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27" r:id="rId2"/>
    <p:sldId id="328" r:id="rId3"/>
    <p:sldId id="330" r:id="rId4"/>
    <p:sldId id="331" r:id="rId5"/>
    <p:sldId id="332" r:id="rId6"/>
    <p:sldId id="774" r:id="rId7"/>
    <p:sldId id="750" r:id="rId8"/>
    <p:sldId id="333" r:id="rId9"/>
    <p:sldId id="752" r:id="rId10"/>
    <p:sldId id="751" r:id="rId11"/>
    <p:sldId id="260" r:id="rId12"/>
    <p:sldId id="753" r:id="rId13"/>
    <p:sldId id="276" r:id="rId14"/>
    <p:sldId id="335" r:id="rId15"/>
    <p:sldId id="758" r:id="rId16"/>
    <p:sldId id="759" r:id="rId17"/>
    <p:sldId id="760" r:id="rId18"/>
    <p:sldId id="761" r:id="rId19"/>
    <p:sldId id="762" r:id="rId20"/>
    <p:sldId id="763" r:id="rId21"/>
    <p:sldId id="764" r:id="rId22"/>
    <p:sldId id="765" r:id="rId23"/>
    <p:sldId id="754" r:id="rId24"/>
    <p:sldId id="766" r:id="rId25"/>
    <p:sldId id="767" r:id="rId26"/>
    <p:sldId id="768" r:id="rId27"/>
    <p:sldId id="769" r:id="rId28"/>
    <p:sldId id="770" r:id="rId29"/>
    <p:sldId id="772" r:id="rId30"/>
    <p:sldId id="773" r:id="rId3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7ACCD83-5276-4A46-A96A-9164EE58DE88}">
          <p14:sldIdLst>
            <p14:sldId id="327"/>
            <p14:sldId id="328"/>
            <p14:sldId id="330"/>
            <p14:sldId id="331"/>
            <p14:sldId id="332"/>
            <p14:sldId id="774"/>
            <p14:sldId id="750"/>
            <p14:sldId id="333"/>
            <p14:sldId id="752"/>
            <p14:sldId id="751"/>
            <p14:sldId id="260"/>
            <p14:sldId id="753"/>
            <p14:sldId id="276"/>
            <p14:sldId id="335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54"/>
            <p14:sldId id="766"/>
            <p14:sldId id="767"/>
            <p14:sldId id="768"/>
            <p14:sldId id="769"/>
            <p14:sldId id="770"/>
            <p14:sldId id="772"/>
            <p14:sldId id="7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 autoAdjust="0"/>
    <p:restoredTop sz="90421" autoAdjust="0"/>
  </p:normalViewPr>
  <p:slideViewPr>
    <p:cSldViewPr snapToGrid="0">
      <p:cViewPr varScale="1">
        <p:scale>
          <a:sx n="76" d="100"/>
          <a:sy n="76" d="100"/>
        </p:scale>
        <p:origin x="8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38"/>
    </p:cViewPr>
  </p:sorterViewPr>
  <p:notesViewPr>
    <p:cSldViewPr snapToGrid="0">
      <p:cViewPr varScale="1">
        <p:scale>
          <a:sx n="85" d="100"/>
          <a:sy n="85" d="100"/>
        </p:scale>
        <p:origin x="95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F401B53-C26C-449F-896B-E48CD9B1B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F6983-B5C4-49D9-90F2-9C255177D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86FB0-86F1-48B8-9540-3DA87605C207}" type="datetimeFigureOut">
              <a:rPr kumimoji="1" lang="ja-JP" altLang="en-US" smtClean="0"/>
              <a:t>2020/2/11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62DEBE-1874-4EF8-BA42-930FA0D6A8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1CB765-86DE-42D1-B80E-83C13D2073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CEF0-12E4-40F5-B22D-AA42926C0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966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C3B1-3849-4459-813C-639C3B467DE6}" type="datetimeFigureOut">
              <a:rPr kumimoji="1" lang="ja-JP" altLang="en-US" smtClean="0"/>
              <a:t>2020/2/11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F98C-30D5-495F-9217-612A3FAA5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339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4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74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7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05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138345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423361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104730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9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𝑏_⊤,𝑏_(≥0),𝑏_(1≥)</a:t>
                </a:r>
                <a:r>
                  <a:rPr lang="en-US" altLang="ja-JP" sz="1200" dirty="0">
                    <a:solidFill>
                      <a:schemeClr val="tx1"/>
                    </a:solidFill>
                  </a:rPr>
                  <a:t> are “don’t care” vars)</a:t>
                </a:r>
                <a:endParaRPr lang="en-US" altLang="ja-JP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36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2536"/>
            <a:ext cx="7772400" cy="206226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9713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9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0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5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5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32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76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0C3481C-D894-462D-9976-35211692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736"/>
            <a:ext cx="7772400" cy="2062264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Probabilistic Inference for Predicate Constraint Satisfaction</a:t>
            </a:r>
            <a:endParaRPr kumimoji="1" lang="ja-JP" altLang="en-US" b="1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12D24319-8CEB-4671-A5BE-CAB2D5B3C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13913"/>
            <a:ext cx="6858000" cy="1655762"/>
          </a:xfrm>
        </p:spPr>
        <p:txBody>
          <a:bodyPr/>
          <a:lstStyle/>
          <a:p>
            <a:r>
              <a:rPr lang="en-US" altLang="ja-JP" dirty="0"/>
              <a:t>Hiroshi Unno (University of Tsukuba)</a:t>
            </a:r>
          </a:p>
          <a:p>
            <a:r>
              <a:rPr lang="en-US" altLang="ja-JP" sz="2800" dirty="0"/>
              <a:t>Joint Work with Yuki </a:t>
            </a:r>
            <a:r>
              <a:rPr lang="en-US" altLang="ja-JP" sz="2800" dirty="0" err="1"/>
              <a:t>Satake</a:t>
            </a:r>
            <a:r>
              <a:rPr lang="en-US" altLang="ja-JP" sz="2800" dirty="0"/>
              <a:t> and Hinata </a:t>
            </a:r>
            <a:r>
              <a:rPr lang="en-US" altLang="ja-JP" sz="2800" dirty="0" err="1"/>
              <a:t>Yanagi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5296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This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185E3E8-86BC-47D3-9DED-006C23B27DC5}"/>
              </a:ext>
            </a:extLst>
          </p:cNvPr>
          <p:cNvSpPr/>
          <p:nvPr/>
        </p:nvSpPr>
        <p:spPr>
          <a:xfrm>
            <a:off x="5527819" y="2398536"/>
            <a:ext cx="3406455" cy="837413"/>
          </a:xfrm>
          <a:prstGeom prst="wedgeRectCallout">
            <a:avLst>
              <a:gd name="adj1" fmla="val -55786"/>
              <a:gd name="adj2" fmla="val -2341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for Looping &amp; Recursive Programs</a:t>
            </a:r>
          </a:p>
        </p:txBody>
      </p:sp>
    </p:spTree>
    <p:extLst>
      <p:ext uri="{BB962C8B-B14F-4D97-AF65-F5344CB8AC3E}">
        <p14:creationId xmlns:p14="http://schemas.microsoft.com/office/powerpoint/2010/main" val="60266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01A48-7C0C-4E5B-9F68-713363EA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7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4">
            <a:extLst>
              <a:ext uri="{FF2B5EF4-FFF2-40B4-BE49-F238E27FC236}">
                <a16:creationId xmlns:a16="http://schemas.microsoft.com/office/drawing/2014/main" id="{20030B4F-D442-4DE5-BDBA-F9A497BF1F3D}"/>
              </a:ext>
            </a:extLst>
          </p:cNvPr>
          <p:cNvSpPr/>
          <p:nvPr/>
        </p:nvSpPr>
        <p:spPr>
          <a:xfrm>
            <a:off x="5621767" y="3836929"/>
            <a:ext cx="3421564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610" h="1018309">
                <a:moveTo>
                  <a:pt x="180110" y="0"/>
                </a:moveTo>
                <a:lnTo>
                  <a:pt x="465860" y="0"/>
                </a:lnTo>
                <a:lnTo>
                  <a:pt x="465860" y="0"/>
                </a:lnTo>
                <a:lnTo>
                  <a:pt x="894485" y="0"/>
                </a:lnTo>
                <a:lnTo>
                  <a:pt x="1894610" y="0"/>
                </a:lnTo>
                <a:lnTo>
                  <a:pt x="1894610" y="169718"/>
                </a:lnTo>
                <a:lnTo>
                  <a:pt x="1894610" y="169718"/>
                </a:lnTo>
                <a:lnTo>
                  <a:pt x="1894610" y="424295"/>
                </a:lnTo>
                <a:lnTo>
                  <a:pt x="1894610" y="1018309"/>
                </a:lnTo>
                <a:lnTo>
                  <a:pt x="894485" y="1018309"/>
                </a:lnTo>
                <a:lnTo>
                  <a:pt x="465860" y="1018309"/>
                </a:lnTo>
                <a:lnTo>
                  <a:pt x="465860" y="1018309"/>
                </a:lnTo>
                <a:lnTo>
                  <a:pt x="180110" y="1018309"/>
                </a:lnTo>
                <a:lnTo>
                  <a:pt x="180110" y="621722"/>
                </a:lnTo>
                <a:lnTo>
                  <a:pt x="0" y="525714"/>
                </a:lnTo>
                <a:lnTo>
                  <a:pt x="180110" y="419100"/>
                </a:lnTo>
                <a:lnTo>
                  <a:pt x="18011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i="1" dirty="0">
                <a:solidFill>
                  <a:srgbClr val="FF0000"/>
                </a:solidFill>
              </a:rPr>
              <a:t>there is </a:t>
            </a:r>
            <a:r>
              <a:rPr lang="en-US" altLang="ja-JP" sz="2400" b="1" dirty="0">
                <a:solidFill>
                  <a:schemeClr val="tx1"/>
                </a:solidFill>
              </a:rPr>
              <a:t>an execution of the program such that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/>
              <p:nvPr/>
            </p:nvSpPr>
            <p:spPr>
              <a:xfrm>
                <a:off x="5195792" y="5125329"/>
                <a:ext cx="3847539" cy="1199269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post-condition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is satisfied when the while loop terminates </a:t>
                </a:r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792" y="5125329"/>
                <a:ext cx="3847539" cy="1199269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980" b="-990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B1A46B3-7530-46DD-882F-1F85632F24DD}"/>
              </a:ext>
            </a:extLst>
          </p:cNvPr>
          <p:cNvSpPr/>
          <p:nvPr/>
        </p:nvSpPr>
        <p:spPr>
          <a:xfrm>
            <a:off x="5073391" y="3402445"/>
            <a:ext cx="295842" cy="2139902"/>
          </a:xfrm>
          <a:prstGeom prst="rightBrace">
            <a:avLst>
              <a:gd name="adj1" fmla="val 45412"/>
              <a:gd name="adj2" fmla="val 429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476047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5CB23357-4E84-4920-98D5-ECB9DD052E39}"/>
              </a:ext>
            </a:extLst>
          </p:cNvPr>
          <p:cNvSpPr/>
          <p:nvPr/>
        </p:nvSpPr>
        <p:spPr>
          <a:xfrm>
            <a:off x="324193" y="3709529"/>
            <a:ext cx="1476986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Non-det. branching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吹き出し: 四角形 42">
            <a:extLst>
              <a:ext uri="{FF2B5EF4-FFF2-40B4-BE49-F238E27FC236}">
                <a16:creationId xmlns:a16="http://schemas.microsoft.com/office/drawing/2014/main" id="{DC2F0426-CA99-4187-982A-474FBF2F18CC}"/>
              </a:ext>
            </a:extLst>
          </p:cNvPr>
          <p:cNvSpPr/>
          <p:nvPr/>
        </p:nvSpPr>
        <p:spPr>
          <a:xfrm flipH="1">
            <a:off x="2017823" y="5672191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Contradiction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2" name="吹き出し: 四角形 42">
            <a:extLst>
              <a:ext uri="{FF2B5EF4-FFF2-40B4-BE49-F238E27FC236}">
                <a16:creationId xmlns:a16="http://schemas.microsoft.com/office/drawing/2014/main" id="{C8B3C239-AA8D-4C2C-85EB-1EEDB0027527}"/>
              </a:ext>
            </a:extLst>
          </p:cNvPr>
          <p:cNvSpPr/>
          <p:nvPr/>
        </p:nvSpPr>
        <p:spPr>
          <a:xfrm>
            <a:off x="0" y="28100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吹き出し: 四角形 42">
            <a:extLst>
              <a:ext uri="{FF2B5EF4-FFF2-40B4-BE49-F238E27FC236}">
                <a16:creationId xmlns:a16="http://schemas.microsoft.com/office/drawing/2014/main" id="{9338D487-A9D7-4C54-8EBD-FEC1EE62B03E}"/>
              </a:ext>
            </a:extLst>
          </p:cNvPr>
          <p:cNvSpPr/>
          <p:nvPr/>
        </p:nvSpPr>
        <p:spPr>
          <a:xfrm>
            <a:off x="0" y="554234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ja-JP" b="1" smtClean="0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101A48-7C0C-4E5B-9F68-713363EA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7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4">
            <a:extLst>
              <a:ext uri="{FF2B5EF4-FFF2-40B4-BE49-F238E27FC236}">
                <a16:creationId xmlns:a16="http://schemas.microsoft.com/office/drawing/2014/main" id="{20030B4F-D442-4DE5-BDBA-F9A497BF1F3D}"/>
              </a:ext>
            </a:extLst>
          </p:cNvPr>
          <p:cNvSpPr/>
          <p:nvPr/>
        </p:nvSpPr>
        <p:spPr>
          <a:xfrm>
            <a:off x="5621767" y="3836929"/>
            <a:ext cx="3421564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610" h="1018309">
                <a:moveTo>
                  <a:pt x="180110" y="0"/>
                </a:moveTo>
                <a:lnTo>
                  <a:pt x="465860" y="0"/>
                </a:lnTo>
                <a:lnTo>
                  <a:pt x="465860" y="0"/>
                </a:lnTo>
                <a:lnTo>
                  <a:pt x="894485" y="0"/>
                </a:lnTo>
                <a:lnTo>
                  <a:pt x="1894610" y="0"/>
                </a:lnTo>
                <a:lnTo>
                  <a:pt x="1894610" y="169718"/>
                </a:lnTo>
                <a:lnTo>
                  <a:pt x="1894610" y="169718"/>
                </a:lnTo>
                <a:lnTo>
                  <a:pt x="1894610" y="424295"/>
                </a:lnTo>
                <a:lnTo>
                  <a:pt x="1894610" y="1018309"/>
                </a:lnTo>
                <a:lnTo>
                  <a:pt x="894485" y="1018309"/>
                </a:lnTo>
                <a:lnTo>
                  <a:pt x="465860" y="1018309"/>
                </a:lnTo>
                <a:lnTo>
                  <a:pt x="465860" y="1018309"/>
                </a:lnTo>
                <a:lnTo>
                  <a:pt x="180110" y="1018309"/>
                </a:lnTo>
                <a:lnTo>
                  <a:pt x="180110" y="621722"/>
                </a:lnTo>
                <a:lnTo>
                  <a:pt x="0" y="525714"/>
                </a:lnTo>
                <a:lnTo>
                  <a:pt x="180110" y="419100"/>
                </a:lnTo>
                <a:lnTo>
                  <a:pt x="18011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i="1" dirty="0">
                <a:solidFill>
                  <a:srgbClr val="FF0000"/>
                </a:solidFill>
              </a:rPr>
              <a:t>there is </a:t>
            </a:r>
            <a:r>
              <a:rPr lang="en-US" altLang="ja-JP" sz="2400" b="1" dirty="0">
                <a:solidFill>
                  <a:schemeClr val="tx1"/>
                </a:solidFill>
              </a:rPr>
              <a:t>an execution of the program such that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吹き出し: 四角形 4">
            <a:extLst>
              <a:ext uri="{FF2B5EF4-FFF2-40B4-BE49-F238E27FC236}">
                <a16:creationId xmlns:a16="http://schemas.microsoft.com/office/drawing/2014/main" id="{302CE521-30A2-42E1-A02F-A8D0D07A59FA}"/>
              </a:ext>
            </a:extLst>
          </p:cNvPr>
          <p:cNvSpPr/>
          <p:nvPr/>
        </p:nvSpPr>
        <p:spPr>
          <a:xfrm>
            <a:off x="5164273" y="5230200"/>
            <a:ext cx="3847539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419100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340362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47756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1569 w 1899834"/>
              <a:gd name="connsiteY13" fmla="*/ 37827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185334 w 1903599"/>
              <a:gd name="connsiteY13" fmla="*/ 378273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93182 w 1903599"/>
              <a:gd name="connsiteY15" fmla="*/ 541158 h 1018309"/>
              <a:gd name="connsiteX16" fmla="*/ 189099 w 1903599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34330 w 1936263"/>
              <a:gd name="connsiteY13" fmla="*/ 690708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22081 w 1936263"/>
              <a:gd name="connsiteY13" fmla="*/ 761006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9514 w 1919931"/>
              <a:gd name="connsiteY15" fmla="*/ 541158 h 1018309"/>
              <a:gd name="connsiteX16" fmla="*/ 205431 w 1919931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1348 w 1919931"/>
              <a:gd name="connsiteY15" fmla="*/ 431805 h 1018309"/>
              <a:gd name="connsiteX16" fmla="*/ 205431 w 191993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0518 w 1879101"/>
              <a:gd name="connsiteY15" fmla="*/ 431805 h 1018309"/>
              <a:gd name="connsiteX16" fmla="*/ 164601 w 187910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8684 w 1879101"/>
              <a:gd name="connsiteY15" fmla="*/ 423995 h 1018309"/>
              <a:gd name="connsiteX16" fmla="*/ 164601 w 1879101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101" h="1018309">
                <a:moveTo>
                  <a:pt x="164601" y="0"/>
                </a:moveTo>
                <a:lnTo>
                  <a:pt x="450351" y="0"/>
                </a:lnTo>
                <a:lnTo>
                  <a:pt x="450351" y="0"/>
                </a:lnTo>
                <a:lnTo>
                  <a:pt x="878976" y="0"/>
                </a:lnTo>
                <a:lnTo>
                  <a:pt x="1879101" y="0"/>
                </a:lnTo>
                <a:lnTo>
                  <a:pt x="1879101" y="169718"/>
                </a:lnTo>
                <a:lnTo>
                  <a:pt x="1879101" y="169718"/>
                </a:lnTo>
                <a:lnTo>
                  <a:pt x="1879101" y="424295"/>
                </a:lnTo>
                <a:lnTo>
                  <a:pt x="1879101" y="1018309"/>
                </a:lnTo>
                <a:lnTo>
                  <a:pt x="878976" y="1018309"/>
                </a:lnTo>
                <a:lnTo>
                  <a:pt x="450351" y="1018309"/>
                </a:lnTo>
                <a:lnTo>
                  <a:pt x="450351" y="1018309"/>
                </a:lnTo>
                <a:lnTo>
                  <a:pt x="164601" y="1018309"/>
                </a:lnTo>
                <a:lnTo>
                  <a:pt x="164919" y="761006"/>
                </a:lnTo>
                <a:lnTo>
                  <a:pt x="0" y="609158"/>
                </a:lnTo>
                <a:lnTo>
                  <a:pt x="168684" y="423995"/>
                </a:lnTo>
                <a:lnTo>
                  <a:pt x="16460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0070C0"/>
                </a:solidFill>
              </a:rPr>
              <a:t>the while loop</a:t>
            </a:r>
            <a:br>
              <a:rPr lang="en-US" altLang="ja-JP" sz="2400" b="1" dirty="0">
                <a:solidFill>
                  <a:srgbClr val="0070C0"/>
                </a:solidFill>
              </a:rPr>
            </a:br>
            <a:r>
              <a:rPr lang="en-US" altLang="ja-JP" sz="2400" b="1" i="1" dirty="0">
                <a:solidFill>
                  <a:srgbClr val="0070C0"/>
                </a:solidFill>
              </a:rPr>
              <a:t>never</a:t>
            </a:r>
            <a:r>
              <a:rPr lang="en-US" altLang="ja-JP" sz="2400" b="1" dirty="0">
                <a:solidFill>
                  <a:srgbClr val="0070C0"/>
                </a:solidFill>
              </a:rPr>
              <a:t> terminates 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B1A46B3-7530-46DD-882F-1F85632F24DD}"/>
              </a:ext>
            </a:extLst>
          </p:cNvPr>
          <p:cNvSpPr/>
          <p:nvPr/>
        </p:nvSpPr>
        <p:spPr>
          <a:xfrm>
            <a:off x="5073391" y="3402445"/>
            <a:ext cx="295842" cy="2139902"/>
          </a:xfrm>
          <a:prstGeom prst="rightBrace">
            <a:avLst>
              <a:gd name="adj1" fmla="val 45412"/>
              <a:gd name="adj2" fmla="val 429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476047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5CB23357-4E84-4920-98D5-ECB9DD052E39}"/>
              </a:ext>
            </a:extLst>
          </p:cNvPr>
          <p:cNvSpPr/>
          <p:nvPr/>
        </p:nvSpPr>
        <p:spPr>
          <a:xfrm>
            <a:off x="324193" y="3709529"/>
            <a:ext cx="1476986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Non-det. branching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吹き出し: 四角形 42">
            <a:extLst>
              <a:ext uri="{FF2B5EF4-FFF2-40B4-BE49-F238E27FC236}">
                <a16:creationId xmlns:a16="http://schemas.microsoft.com/office/drawing/2014/main" id="{904813A9-ACBE-41FE-A4B3-73763CCB5557}"/>
              </a:ext>
            </a:extLst>
          </p:cNvPr>
          <p:cNvSpPr/>
          <p:nvPr/>
        </p:nvSpPr>
        <p:spPr>
          <a:xfrm flipH="1">
            <a:off x="2017823" y="5672191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Contradiction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吹き出し: 四角形 42">
            <a:extLst>
              <a:ext uri="{FF2B5EF4-FFF2-40B4-BE49-F238E27FC236}">
                <a16:creationId xmlns:a16="http://schemas.microsoft.com/office/drawing/2014/main" id="{01A2AE3A-321D-465E-9567-33ABAF349BD6}"/>
              </a:ext>
            </a:extLst>
          </p:cNvPr>
          <p:cNvSpPr/>
          <p:nvPr/>
        </p:nvSpPr>
        <p:spPr>
          <a:xfrm>
            <a:off x="0" y="28100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吹き出し: 四角形 42">
            <a:extLst>
              <a:ext uri="{FF2B5EF4-FFF2-40B4-BE49-F238E27FC236}">
                <a16:creationId xmlns:a16="http://schemas.microsoft.com/office/drawing/2014/main" id="{C2F3CE70-82F1-4D66-8A26-B3D995F5D3D1}"/>
              </a:ext>
            </a:extLst>
          </p:cNvPr>
          <p:cNvSpPr/>
          <p:nvPr/>
        </p:nvSpPr>
        <p:spPr>
          <a:xfrm>
            <a:off x="0" y="554234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1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759" y="2035480"/>
                <a:ext cx="3466111" cy="3838665"/>
              </a:xfrm>
            </p:spPr>
            <p:txBody>
              <a:bodyPr anchor="t">
                <a:normAutofit fontScale="85000" lnSpcReduction="10000"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59" y="2035480"/>
                <a:ext cx="3466111" cy="3838665"/>
              </a:xfrm>
              <a:blipFill>
                <a:blip r:embed="rId3"/>
                <a:stretch>
                  <a:fillRect l="-2636" r="-1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B24CBC-A411-42D6-97E1-2EA57EB3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3873238" y="2018789"/>
                <a:ext cx="5410096" cy="373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40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sz="4000" b="0" i="1" dirty="0">
                    <a:latin typeface="Cambria Math" panose="02040503050406030204" pitchFamily="18" charset="0"/>
                  </a:rPr>
                </a:br>
                <a:r>
                  <a:rPr lang="en-US" altLang="ja-JP" sz="4000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38" y="2018789"/>
                <a:ext cx="5410096" cy="3734805"/>
              </a:xfrm>
              <a:prstGeom prst="rect">
                <a:avLst/>
              </a:prstGeom>
              <a:blipFill>
                <a:blip r:embed="rId4"/>
                <a:stretch>
                  <a:fillRect l="-4392" b="-7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3860800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5276990" y="1966849"/>
            <a:ext cx="3860660" cy="740047"/>
          </a:xfrm>
          <a:prstGeom prst="wedgeRectCallout">
            <a:avLst>
              <a:gd name="adj1" fmla="val -38825"/>
              <a:gd name="adj2" fmla="val 8623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loop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some</a:t>
            </a:r>
            <a:r>
              <a:rPr kumimoji="1" lang="en-US" altLang="ja-JP" sz="2400" dirty="0"/>
              <a:t> execution</a:t>
            </a:r>
            <a:endParaRPr kumimoji="1" lang="ja-JP" altLang="en-US" sz="2400" dirty="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0A0FC9C9-5341-4844-890C-887F7CF9E17B}"/>
              </a:ext>
            </a:extLst>
          </p:cNvPr>
          <p:cNvSpPr/>
          <p:nvPr/>
        </p:nvSpPr>
        <p:spPr>
          <a:xfrm>
            <a:off x="3805935" y="4250734"/>
            <a:ext cx="1688663" cy="740047"/>
          </a:xfrm>
          <a:prstGeom prst="wedgeRectCallout">
            <a:avLst>
              <a:gd name="adj1" fmla="val 116375"/>
              <a:gd name="adj2" fmla="val -6793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𝓒</a:t>
            </a:r>
            <a:r>
              <a:rPr kumimoji="1" lang="en-US" altLang="ja-JP" sz="2400" dirty="0">
                <a:solidFill>
                  <a:srgbClr val="FF0000"/>
                </a:solidFill>
              </a:rPr>
              <a:t> is beyond CHCs!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/>
              <p:nvPr/>
            </p:nvSpPr>
            <p:spPr>
              <a:xfrm>
                <a:off x="4292286" y="5718523"/>
                <a:ext cx="4572000" cy="95410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</a:t>
                </a:r>
                <a:r>
                  <a:rPr lang="en-US" altLang="ja-JP" sz="2800" b="1" i="1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ja-JP" sz="2800" dirty="0"/>
                  <a:t>, witnessed by a solution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86" y="5718523"/>
                <a:ext cx="4572000" cy="954107"/>
              </a:xfrm>
              <a:prstGeom prst="rect">
                <a:avLst/>
              </a:prstGeom>
              <a:blipFill>
                <a:blip r:embed="rId5"/>
                <a:stretch>
                  <a:fillRect l="-2249" t="-3681" b="-1472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9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This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A806038-8C8B-46C2-ACB0-D34F63FA8043}"/>
              </a:ext>
            </a:extLst>
          </p:cNvPr>
          <p:cNvSpPr/>
          <p:nvPr/>
        </p:nvSpPr>
        <p:spPr>
          <a:xfrm>
            <a:off x="5527820" y="4136327"/>
            <a:ext cx="3406455" cy="837413"/>
          </a:xfrm>
          <a:prstGeom prst="wedgeRectCallout">
            <a:avLst>
              <a:gd name="adj1" fmla="val -55786"/>
              <a:gd name="adj2" fmla="val -2341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based on Probabilistic Inference</a:t>
            </a:r>
          </a:p>
        </p:txBody>
      </p:sp>
    </p:spTree>
    <p:extLst>
      <p:ext uri="{BB962C8B-B14F-4D97-AF65-F5344CB8AC3E}">
        <p14:creationId xmlns:p14="http://schemas.microsoft.com/office/powerpoint/2010/main" val="203217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D369D-B18A-4105-AE3A-504157A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Challenges in </a:t>
            </a:r>
            <a:r>
              <a:rPr kumimoji="1" lang="en-US" altLang="ja-JP" dirty="0" err="1"/>
              <a:t>pCS</a:t>
            </a:r>
            <a:r>
              <a:rPr lang="en-US" altLang="ja-JP" dirty="0" err="1"/>
              <a:t>P</a:t>
            </a:r>
            <a:r>
              <a:rPr lang="en-US" altLang="ja-JP" dirty="0"/>
              <a:t> Solving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2B2C20-435C-4742-B555-02BA2AD0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5233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Undecidable in general even for decidable theories</a:t>
            </a:r>
          </a:p>
          <a:p>
            <a:r>
              <a:rPr lang="en-US" altLang="ja-JP" dirty="0"/>
              <a:t>The search space of solutions is often very large</a:t>
            </a:r>
            <a:br>
              <a:rPr lang="en-US" altLang="ja-JP" dirty="0"/>
            </a:br>
            <a:r>
              <a:rPr lang="en-US" altLang="ja-JP" dirty="0"/>
              <a:t>(or unbounded), high-dimensional, and non-smooth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FFA3E7-ACBE-4FE7-B1B3-B6BEB661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5193D-6784-4D49-8AB2-1C4A6200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06EA3-A299-4BD5-A562-E9571842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EC5911-5BB8-485A-9F3B-74E3BAC4B009}"/>
              </a:ext>
            </a:extLst>
          </p:cNvPr>
          <p:cNvSpPr/>
          <p:nvPr/>
        </p:nvSpPr>
        <p:spPr>
          <a:xfrm>
            <a:off x="734037" y="3791569"/>
            <a:ext cx="7675926" cy="20621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dirty="0"/>
              <a:t>We address these challenges by a novel combination of</a:t>
            </a:r>
            <a:r>
              <a:rPr lang="en-US" altLang="ja-JP" sz="3200" b="1" i="1" dirty="0">
                <a:solidFill>
                  <a:srgbClr val="FF0000"/>
                </a:solidFill>
              </a:rPr>
              <a:t> probabilistic inference</a:t>
            </a:r>
            <a:r>
              <a:rPr lang="en-US" altLang="ja-JP" sz="3200" dirty="0"/>
              <a:t> with</a:t>
            </a:r>
            <a:br>
              <a:rPr lang="en-US" altLang="ja-JP" sz="3200" dirty="0"/>
            </a:br>
            <a:r>
              <a:rPr lang="en-US" altLang="ja-JP" sz="3200" b="1" i="1" dirty="0" err="1">
                <a:solidFill>
                  <a:srgbClr val="FF0000"/>
                </a:solidFill>
              </a:rPr>
              <a:t>CounterExample</a:t>
            </a:r>
            <a:r>
              <a:rPr lang="en-US" altLang="ja-JP" sz="3200" b="1" i="1" dirty="0">
                <a:solidFill>
                  <a:srgbClr val="FF0000"/>
                </a:solidFill>
              </a:rPr>
              <a:t> Guided Inductive Synthesis (CEGIS) </a:t>
            </a:r>
            <a:r>
              <a:rPr lang="en-US" altLang="ja-JP" sz="2400" b="1" i="1" dirty="0">
                <a:solidFill>
                  <a:srgbClr val="FF0000"/>
                </a:solidFill>
              </a:rPr>
              <a:t>[Solar-Lezama+ ’06]</a:t>
            </a:r>
            <a:endParaRPr lang="en-US" altLang="ja-JP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D02EF-CC70-46F8-BD16-8C7D881B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CounterExample</a:t>
            </a:r>
            <a:r>
              <a:rPr lang="en-US" altLang="ja-JP" dirty="0"/>
              <a:t> Guided Inductive Synthesis (CEGIS)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308" y="1783680"/>
                <a:ext cx="8779079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/>
                  <a:t>Iteratively accumulate example instances </a:t>
                </a:r>
                <a14:m>
                  <m:oMath xmlns:m="http://schemas.openxmlformats.org/officeDocument/2006/math">
                    <m:r>
                      <a:rPr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sz="3200" dirty="0"/>
                  <a:t> of the given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/>
                  <a:t> through the two phases for each iteration:</a:t>
                </a:r>
              </a:p>
              <a:p>
                <a:pPr lvl="1"/>
                <a:r>
                  <a:rPr lang="en-US" altLang="ja-JP" sz="2800" b="1" i="1" dirty="0"/>
                  <a:t>Synthesis Phase</a:t>
                </a:r>
              </a:p>
              <a:p>
                <a:pPr lvl="2"/>
                <a:r>
                  <a:rPr lang="en-US" altLang="ja-JP" sz="2400" dirty="0"/>
                  <a:t>Enumerate candidate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400" dirty="0"/>
                  <a:t> that satisfy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sz="2800" b="1" i="1" dirty="0"/>
                  <a:t>Validation Phase</a:t>
                </a:r>
              </a:p>
              <a:p>
                <a:pPr lvl="2"/>
                <a:r>
                  <a:rPr lang="en-US" altLang="ja-JP" sz="2400" dirty="0"/>
                  <a:t>Check if there is a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/>
                  <a:t> that also satisfies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sz="2400" dirty="0"/>
              </a:p>
              <a:p>
                <a:pPr lvl="3"/>
                <a:r>
                  <a:rPr lang="en-US" altLang="ja-JP" sz="2200" dirty="0"/>
                  <a:t>If yes,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200" dirty="0"/>
                  <a:t> as a solution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sz="2200" dirty="0"/>
              </a:p>
              <a:p>
                <a:pPr lvl="3"/>
                <a:r>
                  <a:rPr lang="en-US" altLang="ja-JP" sz="2200" dirty="0"/>
                  <a:t>If no, repeat the procedure with new example instances witnessing non-satisfaction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ja-JP" altLang="en-US" sz="2200" dirty="0"/>
                  <a:t> </a:t>
                </a:r>
                <a:r>
                  <a:rPr kumimoji="1" lang="en-US" altLang="ja-JP" sz="22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200" dirty="0"/>
                  <a:t> added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308" y="1783680"/>
                <a:ext cx="8779079" cy="4351338"/>
              </a:xfrm>
              <a:blipFill>
                <a:blip r:embed="rId2"/>
                <a:stretch>
                  <a:fillRect l="-1596" t="-1683" r="-9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1CE706-0BF0-4C2C-8411-161BE87F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E051CE-A7C7-4768-A643-823EA452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3874F-30C1-487C-8378-BC38CF7A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6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3050658-6111-4A8D-8220-C7B92A328907}"/>
              </a:ext>
            </a:extLst>
          </p:cNvPr>
          <p:cNvSpPr/>
          <p:nvPr/>
        </p:nvSpPr>
        <p:spPr>
          <a:xfrm>
            <a:off x="1090569" y="4185393"/>
            <a:ext cx="2013358" cy="764111"/>
          </a:xfrm>
          <a:prstGeom prst="wedgeRectCallout">
            <a:avLst>
              <a:gd name="adj1" fmla="val 10214"/>
              <a:gd name="adj2" fmla="val -1063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Starting from the empty set</a:t>
            </a:r>
            <a:endParaRPr kumimoji="1" lang="ja-JP" altLang="en-US" sz="2400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Is one of the following candidates genuine?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↦⊤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504" r="-131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6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↦⊤</m:t>
                        </m:r>
                      </m:e>
                    </m:d>
                  </m:oMath>
                </a14:m>
                <a:r>
                  <a:rPr kumimoji="1" lang="ja-JP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The 3</a:t>
                </a:r>
                <a:r>
                  <a:rPr kumimoji="1" lang="en-US" altLang="ja-JP" sz="2800" baseline="30000" dirty="0">
                    <a:solidFill>
                      <a:srgbClr val="FF0000"/>
                    </a:solidFill>
                  </a:rPr>
                  <a:t>rd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 ⟸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∧0=0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4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Is one of the following candidates genuine?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5"/>
                <a:stretch>
                  <a:fillRect l="-1504" r="-131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6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847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Program Verification via</a:t>
            </a:r>
            <a:br>
              <a:rPr kumimoji="1" lang="en-US" altLang="ja-JP" sz="3600" dirty="0"/>
            </a:br>
            <a:r>
              <a:rPr kumimoji="1" lang="en-US" altLang="ja-JP" sz="3600" dirty="0"/>
              <a:t>Predicate Constraint Satisfaction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2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1445823" y="3352259"/>
                <a:ext cx="6252348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23" y="3352259"/>
                <a:ext cx="6252348" cy="654341"/>
              </a:xfrm>
              <a:prstGeom prst="roundRect">
                <a:avLst/>
              </a:prstGeom>
              <a:blipFill>
                <a:blip r:embed="rId3"/>
                <a:stretch>
                  <a:fillRect l="-1556" t="-11927" r="-1556" b="-17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4206ABF8-51FC-432D-A1E5-21B7B0BF75BE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4206ABF8-51FC-432D-A1E5-21B7B0BF7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4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1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kumimoji="1" lang="ja-JP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The 1</a:t>
                </a:r>
                <a:r>
                  <a:rPr kumimoji="1" lang="en-US" altLang="ja-JP" sz="2800" baseline="30000" dirty="0">
                    <a:solidFill>
                      <a:srgbClr val="FF0000"/>
                    </a:solidFill>
                  </a:rPr>
                  <a:t>st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1&gt;0</m:t>
                      </m:r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Is one of the following candidates genuine?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504" r="-131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Synthesizer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Validator</a:t>
                </a:r>
              </a:p>
              <a:p>
                <a:pPr marL="0" indent="0">
                  <a:buNone/>
                </a:pPr>
                <a:r>
                  <a:rPr lang="en-US" altLang="ja-JP" dirty="0" err="1"/>
                  <a:t>pCSP</a:t>
                </a:r>
                <a:r>
                  <a:rPr lang="en-US" altLang="ja-JP" dirty="0"/>
                  <a:t> 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C278A-4138-4C87-961B-E23FC119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Yes.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is a solution of 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FD202E1-C0EA-4E99-B0BF-FDD0E850C1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8548" y="10689"/>
                <a:ext cx="8246902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dirty="0"/>
                  <a:t>Enumeration of C</a:t>
                </a:r>
                <a:r>
                  <a:rPr lang="en-US" altLang="ja-JP" sz="3600" dirty="0"/>
                  <a:t>andidates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600" b="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3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36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FD202E1-C0EA-4E99-B0BF-FDD0E850C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8548" y="10689"/>
                <a:ext cx="8246902" cy="1325563"/>
              </a:xfrm>
              <a:blipFill>
                <a:blip r:embed="rId3"/>
                <a:stretch>
                  <a:fillRect l="-22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04DE0D8-E619-4A27-A517-60E49F861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139" y="1174459"/>
                <a:ext cx="8811720" cy="5181892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sz="3200" dirty="0"/>
                  <a:t>Challenges:</a:t>
                </a:r>
                <a:endParaRPr lang="en-US" altLang="ja-JP" sz="32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sz="2800" dirty="0"/>
                  <a:t>The number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800" dirty="0"/>
                  <a:t> of candidates</a:t>
                </a:r>
                <a:r>
                  <a:rPr lang="ja-JP" altLang="en-US" sz="2800" dirty="0"/>
                  <a:t> </a:t>
                </a:r>
                <a:r>
                  <a:rPr lang="en-US" altLang="ja-JP" sz="2800" dirty="0"/>
                  <a:t>must be </a:t>
                </a:r>
                <a:r>
                  <a:rPr lang="en-US" altLang="ja-JP" sz="2800" b="1" i="1" dirty="0">
                    <a:solidFill>
                      <a:srgbClr val="FF0000"/>
                    </a:solidFill>
                  </a:rPr>
                  <a:t>bounded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sz="2800" dirty="0"/>
                  <a:t>Candidates must satisfy 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sz="2800" dirty="0"/>
                  <a:t> and s</a:t>
                </a:r>
                <a:r>
                  <a:rPr kumimoji="1" lang="en-US" altLang="ja-JP" sz="2800" dirty="0"/>
                  <a:t>hould be </a:t>
                </a:r>
                <a:r>
                  <a:rPr kumimoji="1" lang="en-US" altLang="ja-JP" sz="2800" b="1" i="1" dirty="0">
                    <a:solidFill>
                      <a:srgbClr val="FF0000"/>
                    </a:solidFill>
                  </a:rPr>
                  <a:t>simpler</a:t>
                </a:r>
                <a:br>
                  <a:rPr lang="en-US" altLang="ja-JP" sz="2800" dirty="0"/>
                </a:br>
                <a:r>
                  <a:rPr kumimoji="1" lang="en-US" altLang="ja-JP" sz="2800" dirty="0"/>
                  <a:t>(per Occam’s razor) and </a:t>
                </a:r>
                <a:r>
                  <a:rPr kumimoji="1" lang="en-US" altLang="ja-JP" sz="2800" b="1" i="1" dirty="0">
                    <a:solidFill>
                      <a:srgbClr val="FF0000"/>
                    </a:solidFill>
                  </a:rPr>
                  <a:t>essentially different</a:t>
                </a:r>
                <a:r>
                  <a:rPr lang="en-US" altLang="ja-JP" sz="2800" dirty="0"/>
                  <a:t> each other </a:t>
                </a:r>
                <a:r>
                  <a:rPr kumimoji="1" lang="en-US" altLang="ja-JP" sz="2800" dirty="0"/>
                  <a:t>for </a:t>
                </a:r>
                <a:r>
                  <a:rPr kumimoji="1" lang="en-US" altLang="ja-JP" sz="2800" b="1" i="1" dirty="0">
                    <a:solidFill>
                      <a:srgbClr val="FF0000"/>
                    </a:solidFill>
                  </a:rPr>
                  <a:t>more chance to satisfy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kumimoji="1" lang="en-US" altLang="ja-JP" sz="2800" b="1" i="1" dirty="0">
                  <a:solidFill>
                    <a:srgbClr val="FF0000"/>
                  </a:solidFill>
                </a:endParaRPr>
              </a:p>
              <a:p>
                <a:r>
                  <a:rPr lang="en-US" altLang="ja-JP" sz="3200" dirty="0"/>
                  <a:t>Our Solutions: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sz="2800" dirty="0"/>
                  <a:t>Compute </a:t>
                </a:r>
                <a:r>
                  <a:rPr kumimoji="1" lang="en-US" altLang="ja-JP" sz="2800" b="1" i="1" dirty="0">
                    <a:solidFill>
                      <a:srgbClr val="7030A0"/>
                    </a:solidFill>
                  </a:rPr>
                  <a:t>predicate abstraction</a:t>
                </a:r>
                <a:r>
                  <a:rPr kumimoji="1" lang="en-US" altLang="ja-JP" sz="2800" dirty="0"/>
                  <a:t> </a:t>
                </a:r>
                <a:r>
                  <a:rPr kumimoji="1" lang="en-US" altLang="ja-JP" sz="1900" dirty="0"/>
                  <a:t>[Graf+ ’97]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of 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sz="2800" dirty="0"/>
                  <a:t> using a finite set </a:t>
                </a:r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kumimoji="1" lang="en-US" altLang="ja-JP" sz="2800" dirty="0"/>
                  <a:t> of predicates </a:t>
                </a:r>
                <a:r>
                  <a:rPr lang="en-US" altLang="ja-JP" sz="2800" dirty="0"/>
                  <a:t>to reduce the search space of candidates to the </a:t>
                </a:r>
                <a:r>
                  <a:rPr lang="en-US" altLang="ja-JP" sz="2800" b="1" i="1" dirty="0">
                    <a:solidFill>
                      <a:srgbClr val="FF0000"/>
                    </a:solidFill>
                  </a:rPr>
                  <a:t>finite set </a:t>
                </a:r>
                <a:r>
                  <a:rPr kumimoji="1" lang="en-US" altLang="ja-JP" sz="2800" dirty="0"/>
                  <a:t>of 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kumimoji="1" lang="en-US" altLang="ja-JP" sz="2800" dirty="0"/>
                  <a:t>-expressible solutions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sz="2800" dirty="0"/>
                  <a:t>Enumerate “</a:t>
                </a:r>
                <a:r>
                  <a:rPr lang="en-US" altLang="ja-JP" sz="2800" b="1" i="1" dirty="0">
                    <a:solidFill>
                      <a:srgbClr val="FF0000"/>
                    </a:solidFill>
                  </a:rPr>
                  <a:t>promising</a:t>
                </a:r>
                <a:r>
                  <a:rPr lang="en-US" altLang="ja-JP" sz="2800" dirty="0"/>
                  <a:t>” satisfying Boolean assignments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 via </a:t>
                </a:r>
                <a:r>
                  <a:rPr kumimoji="1" lang="en-US" altLang="ja-JP" sz="2800" b="1" i="1" dirty="0">
                    <a:solidFill>
                      <a:srgbClr val="7030A0"/>
                    </a:solidFill>
                  </a:rPr>
                  <a:t>survey inspired decimation (SID)</a:t>
                </a:r>
                <a:r>
                  <a:rPr lang="en-US" altLang="ja-JP" sz="2800" dirty="0"/>
                  <a:t> </a:t>
                </a:r>
                <a:r>
                  <a:rPr lang="en-US" altLang="ja-JP" sz="1900" dirty="0"/>
                  <a:t>[Braunstein+ ’05]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04DE0D8-E619-4A27-A517-60E49F861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139" y="1174459"/>
                <a:ext cx="8811720" cy="5181892"/>
              </a:xfrm>
              <a:blipFill>
                <a:blip r:embed="rId4"/>
                <a:stretch>
                  <a:fillRect l="-1383" t="-1412" r="-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10A2DB-13DF-4446-AAB4-70B5614B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E5F9CA-4394-4F5A-9160-788FDEF2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31D3A0-C856-4344-AA2D-87F34CC7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4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DFF27C-5FF3-4B88-A086-FEE18784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99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Example: Predicate Abstraction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E168B1-38AC-42A7-A963-2CE979CF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491AB6-76DC-423A-AD42-D8B26F10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14BC48-F677-440F-9B19-94C9E626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6">
                <a:extLst>
                  <a:ext uri="{FF2B5EF4-FFF2-40B4-BE49-F238E27FC236}">
                    <a16:creationId xmlns:a16="http://schemas.microsoft.com/office/drawing/2014/main" id="{35045BD0-2A00-48EE-9DD7-1014B3983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91" y="1414564"/>
                <a:ext cx="3886200" cy="1764863"/>
              </a:xfrm>
              <a:prstGeom prst="rect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コンテンツ プレースホルダー 6">
                <a:extLst>
                  <a:ext uri="{FF2B5EF4-FFF2-40B4-BE49-F238E27FC236}">
                    <a16:creationId xmlns:a16="http://schemas.microsoft.com/office/drawing/2014/main" id="{35045BD0-2A00-48EE-9DD7-1014B3983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1" y="1414564"/>
                <a:ext cx="3886200" cy="1764863"/>
              </a:xfrm>
              <a:prstGeom prst="rect">
                <a:avLst/>
              </a:prstGeom>
              <a:blipFill>
                <a:blip r:embed="rId2"/>
                <a:stretch>
                  <a:fillRect l="-2640" t="-2027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6">
                <a:extLst>
                  <a:ext uri="{FF2B5EF4-FFF2-40B4-BE49-F238E27FC236}">
                    <a16:creationId xmlns:a16="http://schemas.microsoft.com/office/drawing/2014/main" id="{8F2E8D4F-4431-4AF8-B5BB-605B65FD6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9209" y="1414563"/>
                <a:ext cx="3886200" cy="1764863"/>
              </a:xfrm>
              <a:prstGeom prst="rect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Predicates Set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⊥,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. ⊤,</m:t>
                              </m:r>
                            </m:e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−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−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11" name="コンテンツ プレースホルダー 6">
                <a:extLst>
                  <a:ext uri="{FF2B5EF4-FFF2-40B4-BE49-F238E27FC236}">
                    <a16:creationId xmlns:a16="http://schemas.microsoft.com/office/drawing/2014/main" id="{8F2E8D4F-4431-4AF8-B5BB-605B65FD6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09" y="1414563"/>
                <a:ext cx="3886200" cy="1764863"/>
              </a:xfrm>
              <a:prstGeom prst="rect">
                <a:avLst/>
              </a:prstGeom>
              <a:blipFill>
                <a:blip r:embed="rId3"/>
                <a:stretch>
                  <a:fillRect l="-2640" t="-2027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18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DFF27C-5FF3-4B88-A086-FEE18784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99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Example: Predicate Abstraction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E168B1-38AC-42A7-A963-2CE979CF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491AB6-76DC-423A-AD42-D8B26F10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14BC48-F677-440F-9B19-94C9E626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6">
                <a:extLst>
                  <a:ext uri="{FF2B5EF4-FFF2-40B4-BE49-F238E27FC236}">
                    <a16:creationId xmlns:a16="http://schemas.microsoft.com/office/drawing/2014/main" id="{35045BD0-2A00-48EE-9DD7-1014B3983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91" y="1406175"/>
                <a:ext cx="3886200" cy="1764863"/>
              </a:xfrm>
              <a:prstGeom prst="rect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コンテンツ プレースホルダー 6">
                <a:extLst>
                  <a:ext uri="{FF2B5EF4-FFF2-40B4-BE49-F238E27FC236}">
                    <a16:creationId xmlns:a16="http://schemas.microsoft.com/office/drawing/2014/main" id="{35045BD0-2A00-48EE-9DD7-1014B3983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1" y="1406175"/>
                <a:ext cx="3886200" cy="1764863"/>
              </a:xfrm>
              <a:prstGeom prst="rect">
                <a:avLst/>
              </a:prstGeom>
              <a:blipFill>
                <a:blip r:embed="rId3"/>
                <a:stretch>
                  <a:fillRect l="-2640" t="-2373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6">
                <a:extLst>
                  <a:ext uri="{FF2B5EF4-FFF2-40B4-BE49-F238E27FC236}">
                    <a16:creationId xmlns:a16="http://schemas.microsoft.com/office/drawing/2014/main" id="{8F2E8D4F-4431-4AF8-B5BB-605B65FD6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9209" y="1406174"/>
                <a:ext cx="3886200" cy="1764863"/>
              </a:xfrm>
              <a:prstGeom prst="rect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Predicates Set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⊥,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. ⊤,</m:t>
                              </m:r>
                            </m:e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0≥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  <m:t>. 1≥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11" name="コンテンツ プレースホルダー 6">
                <a:extLst>
                  <a:ext uri="{FF2B5EF4-FFF2-40B4-BE49-F238E27FC236}">
                    <a16:creationId xmlns:a16="http://schemas.microsoft.com/office/drawing/2014/main" id="{8F2E8D4F-4431-4AF8-B5BB-605B65FD6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09" y="1406174"/>
                <a:ext cx="3886200" cy="1764863"/>
              </a:xfrm>
              <a:prstGeom prst="rect">
                <a:avLst/>
              </a:prstGeom>
              <a:blipFill>
                <a:blip r:embed="rId4"/>
                <a:stretch>
                  <a:fillRect l="-2640" t="-2373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6">
                <a:extLst>
                  <a:ext uri="{FF2B5EF4-FFF2-40B4-BE49-F238E27FC236}">
                    <a16:creationId xmlns:a16="http://schemas.microsoft.com/office/drawing/2014/main" id="{42352D02-6BAD-4F66-A149-742100481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50" y="4493066"/>
                <a:ext cx="8917497" cy="2228410"/>
              </a:xfrm>
              <a:prstGeom prst="rect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solidFill>
                      <a:schemeClr val="tx1"/>
                    </a:solidFill>
                  </a:rPr>
                  <a:t>Predicate Abstraction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 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solidFill>
                      <a:schemeClr val="tx1"/>
                    </a:solidFill>
                  </a:rPr>
                  <a:t>Satisfying Assignments for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: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↦⊥,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0≥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↦⊥,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↦⊤,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↦∗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↦∗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1≥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↦∗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, indicating that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. ⊥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b="1" i="1" dirty="0">
                    <a:solidFill>
                      <a:srgbClr val="0070C0"/>
                    </a:solidFill>
                  </a:rPr>
                  <a:t>must not be used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b="1" i="1" dirty="0">
                    <a:solidFill>
                      <a:srgbClr val="0070C0"/>
                    </a:solidFill>
                  </a:rPr>
                  <a:t>must be used</a:t>
                </a:r>
                <a:endParaRPr lang="en-US" altLang="ja-JP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altLang="ja-JP" sz="2400" dirty="0"/>
                  <a:t>-expressible sols.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∧1≥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コンテンツ プレースホルダー 6">
                <a:extLst>
                  <a:ext uri="{FF2B5EF4-FFF2-40B4-BE49-F238E27FC236}">
                    <a16:creationId xmlns:a16="http://schemas.microsoft.com/office/drawing/2014/main" id="{42352D02-6BAD-4F66-A149-74210048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0" y="4493066"/>
                <a:ext cx="8917497" cy="2228410"/>
              </a:xfrm>
              <a:prstGeom prst="rect">
                <a:avLst/>
              </a:prstGeom>
              <a:blipFill>
                <a:blip r:embed="rId5"/>
                <a:stretch>
                  <a:fillRect l="-886" t="-1344" b="-2957"/>
                </a:stretch>
              </a:blipFill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76A8485-BACD-445A-B9E3-FEC0E617C601}"/>
                  </a:ext>
                </a:extLst>
              </p:cNvPr>
              <p:cNvSpPr/>
              <p:nvPr/>
            </p:nvSpPr>
            <p:spPr>
              <a:xfrm>
                <a:off x="113250" y="3319928"/>
                <a:ext cx="8917497" cy="95410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Solution Template with Boolean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ja-JP" sz="2800" dirty="0"/>
                  <a:t>,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altLang="ja-JP" sz="2800" dirty="0"/>
                  <a:t>,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0≥</m:t>
                        </m:r>
                      </m:sub>
                    </m:sSub>
                  </m:oMath>
                </a14:m>
                <a:r>
                  <a:rPr lang="en-US" altLang="ja-JP" sz="2800" dirty="0"/>
                  <a:t>,…</a:t>
                </a:r>
                <a:r>
                  <a:rPr lang="en-US" altLang="ja-JP" sz="2800" b="1" dirty="0"/>
                  <a:t>:</a:t>
                </a:r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⇒⊥</m:t>
                              </m:r>
                            </m:e>
                          </m:d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0≥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∧…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76A8485-BACD-445A-B9E3-FEC0E617C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0" y="3319928"/>
                <a:ext cx="8917497" cy="954107"/>
              </a:xfrm>
              <a:prstGeom prst="rect">
                <a:avLst/>
              </a:prstGeom>
              <a:blipFill>
                <a:blip r:embed="rId6"/>
                <a:stretch>
                  <a:fillRect l="-1226" t="-432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右 7">
            <a:extLst>
              <a:ext uri="{FF2B5EF4-FFF2-40B4-BE49-F238E27FC236}">
                <a16:creationId xmlns:a16="http://schemas.microsoft.com/office/drawing/2014/main" id="{15F91923-8E2E-4D15-9EE2-DFBFF6FB44ED}"/>
              </a:ext>
            </a:extLst>
          </p:cNvPr>
          <p:cNvSpPr/>
          <p:nvPr/>
        </p:nvSpPr>
        <p:spPr>
          <a:xfrm rot="5400000">
            <a:off x="3829416" y="3368429"/>
            <a:ext cx="1485166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26BE6880-462D-4264-AE6E-B19B6C5D38F5}"/>
              </a:ext>
            </a:extLst>
          </p:cNvPr>
          <p:cNvSpPr/>
          <p:nvPr/>
        </p:nvSpPr>
        <p:spPr>
          <a:xfrm>
            <a:off x="4571998" y="4967209"/>
            <a:ext cx="1442906" cy="365125"/>
          </a:xfrm>
          <a:prstGeom prst="wedgeRectCallout">
            <a:avLst>
              <a:gd name="adj1" fmla="val -39015"/>
              <a:gd name="adj2" fmla="val 7858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don’t care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03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5A121A-E53D-452E-B0AD-ED848F89AD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7" y="410368"/>
                <a:ext cx="8011886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200" dirty="0"/>
                  <a:t>SID-based Enumeration of “</a:t>
                </a:r>
                <a:r>
                  <a:rPr kumimoji="1" lang="en-US" altLang="ja-JP" sz="3200" i="1" dirty="0">
                    <a:solidFill>
                      <a:srgbClr val="FF0000"/>
                    </a:solidFill>
                  </a:rPr>
                  <a:t>Promising</a:t>
                </a:r>
                <a:r>
                  <a:rPr kumimoji="1" lang="en-US" altLang="ja-JP" sz="3200" dirty="0"/>
                  <a:t>” Satisfying Assignments for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5A121A-E53D-452E-B0AD-ED848F89A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7" y="410368"/>
                <a:ext cx="8011886" cy="1325563"/>
              </a:xfrm>
              <a:blipFill>
                <a:blip r:embed="rId3"/>
                <a:stretch>
                  <a:fillRect l="-1979" r="-2055" b="-18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301F12F-411B-44AE-B9F3-3C163A459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6167" y="1870472"/>
                <a:ext cx="854294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To obtain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simpler solution</a:t>
                </a:r>
                <a:r>
                  <a:rPr lang="en-US" altLang="ja-JP" dirty="0"/>
                  <a:t> (e.g.,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altLang="ja-JP" dirty="0"/>
                  <a:t>), detect and assign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ja-JP" dirty="0"/>
                  <a:t> to the don’t-care variables</a:t>
                </a:r>
              </a:p>
              <a:p>
                <a:r>
                  <a:rPr lang="en-US" altLang="ja-JP" dirty="0"/>
                  <a:t>To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reduce similar solutions </a:t>
                </a:r>
                <a:r>
                  <a:rPr lang="en-US" altLang="ja-JP" dirty="0"/>
                  <a:t>while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preserving different ones</a:t>
                </a:r>
                <a:r>
                  <a:rPr lang="en-US" altLang="ja-JP" dirty="0"/>
                  <a:t> belonging to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different solution clusters</a:t>
                </a:r>
                <a:r>
                  <a:rPr lang="en-US" altLang="ja-JP" dirty="0"/>
                  <a:t>, use SID to iteratively assign a value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/>
                  <a:t> to a variable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r>
                  <a:rPr lang="en-US" altLang="ja-JP" dirty="0"/>
                  <a:t> with the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highest bias </a:t>
                </a:r>
                <a:r>
                  <a:rPr lang="en-US" altLang="ja-JP" dirty="0"/>
                  <a:t>toward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dirty="0"/>
                  <a:t> (i.e., “sufficiently” determined)</a:t>
                </a:r>
              </a:p>
              <a:p>
                <a:pPr lvl="1"/>
                <a:r>
                  <a:rPr lang="en-US" altLang="ja-JP" dirty="0"/>
                  <a:t>The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biases</a:t>
                </a:r>
                <a:r>
                  <a:rPr lang="en-US" altLang="ja-JP" dirty="0"/>
                  <a:t> of each variable are computed via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probabilistic inference</a:t>
                </a:r>
                <a:r>
                  <a:rPr lang="en-US" altLang="ja-JP" dirty="0"/>
                  <a:t> (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survey propagation</a:t>
                </a:r>
                <a:r>
                  <a:rPr lang="en-US" altLang="ja-JP" dirty="0"/>
                  <a:t>) in a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graphical model</a:t>
                </a:r>
                <a:r>
                  <a:rPr lang="en-US" altLang="ja-JP" dirty="0"/>
                  <a:t> (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factor graph</a:t>
                </a:r>
                <a:r>
                  <a:rPr lang="en-US" altLang="ja-JP" dirty="0"/>
                  <a:t>) obtained from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</m:d>
                  </m:oMath>
                </a14:m>
                <a:r>
                  <a:rPr lang="en-US" altLang="ja-JP" dirty="0"/>
                  <a:t> (see the paper for details)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301F12F-411B-44AE-B9F3-3C163A459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167" y="1870472"/>
                <a:ext cx="8542941" cy="4351338"/>
              </a:xfrm>
              <a:blipFill>
                <a:blip r:embed="rId4"/>
                <a:stretch>
                  <a:fillRect l="-1285" t="-1401" r="-2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64A4E-5B08-4F10-9FAE-4724F99F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6EAFDA-5086-49A5-8F93-500B0E1D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095AEB-13D5-4F26-9F65-5DE36236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1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E10A98-3082-4836-A42B-BFA9A907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0887CA-BA2D-4A0A-B01D-168BD2CD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81127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Implemented the presented method as a </a:t>
            </a:r>
            <a:r>
              <a:rPr lang="en-US" altLang="ja-JP" dirty="0" err="1"/>
              <a:t>pCSP</a:t>
            </a:r>
            <a:r>
              <a:rPr lang="en-US" altLang="ja-JP" dirty="0"/>
              <a:t> solver </a:t>
            </a:r>
            <a:r>
              <a:rPr kumimoji="1" lang="en-US" altLang="ja-JP" b="1" dirty="0" err="1"/>
              <a:t>PCSat</a:t>
            </a:r>
            <a:r>
              <a:rPr lang="en-US" altLang="ja-JP" dirty="0"/>
              <a:t> using </a:t>
            </a:r>
            <a:r>
              <a:rPr lang="en-US" altLang="ja-JP" b="1" dirty="0"/>
              <a:t>Z3</a:t>
            </a:r>
            <a:r>
              <a:rPr lang="en-US" altLang="ja-JP" dirty="0"/>
              <a:t> as the backend SMT solver</a:t>
            </a:r>
          </a:p>
          <a:p>
            <a:r>
              <a:rPr lang="en-US" altLang="ja-JP" dirty="0"/>
              <a:t>Tested </a:t>
            </a:r>
            <a:r>
              <a:rPr lang="en-US" altLang="ja-JP" b="1" dirty="0" err="1"/>
              <a:t>PCSat</a:t>
            </a:r>
            <a:r>
              <a:rPr lang="en-US" altLang="ja-JP" dirty="0"/>
              <a:t> on the benchmark sets from</a:t>
            </a:r>
          </a:p>
          <a:p>
            <a:pPr lvl="1"/>
            <a:r>
              <a:rPr lang="en-US" altLang="ja-JP" dirty="0" err="1"/>
              <a:t>SyGuS</a:t>
            </a:r>
            <a:r>
              <a:rPr lang="en-US" altLang="ja-JP" dirty="0"/>
              <a:t>-Comp 2017 and 2018 (Invariant Synthesis Track)</a:t>
            </a:r>
          </a:p>
          <a:p>
            <a:pPr lvl="1"/>
            <a:r>
              <a:rPr lang="en-US" altLang="ja-JP" dirty="0"/>
              <a:t>CHC-COMP 2019 (LIA-</a:t>
            </a:r>
            <a:r>
              <a:rPr lang="en-US" altLang="ja-JP" dirty="0" err="1"/>
              <a:t>nonlin</a:t>
            </a:r>
            <a:r>
              <a:rPr lang="en-US" altLang="ja-JP" dirty="0"/>
              <a:t> Track) </a:t>
            </a:r>
          </a:p>
          <a:p>
            <a:pPr lvl="1"/>
            <a:r>
              <a:rPr lang="en-US" altLang="ja-JP" dirty="0"/>
              <a:t>New </a:t>
            </a:r>
            <a:r>
              <a:rPr lang="en-US" altLang="ja-JP" dirty="0" err="1"/>
              <a:t>pCSP</a:t>
            </a:r>
            <a:r>
              <a:rPr lang="en-US" altLang="ja-JP" dirty="0"/>
              <a:t> benchmarks of branching-time safety verification that </a:t>
            </a:r>
            <a:r>
              <a:rPr lang="en-US" altLang="ja-JP" b="1" i="1" dirty="0">
                <a:solidFill>
                  <a:srgbClr val="FF0000"/>
                </a:solidFill>
              </a:rPr>
              <a:t>go beyond the scope of existing </a:t>
            </a:r>
            <a:r>
              <a:rPr lang="en-US" altLang="ja-JP" b="1" i="1" dirty="0" err="1">
                <a:solidFill>
                  <a:srgbClr val="FF0000"/>
                </a:solidFill>
              </a:rPr>
              <a:t>SyGuS</a:t>
            </a:r>
            <a:r>
              <a:rPr lang="en-US" altLang="ja-JP" b="1" i="1" dirty="0">
                <a:solidFill>
                  <a:srgbClr val="FF0000"/>
                </a:solidFill>
              </a:rPr>
              <a:t> and CHC solvers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14D0A6-0255-49FD-BAF8-7B57E541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ABD6AD-3A1C-4538-917A-0A83A0C5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BCEED-B05C-4CCE-8EC3-1795128B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69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D9E04-2401-43DB-B900-632827EC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Results on 127 Benchmarks from </a:t>
            </a:r>
            <a:r>
              <a:rPr lang="en-US" altLang="ja-JP" dirty="0" err="1"/>
              <a:t>SyGuS</a:t>
            </a:r>
            <a:r>
              <a:rPr lang="en-US" altLang="ja-JP" dirty="0"/>
              <a:t>-Comp 2018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B1EC51-5740-4958-816E-42A0F157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BB240-DD09-4420-9928-369847AF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E47D1-9690-452E-83E8-D21DF6FC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3C77EE6-66F7-4783-BE10-A4B9C027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50" y="1671311"/>
            <a:ext cx="5440500" cy="468504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F8E61DB-555F-40E8-B86B-8DE76A3CC4ED}"/>
              </a:ext>
            </a:extLst>
          </p:cNvPr>
          <p:cNvSpPr/>
          <p:nvPr/>
        </p:nvSpPr>
        <p:spPr>
          <a:xfrm>
            <a:off x="1887522" y="3246437"/>
            <a:ext cx="5327009" cy="365125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0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Summary: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7B5113A-15A6-44B7-AE56-A8994B44D815}"/>
              </a:ext>
            </a:extLst>
          </p:cNvPr>
          <p:cNvSpPr/>
          <p:nvPr/>
        </p:nvSpPr>
        <p:spPr>
          <a:xfrm>
            <a:off x="5527819" y="2398536"/>
            <a:ext cx="3406455" cy="837413"/>
          </a:xfrm>
          <a:prstGeom prst="wedgeRectCallout">
            <a:avLst>
              <a:gd name="adj1" fmla="val -55786"/>
              <a:gd name="adj2" fmla="val -234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for Looping &amp; Recursive Programs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A806038-8C8B-46C2-ACB0-D34F63FA8043}"/>
              </a:ext>
            </a:extLst>
          </p:cNvPr>
          <p:cNvSpPr/>
          <p:nvPr/>
        </p:nvSpPr>
        <p:spPr>
          <a:xfrm>
            <a:off x="5452319" y="4008307"/>
            <a:ext cx="3666514" cy="1103854"/>
          </a:xfrm>
          <a:prstGeom prst="wedgeRectCallout">
            <a:avLst>
              <a:gd name="adj1" fmla="val -55786"/>
              <a:gd name="adj2" fmla="val -234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based on CEGIS, Pred. Abstraction, Survey Inspired Decimation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342812" y="2385920"/>
            <a:ext cx="3273369" cy="837413"/>
          </a:xfrm>
          <a:prstGeom prst="wedgeRectCallout">
            <a:avLst>
              <a:gd name="adj1" fmla="val 92346"/>
              <a:gd name="adj2" fmla="val -9669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Support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Branching-Time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278B85E-D447-43F2-BA53-62270D6387B6}"/>
              </a:ext>
            </a:extLst>
          </p:cNvPr>
          <p:cNvSpPr/>
          <p:nvPr/>
        </p:nvSpPr>
        <p:spPr>
          <a:xfrm>
            <a:off x="177739" y="4008306"/>
            <a:ext cx="3438442" cy="1103854"/>
          </a:xfrm>
          <a:prstGeom prst="wedgeRectCallout">
            <a:avLst>
              <a:gd name="adj1" fmla="val -9567"/>
              <a:gd name="adj2" fmla="val -66834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Verification Intermediary Independent of Particular Target and Method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9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260158"/>
            <a:ext cx="8900719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Previous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Constrained Horn Clauses (CHCs) </a:t>
            </a:r>
            <a:r>
              <a:rPr lang="en-US" altLang="ja-JP" sz="2000" dirty="0"/>
              <a:t>[</a:t>
            </a:r>
            <a:r>
              <a:rPr lang="en-US" altLang="ja-JP" sz="2000" dirty="0" err="1"/>
              <a:t>Bjørner</a:t>
            </a:r>
            <a:r>
              <a:rPr lang="en-US" altLang="ja-JP" sz="2000" dirty="0"/>
              <a:t>+ ’15]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2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3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5707" y="3343678"/>
                <a:ext cx="7172587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CHCs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07" y="3343678"/>
                <a:ext cx="7172587" cy="654341"/>
              </a:xfrm>
              <a:prstGeom prst="roundRect">
                <a:avLst/>
              </a:prstGeom>
              <a:blipFill>
                <a:blip r:embed="rId4"/>
                <a:stretch>
                  <a:fillRect l="-1528" t="-11927" r="-1528" b="-17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7B5113A-15A6-44B7-AE56-A8994B44D815}"/>
              </a:ext>
            </a:extLst>
          </p:cNvPr>
          <p:cNvSpPr/>
          <p:nvPr/>
        </p:nvSpPr>
        <p:spPr>
          <a:xfrm>
            <a:off x="5527820" y="2243501"/>
            <a:ext cx="3616180" cy="1192073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err="1"/>
              <a:t>JayHorn</a:t>
            </a:r>
            <a:r>
              <a:rPr kumimoji="1" lang="en-US" altLang="ja-JP" sz="2400" dirty="0"/>
              <a:t> for Java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Kahsai</a:t>
            </a:r>
            <a:r>
              <a:rPr kumimoji="1" lang="en-US" altLang="ja-JP" sz="2000" dirty="0"/>
              <a:t>+ ’16]</a:t>
            </a:r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 err="1"/>
              <a:t>SeaHorn</a:t>
            </a:r>
            <a:r>
              <a:rPr kumimoji="1" lang="en-US" altLang="ja-JP" sz="2400" dirty="0"/>
              <a:t> for C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Gurfinkel</a:t>
            </a:r>
            <a:r>
              <a:rPr kumimoji="1" lang="en-US" altLang="ja-JP" sz="2000" dirty="0"/>
              <a:t>+ ’15]</a:t>
            </a:r>
            <a:endParaRPr kumimoji="1" lang="ja-JP" altLang="en-US" sz="2400" dirty="0"/>
          </a:p>
          <a:p>
            <a:r>
              <a:rPr kumimoji="1" lang="en-US" altLang="ja-JP" sz="2400" dirty="0" err="1"/>
              <a:t>RCaml</a:t>
            </a:r>
            <a:r>
              <a:rPr kumimoji="1" lang="en-US" altLang="ja-JP" sz="2400" dirty="0"/>
              <a:t> for </a:t>
            </a:r>
            <a:r>
              <a:rPr kumimoji="1" lang="en-US" altLang="ja-JP" sz="2400" dirty="0" err="1"/>
              <a:t>OCaml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[Unno+ ’09]</a:t>
            </a:r>
            <a:endParaRPr kumimoji="1" lang="en-US" altLang="ja-JP" sz="2400" dirty="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A806038-8C8B-46C2-ACB0-D34F63FA8043}"/>
              </a:ext>
            </a:extLst>
          </p:cNvPr>
          <p:cNvSpPr/>
          <p:nvPr/>
        </p:nvSpPr>
        <p:spPr>
          <a:xfrm>
            <a:off x="5527820" y="3906122"/>
            <a:ext cx="3616180" cy="1192073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/>
              <a:t>SPACER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Komuravelli</a:t>
            </a:r>
            <a:r>
              <a:rPr kumimoji="1" lang="en-US" altLang="ja-JP" sz="2000" dirty="0"/>
              <a:t>+ ’14]</a:t>
            </a:r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 err="1"/>
              <a:t>Hoice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[Champion+ ’18]</a:t>
            </a:r>
            <a:endParaRPr kumimoji="1" lang="ja-JP" altLang="en-US" sz="2400" dirty="0"/>
          </a:p>
          <a:p>
            <a:r>
              <a:rPr kumimoji="1" lang="en-US" altLang="ja-JP" sz="2400" dirty="0" err="1"/>
              <a:t>Eldarica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Hojjat</a:t>
            </a:r>
            <a:r>
              <a:rPr kumimoji="1" lang="en-US" altLang="ja-JP" sz="2000" dirty="0"/>
              <a:t>+ ’18]</a:t>
            </a:r>
            <a:endParaRPr kumimoji="1" lang="en-US" altLang="ja-JP" sz="24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342812" y="2385920"/>
            <a:ext cx="3273369" cy="837413"/>
          </a:xfrm>
          <a:prstGeom prst="wedgeRectCallout">
            <a:avLst>
              <a:gd name="adj1" fmla="val 92346"/>
              <a:gd name="adj2" fmla="val -9764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Limited to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Linear-Time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278B85E-D447-43F2-BA53-62270D6387B6}"/>
              </a:ext>
            </a:extLst>
          </p:cNvPr>
          <p:cNvSpPr/>
          <p:nvPr/>
        </p:nvSpPr>
        <p:spPr>
          <a:xfrm>
            <a:off x="177739" y="4008306"/>
            <a:ext cx="3438442" cy="1103854"/>
          </a:xfrm>
          <a:prstGeom prst="wedgeRectCallout">
            <a:avLst>
              <a:gd name="adj1" fmla="val -9567"/>
              <a:gd name="adj2" fmla="val -66834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Verification Intermediary Independent of Particular Target and Method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2FCF9-99CB-4116-91E7-89E5980B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Ongoing and Future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CFBFC0D-38AD-4CD1-8960-CBB93C0CC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536" y="1783680"/>
                <a:ext cx="894292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ja-JP" dirty="0">
                    <a:cs typeface="Times New Roman" panose="02020603050405020304" pitchFamily="18" charset="0"/>
                  </a:rPr>
                  <a:t>Extend </a:t>
                </a:r>
                <a:r>
                  <a:rPr lang="en-US" altLang="ja-JP" dirty="0" err="1">
                    <a:cs typeface="Times New Roman" panose="02020603050405020304" pitchFamily="18" charset="0"/>
                  </a:rPr>
                  <a:t>pCSP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to support branching-time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liveness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verification of (possibly)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infinitely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branching programs</a:t>
                </a:r>
              </a:p>
              <a:p>
                <a:pPr lvl="1"/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Liveness: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“something good will eventually happen”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Develop constraint generation tools for C, Java, </a:t>
                </a:r>
                <a:r>
                  <a:rPr lang="en-US" altLang="ja-JP" dirty="0" err="1"/>
                  <a:t>OCaml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Extend </a:t>
                </a:r>
                <a:r>
                  <a:rPr lang="en-US" altLang="ja-JP" b="1" dirty="0" err="1"/>
                  <a:t>PCSat</a:t>
                </a:r>
                <a:r>
                  <a:rPr lang="en-US" altLang="ja-JP" dirty="0"/>
                  <a:t> to support more theories (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Arrays, ADTs, heaps, …)</a:t>
                </a:r>
              </a:p>
              <a:p>
                <a:r>
                  <a:rPr lang="en-US" altLang="ja-JP" dirty="0"/>
                  <a:t>Apply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other constraint satisfaction methods</a:t>
                </a:r>
                <a:r>
                  <a:rPr lang="en-US" altLang="ja-JP" dirty="0"/>
                  <a:t> to enumerate sols.</a:t>
                </a:r>
              </a:p>
              <a:p>
                <a:r>
                  <a:rPr lang="en-US" altLang="ja-JP" dirty="0"/>
                  <a:t>Apply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other probabilistic inference</a:t>
                </a:r>
                <a:r>
                  <a:rPr lang="en-US" altLang="ja-JP" dirty="0"/>
                  <a:t> like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variational inference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approximate model counting </a:t>
                </a:r>
                <a:r>
                  <a:rPr lang="en-US" altLang="ja-JP" dirty="0"/>
                  <a:t>by directly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modeling </a:t>
                </a:r>
                <a:r>
                  <a:rPr lang="en-US" altLang="ja-JP" b="1" i="1" dirty="0" err="1">
                    <a:solidFill>
                      <a:srgbClr val="FF0000"/>
                    </a:solidFill>
                  </a:rPr>
                  <a:t>pCSP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 as factor graphs</a:t>
                </a:r>
                <a:r>
                  <a:rPr lang="en-US" altLang="ja-JP" dirty="0"/>
                  <a:t> representing joint probability distributions over random predicate variables</a:t>
                </a:r>
                <a:endParaRPr lang="en-US" altLang="ja-JP" b="1" i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CFBFC0D-38AD-4CD1-8960-CBB93C0CC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36" y="1783680"/>
                <a:ext cx="8942927" cy="4351338"/>
              </a:xfrm>
              <a:blipFill>
                <a:blip r:embed="rId2"/>
                <a:stretch>
                  <a:fillRect l="-1022" t="-2244" r="-1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BC7E79-18FC-486E-A4C9-72D67DC2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CE9059-B7F3-42A7-ABBB-CACB6A9A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7EB2FD-506C-4592-8B68-D6A8A403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This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7B5113A-15A6-44B7-AE56-A8994B44D815}"/>
              </a:ext>
            </a:extLst>
          </p:cNvPr>
          <p:cNvSpPr/>
          <p:nvPr/>
        </p:nvSpPr>
        <p:spPr>
          <a:xfrm>
            <a:off x="5527819" y="2398536"/>
            <a:ext cx="3406455" cy="837413"/>
          </a:xfrm>
          <a:prstGeom prst="wedgeRectCallout">
            <a:avLst>
              <a:gd name="adj1" fmla="val -55786"/>
              <a:gd name="adj2" fmla="val -234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for Looping &amp; Recursive Programs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A806038-8C8B-46C2-ACB0-D34F63FA8043}"/>
              </a:ext>
            </a:extLst>
          </p:cNvPr>
          <p:cNvSpPr/>
          <p:nvPr/>
        </p:nvSpPr>
        <p:spPr>
          <a:xfrm>
            <a:off x="5527820" y="4136327"/>
            <a:ext cx="3406455" cy="837413"/>
          </a:xfrm>
          <a:prstGeom prst="wedgeRectCallout">
            <a:avLst>
              <a:gd name="adj1" fmla="val -55786"/>
              <a:gd name="adj2" fmla="val -234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New method based on Probabilistic Inference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342812" y="2385920"/>
            <a:ext cx="3273369" cy="837413"/>
          </a:xfrm>
          <a:prstGeom prst="wedgeRectCallout">
            <a:avLst>
              <a:gd name="adj1" fmla="val 92346"/>
              <a:gd name="adj2" fmla="val -9669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Support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Branching-Time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278B85E-D447-43F2-BA53-62270D6387B6}"/>
              </a:ext>
            </a:extLst>
          </p:cNvPr>
          <p:cNvSpPr/>
          <p:nvPr/>
        </p:nvSpPr>
        <p:spPr>
          <a:xfrm>
            <a:off x="177739" y="4008306"/>
            <a:ext cx="3438442" cy="1103854"/>
          </a:xfrm>
          <a:prstGeom prst="wedgeRectCallout">
            <a:avLst>
              <a:gd name="adj1" fmla="val -9567"/>
              <a:gd name="adj2" fmla="val -66834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Verification Intermediary Independent of Particular Target and Method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This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278B85E-D447-43F2-BA53-62270D6387B6}"/>
              </a:ext>
            </a:extLst>
          </p:cNvPr>
          <p:cNvSpPr/>
          <p:nvPr/>
        </p:nvSpPr>
        <p:spPr>
          <a:xfrm>
            <a:off x="177739" y="4008306"/>
            <a:ext cx="3438442" cy="1103854"/>
          </a:xfrm>
          <a:prstGeom prst="wedgeRectCallout">
            <a:avLst>
              <a:gd name="adj1" fmla="val -9567"/>
              <a:gd name="adj2" fmla="val -6683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Verification Intermediary Independent of Particular Target and Method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Predicate Constraint Satisfaction Problem (</a:t>
            </a:r>
            <a:r>
              <a:rPr lang="en-US" altLang="ja-JP" dirty="0" err="1"/>
              <a:t>pCSP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600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sz="2600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sz="2600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sequences of terms,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is a first-order formula w/o predicate variables.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  <a:blipFill>
                <a:blip r:embed="rId3"/>
                <a:stretch>
                  <a:fillRect l="-1101" t="-1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A0273-699B-499E-B982-59CD492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1286916" y="2170650"/>
                <a:ext cx="657019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ℓ+1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16" y="2170650"/>
                <a:ext cx="657019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69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Predicate Constraint Satisfaction Problem (</a:t>
            </a:r>
            <a:r>
              <a:rPr lang="en-US" altLang="ja-JP" dirty="0" err="1"/>
              <a:t>pCSP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sequences of terms,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a first-order formula w/o predicate variables.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first-order theories) if there is an interpretation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called CHCs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/>
                  <a:t>[</a:t>
                </a:r>
                <a:r>
                  <a:rPr lang="en-US" altLang="ja-JP" sz="2200" dirty="0" err="1"/>
                  <a:t>Bjørner</a:t>
                </a:r>
                <a:r>
                  <a:rPr lang="en-US" altLang="ja-JP" sz="2200" dirty="0"/>
                  <a:t>+ ’15]</a:t>
                </a:r>
                <a:r>
                  <a:rPr lang="en-US" altLang="ja-JP" dirty="0"/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ℓ≤1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for each clause in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  <a:blipFill>
                <a:blip r:embed="rId3"/>
                <a:stretch>
                  <a:fillRect l="-1101" t="-1120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A0273-699B-499E-B982-59CD492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807521" y="2170650"/>
                <a:ext cx="752898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ℓ+1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21" y="2170650"/>
                <a:ext cx="752898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1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2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158"/>
            <a:ext cx="9244668" cy="1325563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This Work: </a:t>
            </a:r>
            <a:r>
              <a:rPr kumimoji="1" lang="en-US" altLang="ja-JP" sz="3200" dirty="0"/>
              <a:t>Program Verification via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Problem (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pCSP</a:t>
            </a:r>
            <a:r>
              <a:rPr kumimoji="1" lang="en-US" altLang="ja-JP" sz="3200" dirty="0">
                <a:solidFill>
                  <a:srgbClr val="FF0000"/>
                </a:solidFill>
              </a:rPr>
              <a:t>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1E468-D386-499F-AB02-6668801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3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Predicate Variables</a:t>
                </a:r>
                <a:endParaRPr kumimoji="1" lang="en-US" altLang="ja-JP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01" y="3342894"/>
                <a:ext cx="7175590" cy="654341"/>
              </a:xfrm>
              <a:prstGeom prst="roundRect">
                <a:avLst/>
              </a:prstGeom>
              <a:blipFill>
                <a:blip r:embed="rId4"/>
                <a:stretch>
                  <a:fillRect l="-1441" t="-10909" r="-1356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342812" y="2385920"/>
            <a:ext cx="3273369" cy="837413"/>
          </a:xfrm>
          <a:prstGeom prst="wedgeRectCallout">
            <a:avLst>
              <a:gd name="adj1" fmla="val 92346"/>
              <a:gd name="adj2" fmla="val -966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Support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Branching-Time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8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E0870-E604-42C6-99A8-86C83330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Branching-Time</a:t>
            </a:r>
            <a:r>
              <a:rPr kumimoji="1" lang="en-US" altLang="ja-JP" sz="3200" dirty="0"/>
              <a:t> </a:t>
            </a:r>
            <a:r>
              <a:rPr kumimoji="1" lang="en-US" altLang="ja-JP" sz="3200" dirty="0">
                <a:solidFill>
                  <a:srgbClr val="0070C0"/>
                </a:solidFill>
              </a:rPr>
              <a:t>Safety</a:t>
            </a:r>
            <a:r>
              <a:rPr kumimoji="1" lang="en-US" altLang="ja-JP" sz="3200" dirty="0"/>
              <a:t> Verification of Finitely-Branching Programs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25218-CAC9-44C8-9D3F-3F4C9C1E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7178" cy="4351338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Safety</a:t>
            </a:r>
            <a:r>
              <a:rPr lang="en-US" altLang="ja-JP" dirty="0"/>
              <a:t> is a class of properties of the form</a:t>
            </a:r>
            <a:br>
              <a:rPr lang="en-US" altLang="ja-JP" dirty="0"/>
            </a:br>
            <a:r>
              <a:rPr lang="en-US" altLang="ja-JP" b="1" i="1" dirty="0">
                <a:solidFill>
                  <a:srgbClr val="0070C0"/>
                </a:solidFill>
              </a:rPr>
              <a:t>“something bad will never happen”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Branching-time</a:t>
            </a:r>
            <a:r>
              <a:rPr lang="en-US" altLang="ja-JP" dirty="0"/>
              <a:t> verification concerns properties of the </a:t>
            </a:r>
            <a:r>
              <a:rPr lang="en-US" altLang="ja-JP" b="1" i="1" dirty="0">
                <a:solidFill>
                  <a:srgbClr val="FF0000"/>
                </a:solidFill>
              </a:rPr>
              <a:t>computation tree</a:t>
            </a:r>
            <a:r>
              <a:rPr lang="en-US" altLang="ja-JP" dirty="0"/>
              <a:t> of the given program that may exhibit non-deterministic behavior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(cf. </a:t>
            </a: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</a:rPr>
              <a:t>linear-time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verification concerns properties of </a:t>
            </a:r>
            <a:r>
              <a:rPr lang="en-US" altLang="ja-JP" b="1" i="1" dirty="0">
                <a:solidFill>
                  <a:schemeClr val="bg1">
                    <a:lumMod val="50000"/>
                  </a:schemeClr>
                </a:solidFill>
              </a:rPr>
              <a:t>execution traces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ja-JP" dirty="0"/>
              <a:t>Subsumes </a:t>
            </a:r>
            <a:r>
              <a:rPr lang="en-US" altLang="ja-JP" b="1" i="1" dirty="0">
                <a:solidFill>
                  <a:srgbClr val="7030A0"/>
                </a:solidFill>
              </a:rPr>
              <a:t>non-termination verification </a:t>
            </a:r>
            <a:r>
              <a:rPr lang="en-US" altLang="ja-JP" dirty="0"/>
              <a:t>of deciding whether </a:t>
            </a:r>
            <a:r>
              <a:rPr lang="en-US" altLang="ja-JP" b="1" i="1" dirty="0">
                <a:solidFill>
                  <a:srgbClr val="FF0000"/>
                </a:solidFill>
              </a:rPr>
              <a:t>there is</a:t>
            </a:r>
            <a:r>
              <a:rPr lang="en-US" altLang="ja-JP" b="1" dirty="0"/>
              <a:t> </a:t>
            </a:r>
            <a:r>
              <a:rPr lang="en-US" altLang="ja-JP" dirty="0"/>
              <a:t>a non-terminating execution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8D0D0-AD7F-416D-8C73-568A0476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February 9, 2020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AF347F-1F6C-4C5E-A296-A43F5D77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AAAI'20, NY,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C4348C-26A1-4AA9-9864-84BB807F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8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8465</TotalTime>
  <Words>2500</Words>
  <Application>Microsoft Office PowerPoint</Application>
  <PresentationFormat>画面に合わせる (4:3)</PresentationFormat>
  <Paragraphs>386</Paragraphs>
  <Slides>30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新細明體</vt:lpstr>
      <vt:lpstr>游ゴシック</vt:lpstr>
      <vt:lpstr>游ゴシック Light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Probabilistic Inference for Predicate Constraint Satisfaction</vt:lpstr>
      <vt:lpstr>Program Verification via Predicate Constraint Satisfaction</vt:lpstr>
      <vt:lpstr>Previous Work: Program Verification via Constrained Horn Clauses (CHCs) [Bjørner+ ’15]</vt:lpstr>
      <vt:lpstr>This Work: Program Verification via Predicate Constraint Satisfaction Problem (pCSP)</vt:lpstr>
      <vt:lpstr>This Work: Program Verification via Predicate Constraint Satisfaction Problem (pCSP)</vt:lpstr>
      <vt:lpstr>Predicate Constraint Satisfaction Problem (pCSP)</vt:lpstr>
      <vt:lpstr>Predicate Constraint Satisfaction Problem (pCSP)</vt:lpstr>
      <vt:lpstr>This Work: Program Verification via Predicate Constraint Satisfaction Problem (pCSP)</vt:lpstr>
      <vt:lpstr>Branching-Time Safety Verification of Finitely-Branching Programs</vt:lpstr>
      <vt:lpstr>This Work: Program Verification via Predicate Constraint Satisfaction Problem (pCSP)</vt:lpstr>
      <vt:lpstr>PowerPoint プレゼンテーション</vt:lpstr>
      <vt:lpstr>PowerPoint プレゼンテーション</vt:lpstr>
      <vt:lpstr>PowerPoint プレゼンテーション</vt:lpstr>
      <vt:lpstr>This Work: Program Verification via Predicate Constraint Satisfaction Problem (pCSP)</vt:lpstr>
      <vt:lpstr>Challenges in pCSP Solving</vt:lpstr>
      <vt:lpstr>CounterExample Guided Inductive Synthesis (CEGIS)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Enumeration of Candidates ρ_1,…,ρ_n</vt:lpstr>
      <vt:lpstr>Example: Predicate Abstraction</vt:lpstr>
      <vt:lpstr>Example: Predicate Abstraction</vt:lpstr>
      <vt:lpstr>SID-based Enumeration of “Promising” Satisfying Assignments for α(E)</vt:lpstr>
      <vt:lpstr>Evaluation</vt:lpstr>
      <vt:lpstr>Results on 127 Benchmarks from SyGuS-Comp 2018 </vt:lpstr>
      <vt:lpstr>Summary: Program Verification via Predicate Constraint Satisfaction Problem (pCSP)</vt:lpstr>
      <vt:lpstr>Ongoing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Inference for Predicate Constraint Satisfaction</dc:title>
  <dc:creator>Hiroshi Unno</dc:creator>
  <cp:lastModifiedBy>Hiroshi Unno</cp:lastModifiedBy>
  <cp:revision>367</cp:revision>
  <cp:lastPrinted>2019-02-14T20:11:00Z</cp:lastPrinted>
  <dcterms:created xsi:type="dcterms:W3CDTF">2019-02-05T17:12:17Z</dcterms:created>
  <dcterms:modified xsi:type="dcterms:W3CDTF">2020-02-10T15:26:40Z</dcterms:modified>
</cp:coreProperties>
</file>