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98" r:id="rId3"/>
    <p:sldId id="299" r:id="rId4"/>
    <p:sldId id="300" r:id="rId5"/>
    <p:sldId id="367" r:id="rId6"/>
    <p:sldId id="301" r:id="rId7"/>
    <p:sldId id="302" r:id="rId8"/>
    <p:sldId id="303" r:id="rId9"/>
    <p:sldId id="304" r:id="rId10"/>
    <p:sldId id="305" r:id="rId11"/>
    <p:sldId id="307" r:id="rId12"/>
    <p:sldId id="309" r:id="rId13"/>
    <p:sldId id="310" r:id="rId14"/>
    <p:sldId id="311" r:id="rId15"/>
    <p:sldId id="312" r:id="rId16"/>
    <p:sldId id="313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9" r:id="rId33"/>
    <p:sldId id="314" r:id="rId34"/>
    <p:sldId id="322" r:id="rId35"/>
    <p:sldId id="323" r:id="rId36"/>
    <p:sldId id="329" r:id="rId37"/>
    <p:sldId id="373" r:id="rId38"/>
    <p:sldId id="328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9" autoAdjust="0"/>
    <p:restoredTop sz="94660"/>
  </p:normalViewPr>
  <p:slideViewPr>
    <p:cSldViewPr snapToGrid="0">
      <p:cViewPr>
        <p:scale>
          <a:sx n="113" d="100"/>
          <a:sy n="113" d="100"/>
        </p:scale>
        <p:origin x="53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F6E7-9C78-461D-A83C-72D3CA7AF16C}" type="datetimeFigureOut">
              <a:rPr kumimoji="1" lang="ja-JP" altLang="en-US" smtClean="0"/>
              <a:t>2018/7/15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002C7-450D-4BC9-943D-79296554BA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10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63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88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27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9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19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09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47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1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62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30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48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56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2C7-450D-4BC9-943D-79296554BA5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39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3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7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0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18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27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06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39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29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7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7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C7AA-869F-4B30-A175-28AE6E2ED6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7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Automating Induction</a:t>
            </a:r>
            <a:br>
              <a:rPr lang="en-US" altLang="ja-JP" dirty="0"/>
            </a:br>
            <a:r>
              <a:rPr lang="en-US" altLang="ja-JP" dirty="0"/>
              <a:t>for Solving </a:t>
            </a:r>
            <a:r>
              <a:rPr lang="en-US" altLang="ja-JP"/>
              <a:t>Horn Clauses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984379" y="3592707"/>
            <a:ext cx="7175241" cy="1655762"/>
          </a:xfrm>
        </p:spPr>
        <p:txBody>
          <a:bodyPr>
            <a:normAutofit fontScale="92500"/>
          </a:bodyPr>
          <a:lstStyle/>
          <a:p>
            <a:endParaRPr lang="en-US" altLang="ja-JP" dirty="0"/>
          </a:p>
          <a:p>
            <a:r>
              <a:rPr lang="en-US" altLang="ja-JP" sz="3200" b="1" u="sng" dirty="0"/>
              <a:t>Hiroshi Unno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Sho</a:t>
            </a:r>
            <a:r>
              <a:rPr lang="en-US" altLang="ja-JP" sz="3200" dirty="0"/>
              <a:t> Torii, and Hiroki Sakamoto</a:t>
            </a:r>
          </a:p>
          <a:p>
            <a:r>
              <a:rPr lang="en-US" altLang="ja-JP" sz="3200" dirty="0"/>
              <a:t>University of Tsukuba, Japan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0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Overall Flow of Horn Constraint based Program Verification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Shape 165"/>
          <p:cNvSpPr/>
          <p:nvPr/>
        </p:nvSpPr>
        <p:spPr>
          <a:xfrm>
            <a:off x="2582120" y="1727106"/>
            <a:ext cx="3982064" cy="817699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(Functional) Program &amp; Relational Specification</a:t>
            </a:r>
            <a:endParaRPr sz="2800" dirty="0"/>
          </a:p>
        </p:txBody>
      </p:sp>
      <p:sp>
        <p:nvSpPr>
          <p:cNvPr id="8" name="Shape 167"/>
          <p:cNvSpPr/>
          <p:nvPr/>
        </p:nvSpPr>
        <p:spPr>
          <a:xfrm rot="5400000">
            <a:off x="4387797" y="254549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9" name="Shape 168"/>
          <p:cNvSpPr/>
          <p:nvPr/>
        </p:nvSpPr>
        <p:spPr>
          <a:xfrm>
            <a:off x="2582120" y="3943132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896626" y="2994288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Generation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96626" y="4844364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Constraint Solving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12" name="Shape 168"/>
          <p:cNvSpPr/>
          <p:nvPr/>
        </p:nvSpPr>
        <p:spPr>
          <a:xfrm>
            <a:off x="2582120" y="5793209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Solvable or Not</a:t>
            </a:r>
            <a:endParaRPr sz="2800" dirty="0"/>
          </a:p>
        </p:txBody>
      </p:sp>
      <p:sp>
        <p:nvSpPr>
          <p:cNvPr id="13" name="Shape 167"/>
          <p:cNvSpPr/>
          <p:nvPr/>
        </p:nvSpPr>
        <p:spPr>
          <a:xfrm rot="5400000">
            <a:off x="4387797" y="3469700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4" name="Shape 167"/>
          <p:cNvSpPr/>
          <p:nvPr/>
        </p:nvSpPr>
        <p:spPr>
          <a:xfrm rot="5400000">
            <a:off x="4387797" y="438393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Shape 167"/>
          <p:cNvSpPr/>
          <p:nvPr/>
        </p:nvSpPr>
        <p:spPr>
          <a:xfrm rot="5400000">
            <a:off x="4387797" y="5329926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62210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46004"/>
            <a:ext cx="7886700" cy="1325563"/>
          </a:xfrm>
        </p:spPr>
        <p:txBody>
          <a:bodyPr/>
          <a:lstStyle/>
          <a:p>
            <a:r>
              <a:rPr lang="en-US" altLang="ja-JP" dirty="0"/>
              <a:t>Horn Constraint Solving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57793"/>
            <a:ext cx="8149590" cy="4351338"/>
          </a:xfrm>
        </p:spPr>
        <p:txBody>
          <a:bodyPr/>
          <a:lstStyle/>
          <a:p>
            <a:r>
              <a:rPr lang="en-US" altLang="ja-JP" sz="3200" dirty="0"/>
              <a:t>Check the existence of a solution for predicate variables satisfying all the Horn constraints</a:t>
            </a:r>
            <a:endParaRPr lang="en-US" altLang="ja-JP" sz="3200" i="1" dirty="0">
              <a:solidFill>
                <a:srgbClr val="0070C0"/>
              </a:solidFill>
            </a:endParaRPr>
          </a:p>
          <a:p>
            <a:pPr lvl="1"/>
            <a:r>
              <a:rPr lang="en-US" altLang="ja-JP" sz="2800" dirty="0"/>
              <a:t>If a solution exists, the original program is guaranteed to satisfy the specification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Shape 322">
            <a:extLst>
              <a:ext uri="{FF2B5EF4-FFF2-40B4-BE49-F238E27FC236}">
                <a16:creationId xmlns:a16="http://schemas.microsoft.com/office/drawing/2014/main" id="{D5B3B223-10A4-45B2-BD38-E04638E1BF84}"/>
              </a:ext>
            </a:extLst>
          </p:cNvPr>
          <p:cNvSpPr/>
          <p:nvPr/>
        </p:nvSpPr>
        <p:spPr>
          <a:xfrm>
            <a:off x="9426656" y="1182512"/>
            <a:ext cx="2355256" cy="2552"/>
          </a:xfrm>
          <a:prstGeom prst="line">
            <a:avLst/>
          </a:prstGeom>
          <a:ln w="5715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grpSp>
        <p:nvGrpSpPr>
          <p:cNvPr id="20" name="Group 328">
            <a:extLst>
              <a:ext uri="{FF2B5EF4-FFF2-40B4-BE49-F238E27FC236}">
                <a16:creationId xmlns:a16="http://schemas.microsoft.com/office/drawing/2014/main" id="{02023A8D-D5DA-44D3-9923-BCE5E0C4D5C2}"/>
              </a:ext>
            </a:extLst>
          </p:cNvPr>
          <p:cNvGrpSpPr/>
          <p:nvPr/>
        </p:nvGrpSpPr>
        <p:grpSpPr>
          <a:xfrm>
            <a:off x="1606185" y="3770325"/>
            <a:ext cx="7084919" cy="1341444"/>
            <a:chOff x="0" y="0"/>
            <a:chExt cx="8659498" cy="1907831"/>
          </a:xfrm>
        </p:grpSpPr>
        <p:sp>
          <p:nvSpPr>
            <p:cNvPr id="21" name="Shape 326">
              <a:extLst>
                <a:ext uri="{FF2B5EF4-FFF2-40B4-BE49-F238E27FC236}">
                  <a16:creationId xmlns:a16="http://schemas.microsoft.com/office/drawing/2014/main" id="{8349FE24-7C6B-4842-8EA9-C1905C89631D}"/>
                </a:ext>
              </a:extLst>
            </p:cNvPr>
            <p:cNvSpPr/>
            <p:nvPr/>
          </p:nvSpPr>
          <p:spPr>
            <a:xfrm>
              <a:off x="0" y="0"/>
              <a:ext cx="8659499" cy="190783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pic>
          <p:nvPicPr>
            <p:cNvPr id="22" name="pasted-image.pdf">
              <a:extLst>
                <a:ext uri="{FF2B5EF4-FFF2-40B4-BE49-F238E27FC236}">
                  <a16:creationId xmlns:a16="http://schemas.microsoft.com/office/drawing/2014/main" id="{9900C9AC-EFBF-4FE8-BE03-C0E5D93B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6640" y="54342"/>
              <a:ext cx="7543801" cy="184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hape 338">
            <a:extLst>
              <a:ext uri="{FF2B5EF4-FFF2-40B4-BE49-F238E27FC236}">
                <a16:creationId xmlns:a16="http://schemas.microsoft.com/office/drawing/2014/main" id="{C758A8B6-E836-407D-8609-7FECC1E03EFC}"/>
              </a:ext>
            </a:extLst>
          </p:cNvPr>
          <p:cNvSpPr/>
          <p:nvPr/>
        </p:nvSpPr>
        <p:spPr>
          <a:xfrm>
            <a:off x="281437" y="2966278"/>
            <a:ext cx="8416211" cy="80797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t">
            <a:spAutoFit/>
          </a:bodyPr>
          <a:lstStyle/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lang="en-US" sz="239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(Non-relational) specification:</a:t>
            </a:r>
            <a:br>
              <a:rPr lang="en-US" sz="2391" dirty="0">
                <a:latin typeface="Comic Sans MS" panose="030F0702030302020204" pitchFamily="66" charset="0"/>
              </a:rPr>
            </a:br>
            <a:r>
              <a:rPr sz="2391" dirty="0">
                <a:latin typeface="Comic Sans MS" panose="030F0702030302020204" pitchFamily="66" charset="0"/>
              </a:rPr>
              <a:t>let </a:t>
            </a:r>
            <a:r>
              <a:rPr lang="en-US" sz="2391" dirty="0">
                <a:latin typeface="Comic Sans MS" panose="030F0702030302020204" pitchFamily="66" charset="0"/>
              </a:rPr>
              <a:t>main</a:t>
            </a:r>
            <a:r>
              <a:rPr sz="2391" dirty="0">
                <a:latin typeface="Comic Sans MS" panose="030F0702030302020204" pitchFamily="66" charset="0"/>
              </a:rPr>
              <a:t> x y =</a:t>
            </a:r>
            <a:r>
              <a:rPr lang="en-US" altLang="ja-JP" sz="2391" dirty="0">
                <a:latin typeface="Comic Sans MS" panose="030F0702030302020204" pitchFamily="66" charset="0"/>
              </a:rPr>
              <a:t> </a:t>
            </a:r>
            <a:r>
              <a:rPr sz="2391" dirty="0">
                <a:latin typeface="Comic Sans MS" panose="030F0702030302020204" pitchFamily="66" charset="0"/>
              </a:rPr>
              <a:t>if x &gt;= 0 &amp;&amp; y &gt;= 0 then</a:t>
            </a:r>
            <a:r>
              <a:rPr lang="en-US" sz="2391" dirty="0">
                <a:latin typeface="Comic Sans MS" panose="030F0702030302020204" pitchFamily="66" charset="0"/>
              </a:rPr>
              <a:t> </a:t>
            </a:r>
            <a:r>
              <a:rPr sz="2391" dirty="0">
                <a:latin typeface="Comic Sans MS" panose="030F0702030302020204" pitchFamily="66" charset="0"/>
              </a:rPr>
              <a:t>assert (</a:t>
            </a:r>
            <a:r>
              <a:rPr sz="2391" dirty="0" err="1">
                <a:latin typeface="Comic Sans MS" panose="030F0702030302020204" pitchFamily="66" charset="0"/>
              </a:rPr>
              <a:t>mult</a:t>
            </a:r>
            <a:r>
              <a:rPr sz="2391" dirty="0">
                <a:latin typeface="Comic Sans MS" panose="030F0702030302020204" pitchFamily="66" charset="0"/>
              </a:rPr>
              <a:t> x y &gt;=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30">
                <a:extLst>
                  <a:ext uri="{FF2B5EF4-FFF2-40B4-BE49-F238E27FC236}">
                    <a16:creationId xmlns:a16="http://schemas.microsoft.com/office/drawing/2014/main" id="{C3645B01-9027-4302-91AF-95FF8B437D52}"/>
                  </a:ext>
                </a:extLst>
              </p:cNvPr>
              <p:cNvSpPr/>
              <p:nvPr/>
            </p:nvSpPr>
            <p:spPr>
              <a:xfrm>
                <a:off x="329577" y="5140395"/>
                <a:ext cx="7152728" cy="5030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>
                    <a:latin typeface="Goudy Old Style"/>
                    <a:ea typeface="Goudy Old Style"/>
                    <a:cs typeface="Goudy Old Style"/>
                    <a:sym typeface="Goudy Old Style"/>
                  </a:defRPr>
                </a:lvl1pPr>
              </a:lstStyle>
              <a:p>
                <a:r>
                  <a:rPr lang="en-US" altLang="ja-JP" sz="2800" dirty="0">
                    <a:latin typeface="+mn-ea"/>
                  </a:rPr>
                  <a:t>Solution 1:</a:t>
                </a:r>
                <a:r>
                  <a:rPr lang="en-US" sz="2800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4" name="Shape 330">
                <a:extLst>
                  <a:ext uri="{FF2B5EF4-FFF2-40B4-BE49-F238E27FC236}">
                    <a16:creationId xmlns:a16="http://schemas.microsoft.com/office/drawing/2014/main" id="{C3645B01-9027-4302-91AF-95FF8B437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7" y="5140395"/>
                <a:ext cx="7152728" cy="503023"/>
              </a:xfrm>
              <a:prstGeom prst="rect">
                <a:avLst/>
              </a:prstGeom>
              <a:blipFill>
                <a:blip r:embed="rId3"/>
                <a:stretch>
                  <a:fillRect l="-2558" t="-18072" b="-301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hape 331">
            <a:extLst>
              <a:ext uri="{FF2B5EF4-FFF2-40B4-BE49-F238E27FC236}">
                <a16:creationId xmlns:a16="http://schemas.microsoft.com/office/drawing/2014/main" id="{20F2D93A-3B3F-44CB-BCF3-510D2CAE36F0}"/>
              </a:ext>
            </a:extLst>
          </p:cNvPr>
          <p:cNvSpPr/>
          <p:nvPr/>
        </p:nvSpPr>
        <p:spPr>
          <a:xfrm>
            <a:off x="4489543" y="6124357"/>
            <a:ext cx="807277" cy="1"/>
          </a:xfrm>
          <a:prstGeom prst="line">
            <a:avLst/>
          </a:prstGeom>
          <a:ln w="76200">
            <a:solidFill>
              <a:srgbClr val="AB1802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6" name="Shape 332">
            <a:extLst>
              <a:ext uri="{FF2B5EF4-FFF2-40B4-BE49-F238E27FC236}">
                <a16:creationId xmlns:a16="http://schemas.microsoft.com/office/drawing/2014/main" id="{98355F87-43E2-441E-AA6F-7127B3D0A5AA}"/>
              </a:ext>
            </a:extLst>
          </p:cNvPr>
          <p:cNvSpPr/>
          <p:nvPr/>
        </p:nvSpPr>
        <p:spPr>
          <a:xfrm>
            <a:off x="2515849" y="6004786"/>
            <a:ext cx="1510030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u="sng"/>
            </a:lvl1pPr>
          </a:lstStyle>
          <a:p>
            <a:r>
              <a:rPr lang="en-US" sz="2800" dirty="0"/>
              <a:t>Nonlinear</a:t>
            </a:r>
            <a:endParaRPr sz="2800" dirty="0"/>
          </a:p>
        </p:txBody>
      </p:sp>
      <p:sp>
        <p:nvSpPr>
          <p:cNvPr id="27" name="Shape 333">
            <a:extLst>
              <a:ext uri="{FF2B5EF4-FFF2-40B4-BE49-F238E27FC236}">
                <a16:creationId xmlns:a16="http://schemas.microsoft.com/office/drawing/2014/main" id="{45FCE695-3F56-4BEF-9817-FFF7247F0B33}"/>
              </a:ext>
            </a:extLst>
          </p:cNvPr>
          <p:cNvSpPr/>
          <p:nvPr/>
        </p:nvSpPr>
        <p:spPr>
          <a:xfrm flipV="1">
            <a:off x="4058816" y="6124356"/>
            <a:ext cx="430726" cy="145817"/>
          </a:xfrm>
          <a:prstGeom prst="line">
            <a:avLst/>
          </a:prstGeom>
          <a:ln w="76200">
            <a:solidFill>
              <a:srgbClr val="AB180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8" name="Shape 334">
            <a:extLst>
              <a:ext uri="{FF2B5EF4-FFF2-40B4-BE49-F238E27FC236}">
                <a16:creationId xmlns:a16="http://schemas.microsoft.com/office/drawing/2014/main" id="{0949AD7C-B434-4451-9712-A8279ECF8BE7}"/>
              </a:ext>
            </a:extLst>
          </p:cNvPr>
          <p:cNvSpPr/>
          <p:nvPr/>
        </p:nvSpPr>
        <p:spPr>
          <a:xfrm>
            <a:off x="5395045" y="5777225"/>
            <a:ext cx="1811376" cy="963670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2800" dirty="0"/>
              <a:t>QF-NIA</a:t>
            </a:r>
          </a:p>
        </p:txBody>
      </p:sp>
      <p:sp>
        <p:nvSpPr>
          <p:cNvPr id="29" name="Shape 335">
            <a:extLst>
              <a:ext uri="{FF2B5EF4-FFF2-40B4-BE49-F238E27FC236}">
                <a16:creationId xmlns:a16="http://schemas.microsoft.com/office/drawing/2014/main" id="{5A735AB5-42BA-4018-BE16-AA242F9A5D23}"/>
              </a:ext>
            </a:extLst>
          </p:cNvPr>
          <p:cNvSpPr/>
          <p:nvPr/>
        </p:nvSpPr>
        <p:spPr>
          <a:xfrm>
            <a:off x="7368739" y="5224014"/>
            <a:ext cx="1736895" cy="950121"/>
          </a:xfrm>
          <a:prstGeom prst="ellipse">
            <a:avLst/>
          </a:prstGeom>
          <a:solidFill>
            <a:srgbClr val="0433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2800" dirty="0"/>
              <a:t>QF-LIA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36">
                <a:extLst>
                  <a:ext uri="{FF2B5EF4-FFF2-40B4-BE49-F238E27FC236}">
                    <a16:creationId xmlns:a16="http://schemas.microsoft.com/office/drawing/2014/main" id="{FEB83313-9EFB-416E-846F-A677B71551A9}"/>
                  </a:ext>
                </a:extLst>
              </p:cNvPr>
              <p:cNvSpPr/>
              <p:nvPr/>
            </p:nvSpPr>
            <p:spPr>
              <a:xfrm>
                <a:off x="330132" y="5595697"/>
                <a:ext cx="5064913" cy="5030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>
                    <a:latin typeface="Goudy Old Style"/>
                    <a:ea typeface="Goudy Old Style"/>
                    <a:cs typeface="Goudy Old Style"/>
                    <a:sym typeface="Goudy Old Style"/>
                  </a:defRPr>
                </a:lvl1pPr>
              </a:lstStyle>
              <a:p>
                <a:r>
                  <a:rPr lang="en-US" altLang="ja-JP" sz="2800" dirty="0">
                    <a:latin typeface="+mn-ea"/>
                  </a:rPr>
                  <a:t>Solution 2: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ar-AE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ar-AE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ar-AE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r-AE" altLang="ja-JP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ar-AE" altLang="ja-JP" sz="2800" dirty="0"/>
              </a:p>
            </p:txBody>
          </p:sp>
        </mc:Choice>
        <mc:Fallback xmlns="">
          <p:sp>
            <p:nvSpPr>
              <p:cNvPr id="30" name="Shape 336">
                <a:extLst>
                  <a:ext uri="{FF2B5EF4-FFF2-40B4-BE49-F238E27FC236}">
                    <a16:creationId xmlns:a16="http://schemas.microsoft.com/office/drawing/2014/main" id="{FEB83313-9EFB-416E-846F-A677B7155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2" y="5595697"/>
                <a:ext cx="5064913" cy="503023"/>
              </a:xfrm>
              <a:prstGeom prst="rect">
                <a:avLst/>
              </a:prstGeom>
              <a:blipFill>
                <a:blip r:embed="rId4"/>
                <a:stretch>
                  <a:fillRect l="-3490" t="-19512" b="-3170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矢印: 環状 30">
            <a:extLst>
              <a:ext uri="{FF2B5EF4-FFF2-40B4-BE49-F238E27FC236}">
                <a16:creationId xmlns:a16="http://schemas.microsoft.com/office/drawing/2014/main" id="{900884DB-6A9B-4E37-9FD7-6CCC6AD9AC34}"/>
              </a:ext>
            </a:extLst>
          </p:cNvPr>
          <p:cNvSpPr/>
          <p:nvPr/>
        </p:nvSpPr>
        <p:spPr>
          <a:xfrm rot="5400000" flipV="1">
            <a:off x="578249" y="3092367"/>
            <a:ext cx="2055872" cy="20232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903276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7510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Previous Methods for Solving Horn Clause Constraints </a:t>
            </a:r>
            <a:r>
              <a:rPr lang="en-US" altLang="ja-JP" sz="2812" dirty="0"/>
              <a:t>[U.+ ’08,’09, </a:t>
            </a:r>
            <a:r>
              <a:rPr lang="en-US" altLang="ja-JP" sz="2812" dirty="0" err="1"/>
              <a:t>Rondon</a:t>
            </a:r>
            <a:r>
              <a:rPr lang="en-US" altLang="ja-JP" sz="2812" dirty="0"/>
              <a:t>+ ’08, Gupta+ ’11, </a:t>
            </a:r>
            <a:r>
              <a:rPr lang="en-US" altLang="ja-JP" sz="2812" dirty="0" err="1"/>
              <a:t>Hoder</a:t>
            </a:r>
            <a:r>
              <a:rPr lang="en-US" altLang="ja-JP" sz="2812" dirty="0"/>
              <a:t>+ ’11,’12, McMillan+ ’13, </a:t>
            </a:r>
            <a:r>
              <a:rPr lang="en-US" altLang="ja-JP" sz="2812" dirty="0" err="1"/>
              <a:t>Rümmer</a:t>
            </a:r>
            <a:r>
              <a:rPr lang="en-US" altLang="ja-JP" sz="2812" dirty="0"/>
              <a:t>+ ’13, …]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Shape 334"/>
          <p:cNvSpPr/>
          <p:nvPr/>
        </p:nvSpPr>
        <p:spPr>
          <a:xfrm>
            <a:off x="5395045" y="5346770"/>
            <a:ext cx="1811376" cy="963670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2800" dirty="0"/>
              <a:t>QF-NIA</a:t>
            </a:r>
          </a:p>
        </p:txBody>
      </p:sp>
      <p:sp>
        <p:nvSpPr>
          <p:cNvPr id="16" name="Shape 335"/>
          <p:cNvSpPr/>
          <p:nvPr/>
        </p:nvSpPr>
        <p:spPr>
          <a:xfrm>
            <a:off x="7368739" y="4407442"/>
            <a:ext cx="1736895" cy="950121"/>
          </a:xfrm>
          <a:prstGeom prst="ellipse">
            <a:avLst/>
          </a:prstGeom>
          <a:solidFill>
            <a:srgbClr val="0433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2800" dirty="0"/>
              <a:t>QF-LIA</a:t>
            </a:r>
          </a:p>
        </p:txBody>
      </p:sp>
      <p:sp>
        <p:nvSpPr>
          <p:cNvPr id="18" name="Shape 346"/>
          <p:cNvSpPr/>
          <p:nvPr/>
        </p:nvSpPr>
        <p:spPr>
          <a:xfrm>
            <a:off x="533409" y="2059878"/>
            <a:ext cx="7465698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 u="sng"/>
            </a:lvl1pPr>
          </a:lstStyle>
          <a:p>
            <a:r>
              <a:rPr lang="en-US" sz="2953" dirty="0"/>
              <a:t>Find a solution expressible in QF-LIA (or QF-LRA)</a:t>
            </a:r>
            <a:endParaRPr sz="2953" dirty="0"/>
          </a:p>
        </p:txBody>
      </p:sp>
      <p:grpSp>
        <p:nvGrpSpPr>
          <p:cNvPr id="19" name="Group 328"/>
          <p:cNvGrpSpPr/>
          <p:nvPr/>
        </p:nvGrpSpPr>
        <p:grpSpPr>
          <a:xfrm>
            <a:off x="1046349" y="2741381"/>
            <a:ext cx="7084919" cy="1341444"/>
            <a:chOff x="0" y="0"/>
            <a:chExt cx="8659498" cy="1907831"/>
          </a:xfrm>
        </p:grpSpPr>
        <p:sp>
          <p:nvSpPr>
            <p:cNvPr id="20" name="Shape 326"/>
            <p:cNvSpPr/>
            <p:nvPr/>
          </p:nvSpPr>
          <p:spPr>
            <a:xfrm>
              <a:off x="0" y="0"/>
              <a:ext cx="8659499" cy="190783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640" y="54342"/>
              <a:ext cx="7543801" cy="184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hape 330">
                <a:extLst>
                  <a:ext uri="{FF2B5EF4-FFF2-40B4-BE49-F238E27FC236}">
                    <a16:creationId xmlns:a16="http://schemas.microsoft.com/office/drawing/2014/main" id="{83535E62-7216-44C9-AB8D-6F2350BEC4D1}"/>
                  </a:ext>
                </a:extLst>
              </p:cNvPr>
              <p:cNvSpPr/>
              <p:nvPr/>
            </p:nvSpPr>
            <p:spPr>
              <a:xfrm>
                <a:off x="329577" y="4318052"/>
                <a:ext cx="7152728" cy="5030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>
                    <a:latin typeface="Goudy Old Style"/>
                    <a:ea typeface="Goudy Old Style"/>
                    <a:cs typeface="Goudy Old Style"/>
                    <a:sym typeface="Goudy Old Style"/>
                  </a:defRPr>
                </a:lvl1pPr>
              </a:lstStyle>
              <a:p>
                <a:r>
                  <a:rPr lang="en-US" altLang="ja-JP" sz="2800" dirty="0">
                    <a:latin typeface="+mn-ea"/>
                  </a:rPr>
                  <a:t>Solution 1:</a:t>
                </a:r>
                <a:r>
                  <a:rPr lang="en-US" sz="2800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17" name="Shape 330">
                <a:extLst>
                  <a:ext uri="{FF2B5EF4-FFF2-40B4-BE49-F238E27FC236}">
                    <a16:creationId xmlns:a16="http://schemas.microsoft.com/office/drawing/2014/main" id="{83535E62-7216-44C9-AB8D-6F2350BE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7" y="4318052"/>
                <a:ext cx="7152728" cy="503023"/>
              </a:xfrm>
              <a:prstGeom prst="rect">
                <a:avLst/>
              </a:prstGeom>
              <a:blipFill>
                <a:blip r:embed="rId4"/>
                <a:stretch>
                  <a:fillRect l="-2558" t="-18072" b="-301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hape 336">
                <a:extLst>
                  <a:ext uri="{FF2B5EF4-FFF2-40B4-BE49-F238E27FC236}">
                    <a16:creationId xmlns:a16="http://schemas.microsoft.com/office/drawing/2014/main" id="{D63218CF-CF80-4ACF-9773-E56BEDDD41A1}"/>
                  </a:ext>
                </a:extLst>
              </p:cNvPr>
              <p:cNvSpPr/>
              <p:nvPr/>
            </p:nvSpPr>
            <p:spPr>
              <a:xfrm>
                <a:off x="330132" y="5165242"/>
                <a:ext cx="5064913" cy="5030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>
                    <a:latin typeface="Goudy Old Style"/>
                    <a:ea typeface="Goudy Old Style"/>
                    <a:cs typeface="Goudy Old Style"/>
                    <a:sym typeface="Goudy Old Style"/>
                  </a:defRPr>
                </a:lvl1pPr>
              </a:lstStyle>
              <a:p>
                <a:r>
                  <a:rPr lang="en-US" altLang="ja-JP" sz="2800" strike="sngStrike" dirty="0">
                    <a:latin typeface="+mn-ea"/>
                  </a:rPr>
                  <a:t>Solution 2:</a:t>
                </a:r>
                <a:r>
                  <a:rPr lang="en-US" altLang="ja-JP" sz="2800" strike="sngStrike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i="1" strike="sngStrike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altLang="ja-JP" sz="2800" i="1" strike="sngStrik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ar-AE" sz="28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altLang="ja-JP" sz="2800" i="1" strike="sngStrik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ar-AE" sz="2800" i="1" strike="sngStrike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 altLang="ja-JP" sz="2800" i="1" strike="sngStrik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ar-AE" sz="2800" i="1" strike="sngStrik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r-AE" altLang="ja-JP" sz="2800" i="1" strike="sngStrike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i="1" strike="sngStrike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 strike="sngStrik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 strike="sngStrike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 strike="sngStrike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2800" i="1" strike="sngStrike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ar-AE" altLang="ja-JP" sz="2800" strike="sngStrike" dirty="0"/>
              </a:p>
            </p:txBody>
          </p:sp>
        </mc:Choice>
        <mc:Fallback xmlns="">
          <p:sp>
            <p:nvSpPr>
              <p:cNvPr id="26" name="Shape 336">
                <a:extLst>
                  <a:ext uri="{FF2B5EF4-FFF2-40B4-BE49-F238E27FC236}">
                    <a16:creationId xmlns:a16="http://schemas.microsoft.com/office/drawing/2014/main" id="{D63218CF-CF80-4ACF-9773-E56BEDDD4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2" y="5165242"/>
                <a:ext cx="5064913" cy="503023"/>
              </a:xfrm>
              <a:prstGeom prst="rect">
                <a:avLst/>
              </a:prstGeom>
              <a:blipFill>
                <a:blip r:embed="rId5"/>
                <a:stretch>
                  <a:fillRect l="-3490" t="-18072" b="-301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0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Constraints that Can Not be Solved by Previous Methods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7" name="Group 368"/>
          <p:cNvGrpSpPr/>
          <p:nvPr/>
        </p:nvGrpSpPr>
        <p:grpSpPr>
          <a:xfrm>
            <a:off x="2597727" y="4529009"/>
            <a:ext cx="2734873" cy="1226233"/>
            <a:chOff x="-1287027" y="-1"/>
            <a:chExt cx="3579844" cy="1743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hape 366"/>
                <p:cNvSpPr/>
                <p:nvPr/>
              </p:nvSpPr>
              <p:spPr>
                <a:xfrm>
                  <a:off x="-1287027" y="34607"/>
                  <a:ext cx="3579844" cy="1709366"/>
                </a:xfrm>
                <a:custGeom>
                  <a:avLst/>
                  <a:gdLst>
                    <a:gd name="connsiteX0" fmla="*/ 9333 w 21600"/>
                    <a:gd name="connsiteY0" fmla="*/ 0 h 24658"/>
                    <a:gd name="connsiteX1" fmla="*/ 3525 w 21600"/>
                    <a:gd name="connsiteY1" fmla="*/ 6597 h 24658"/>
                    <a:gd name="connsiteX2" fmla="*/ 2358 w 21600"/>
                    <a:gd name="connsiteY2" fmla="*/ 6597 h 24658"/>
                    <a:gd name="connsiteX3" fmla="*/ 0 w 21600"/>
                    <a:gd name="connsiteY3" fmla="*/ 12461 h 24658"/>
                    <a:gd name="connsiteX4" fmla="*/ 0 w 21600"/>
                    <a:gd name="connsiteY4" fmla="*/ 18794 h 24658"/>
                    <a:gd name="connsiteX5" fmla="*/ 2358 w 21600"/>
                    <a:gd name="connsiteY5" fmla="*/ 24658 h 24658"/>
                    <a:gd name="connsiteX6" fmla="*/ 19242 w 21600"/>
                    <a:gd name="connsiteY6" fmla="*/ 24658 h 24658"/>
                    <a:gd name="connsiteX7" fmla="*/ 21600 w 21600"/>
                    <a:gd name="connsiteY7" fmla="*/ 18794 h 24658"/>
                    <a:gd name="connsiteX8" fmla="*/ 21600 w 21600"/>
                    <a:gd name="connsiteY8" fmla="*/ 12461 h 24658"/>
                    <a:gd name="connsiteX9" fmla="*/ 19242 w 21600"/>
                    <a:gd name="connsiteY9" fmla="*/ 6597 h 24658"/>
                    <a:gd name="connsiteX10" fmla="*/ 7601 w 21600"/>
                    <a:gd name="connsiteY10" fmla="*/ 6597 h 24658"/>
                    <a:gd name="connsiteX11" fmla="*/ 9333 w 21600"/>
                    <a:gd name="connsiteY11" fmla="*/ 0 h 24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00" h="24658" extrusionOk="0">
                      <a:moveTo>
                        <a:pt x="9333" y="0"/>
                      </a:moveTo>
                      <a:lnTo>
                        <a:pt x="3525" y="6597"/>
                      </a:lnTo>
                      <a:lnTo>
                        <a:pt x="2358" y="6597"/>
                      </a:lnTo>
                      <a:cubicBezTo>
                        <a:pt x="1056" y="6597"/>
                        <a:pt x="0" y="9222"/>
                        <a:pt x="0" y="12461"/>
                      </a:cubicBezTo>
                      <a:lnTo>
                        <a:pt x="0" y="18794"/>
                      </a:lnTo>
                      <a:cubicBezTo>
                        <a:pt x="0" y="22033"/>
                        <a:pt x="1056" y="24658"/>
                        <a:pt x="2358" y="24658"/>
                      </a:cubicBezTo>
                      <a:lnTo>
                        <a:pt x="19242" y="24658"/>
                      </a:lnTo>
                      <a:cubicBezTo>
                        <a:pt x="20544" y="24658"/>
                        <a:pt x="21600" y="22033"/>
                        <a:pt x="21600" y="18794"/>
                      </a:cubicBezTo>
                      <a:lnTo>
                        <a:pt x="21600" y="12461"/>
                      </a:lnTo>
                      <a:cubicBezTo>
                        <a:pt x="21600" y="9222"/>
                        <a:pt x="20544" y="6597"/>
                        <a:pt x="19242" y="6597"/>
                      </a:cubicBezTo>
                      <a:lnTo>
                        <a:pt x="7601" y="6597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808785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r>
                    <a:rPr lang="en-US" sz="1266" dirty="0"/>
                    <a:t>　</a:t>
                  </a:r>
                </a:p>
                <a:p>
                  <a:pPr algn="ctr"/>
                  <a:r>
                    <a:rPr lang="en-US" sz="2800" dirty="0"/>
                    <a:t>Analyzed separately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endParaRPr sz="2800" dirty="0"/>
                </a:p>
              </p:txBody>
            </p:sp>
          </mc:Choice>
          <mc:Fallback xmlns="">
            <p:sp>
              <p:nvSpPr>
                <p:cNvPr id="8" name="Shape 3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87027" y="34607"/>
                  <a:ext cx="3579844" cy="1709366"/>
                </a:xfrm>
                <a:custGeom>
                  <a:avLst/>
                  <a:gdLst>
                    <a:gd name="connsiteX0" fmla="*/ 9333 w 21600"/>
                    <a:gd name="connsiteY0" fmla="*/ 0 h 24658"/>
                    <a:gd name="connsiteX1" fmla="*/ 3525 w 21600"/>
                    <a:gd name="connsiteY1" fmla="*/ 6597 h 24658"/>
                    <a:gd name="connsiteX2" fmla="*/ 2358 w 21600"/>
                    <a:gd name="connsiteY2" fmla="*/ 6597 h 24658"/>
                    <a:gd name="connsiteX3" fmla="*/ 0 w 21600"/>
                    <a:gd name="connsiteY3" fmla="*/ 12461 h 24658"/>
                    <a:gd name="connsiteX4" fmla="*/ 0 w 21600"/>
                    <a:gd name="connsiteY4" fmla="*/ 18794 h 24658"/>
                    <a:gd name="connsiteX5" fmla="*/ 2358 w 21600"/>
                    <a:gd name="connsiteY5" fmla="*/ 24658 h 24658"/>
                    <a:gd name="connsiteX6" fmla="*/ 19242 w 21600"/>
                    <a:gd name="connsiteY6" fmla="*/ 24658 h 24658"/>
                    <a:gd name="connsiteX7" fmla="*/ 21600 w 21600"/>
                    <a:gd name="connsiteY7" fmla="*/ 18794 h 24658"/>
                    <a:gd name="connsiteX8" fmla="*/ 21600 w 21600"/>
                    <a:gd name="connsiteY8" fmla="*/ 12461 h 24658"/>
                    <a:gd name="connsiteX9" fmla="*/ 19242 w 21600"/>
                    <a:gd name="connsiteY9" fmla="*/ 6597 h 24658"/>
                    <a:gd name="connsiteX10" fmla="*/ 7601 w 21600"/>
                    <a:gd name="connsiteY10" fmla="*/ 6597 h 24658"/>
                    <a:gd name="connsiteX11" fmla="*/ 9333 w 21600"/>
                    <a:gd name="connsiteY11" fmla="*/ 0 h 24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00" h="24658" extrusionOk="0">
                      <a:moveTo>
                        <a:pt x="9333" y="0"/>
                      </a:moveTo>
                      <a:lnTo>
                        <a:pt x="3525" y="6597"/>
                      </a:lnTo>
                      <a:lnTo>
                        <a:pt x="2358" y="6597"/>
                      </a:lnTo>
                      <a:cubicBezTo>
                        <a:pt x="1056" y="6597"/>
                        <a:pt x="0" y="9222"/>
                        <a:pt x="0" y="12461"/>
                      </a:cubicBezTo>
                      <a:lnTo>
                        <a:pt x="0" y="18794"/>
                      </a:lnTo>
                      <a:cubicBezTo>
                        <a:pt x="0" y="22033"/>
                        <a:pt x="1056" y="24658"/>
                        <a:pt x="2358" y="24658"/>
                      </a:cubicBezTo>
                      <a:lnTo>
                        <a:pt x="19242" y="24658"/>
                      </a:lnTo>
                      <a:cubicBezTo>
                        <a:pt x="20544" y="24658"/>
                        <a:pt x="21600" y="22033"/>
                        <a:pt x="21600" y="18794"/>
                      </a:cubicBezTo>
                      <a:lnTo>
                        <a:pt x="21600" y="12461"/>
                      </a:lnTo>
                      <a:cubicBezTo>
                        <a:pt x="21600" y="9222"/>
                        <a:pt x="20544" y="6597"/>
                        <a:pt x="19242" y="6597"/>
                      </a:cubicBezTo>
                      <a:lnTo>
                        <a:pt x="7601" y="6597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 l="-5077" b="-10294"/>
                  </a:stretch>
                </a:blipFill>
                <a:ln w="25400" cap="flat">
                  <a:solidFill>
                    <a:srgbClr val="808785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Shape 367"/>
            <p:cNvSpPr/>
            <p:nvPr/>
          </p:nvSpPr>
          <p:spPr>
            <a:xfrm>
              <a:off x="0" y="-1"/>
              <a:ext cx="1979287" cy="21312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</p:grpSp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6841" y="2034899"/>
            <a:ext cx="6418587" cy="24396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368"/>
          <p:cNvGrpSpPr/>
          <p:nvPr/>
        </p:nvGrpSpPr>
        <p:grpSpPr>
          <a:xfrm>
            <a:off x="5423391" y="4536502"/>
            <a:ext cx="2816599" cy="1218741"/>
            <a:chOff x="-993716" y="-1"/>
            <a:chExt cx="3286533" cy="1733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Shape 366"/>
                <p:cNvSpPr/>
                <p:nvPr/>
              </p:nvSpPr>
              <p:spPr>
                <a:xfrm>
                  <a:off x="-993716" y="34609"/>
                  <a:ext cx="3286533" cy="1698709"/>
                </a:xfrm>
                <a:custGeom>
                  <a:avLst/>
                  <a:gdLst>
                    <a:gd name="connsiteX0" fmla="*/ 9333 w 21600"/>
                    <a:gd name="connsiteY0" fmla="*/ 0 h 24658"/>
                    <a:gd name="connsiteX1" fmla="*/ 3525 w 21600"/>
                    <a:gd name="connsiteY1" fmla="*/ 6597 h 24658"/>
                    <a:gd name="connsiteX2" fmla="*/ 2358 w 21600"/>
                    <a:gd name="connsiteY2" fmla="*/ 6597 h 24658"/>
                    <a:gd name="connsiteX3" fmla="*/ 0 w 21600"/>
                    <a:gd name="connsiteY3" fmla="*/ 12461 h 24658"/>
                    <a:gd name="connsiteX4" fmla="*/ 0 w 21600"/>
                    <a:gd name="connsiteY4" fmla="*/ 18794 h 24658"/>
                    <a:gd name="connsiteX5" fmla="*/ 2358 w 21600"/>
                    <a:gd name="connsiteY5" fmla="*/ 24658 h 24658"/>
                    <a:gd name="connsiteX6" fmla="*/ 19242 w 21600"/>
                    <a:gd name="connsiteY6" fmla="*/ 24658 h 24658"/>
                    <a:gd name="connsiteX7" fmla="*/ 21600 w 21600"/>
                    <a:gd name="connsiteY7" fmla="*/ 18794 h 24658"/>
                    <a:gd name="connsiteX8" fmla="*/ 21600 w 21600"/>
                    <a:gd name="connsiteY8" fmla="*/ 12461 h 24658"/>
                    <a:gd name="connsiteX9" fmla="*/ 19242 w 21600"/>
                    <a:gd name="connsiteY9" fmla="*/ 6597 h 24658"/>
                    <a:gd name="connsiteX10" fmla="*/ 7601 w 21600"/>
                    <a:gd name="connsiteY10" fmla="*/ 6597 h 24658"/>
                    <a:gd name="connsiteX11" fmla="*/ 9333 w 21600"/>
                    <a:gd name="connsiteY11" fmla="*/ 0 h 24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00" h="24658" extrusionOk="0">
                      <a:moveTo>
                        <a:pt x="9333" y="0"/>
                      </a:moveTo>
                      <a:lnTo>
                        <a:pt x="3525" y="6597"/>
                      </a:lnTo>
                      <a:lnTo>
                        <a:pt x="2358" y="6597"/>
                      </a:lnTo>
                      <a:cubicBezTo>
                        <a:pt x="1056" y="6597"/>
                        <a:pt x="0" y="9222"/>
                        <a:pt x="0" y="12461"/>
                      </a:cubicBezTo>
                      <a:lnTo>
                        <a:pt x="0" y="18794"/>
                      </a:lnTo>
                      <a:cubicBezTo>
                        <a:pt x="0" y="22033"/>
                        <a:pt x="1056" y="24658"/>
                        <a:pt x="2358" y="24658"/>
                      </a:cubicBezTo>
                      <a:lnTo>
                        <a:pt x="19242" y="24658"/>
                      </a:lnTo>
                      <a:cubicBezTo>
                        <a:pt x="20544" y="24658"/>
                        <a:pt x="21600" y="22033"/>
                        <a:pt x="21600" y="18794"/>
                      </a:cubicBezTo>
                      <a:lnTo>
                        <a:pt x="21600" y="12461"/>
                      </a:lnTo>
                      <a:cubicBezTo>
                        <a:pt x="21600" y="9222"/>
                        <a:pt x="20544" y="6597"/>
                        <a:pt x="19242" y="6597"/>
                      </a:cubicBezTo>
                      <a:lnTo>
                        <a:pt x="7601" y="6597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808785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r>
                    <a:rPr lang="en-US" sz="1266" dirty="0"/>
                    <a:t>　</a:t>
                  </a:r>
                </a:p>
                <a:p>
                  <a:pPr algn="ctr"/>
                  <a:r>
                    <a:rPr lang="en-US" sz="2800" dirty="0"/>
                    <a:t>Analyzed separately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sz="2800" dirty="0"/>
                </a:p>
              </p:txBody>
            </p:sp>
          </mc:Choice>
          <mc:Fallback xmlns="">
            <p:sp>
              <p:nvSpPr>
                <p:cNvPr id="12" name="Shape 3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3716" y="34609"/>
                  <a:ext cx="3286533" cy="1698709"/>
                </a:xfrm>
                <a:custGeom>
                  <a:avLst/>
                  <a:gdLst>
                    <a:gd name="connsiteX0" fmla="*/ 9333 w 21600"/>
                    <a:gd name="connsiteY0" fmla="*/ 0 h 24658"/>
                    <a:gd name="connsiteX1" fmla="*/ 3525 w 21600"/>
                    <a:gd name="connsiteY1" fmla="*/ 6597 h 24658"/>
                    <a:gd name="connsiteX2" fmla="*/ 2358 w 21600"/>
                    <a:gd name="connsiteY2" fmla="*/ 6597 h 24658"/>
                    <a:gd name="connsiteX3" fmla="*/ 0 w 21600"/>
                    <a:gd name="connsiteY3" fmla="*/ 12461 h 24658"/>
                    <a:gd name="connsiteX4" fmla="*/ 0 w 21600"/>
                    <a:gd name="connsiteY4" fmla="*/ 18794 h 24658"/>
                    <a:gd name="connsiteX5" fmla="*/ 2358 w 21600"/>
                    <a:gd name="connsiteY5" fmla="*/ 24658 h 24658"/>
                    <a:gd name="connsiteX6" fmla="*/ 19242 w 21600"/>
                    <a:gd name="connsiteY6" fmla="*/ 24658 h 24658"/>
                    <a:gd name="connsiteX7" fmla="*/ 21600 w 21600"/>
                    <a:gd name="connsiteY7" fmla="*/ 18794 h 24658"/>
                    <a:gd name="connsiteX8" fmla="*/ 21600 w 21600"/>
                    <a:gd name="connsiteY8" fmla="*/ 12461 h 24658"/>
                    <a:gd name="connsiteX9" fmla="*/ 19242 w 21600"/>
                    <a:gd name="connsiteY9" fmla="*/ 6597 h 24658"/>
                    <a:gd name="connsiteX10" fmla="*/ 7601 w 21600"/>
                    <a:gd name="connsiteY10" fmla="*/ 6597 h 24658"/>
                    <a:gd name="connsiteX11" fmla="*/ 9333 w 21600"/>
                    <a:gd name="connsiteY11" fmla="*/ 0 h 24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00" h="24658" extrusionOk="0">
                      <a:moveTo>
                        <a:pt x="9333" y="0"/>
                      </a:moveTo>
                      <a:lnTo>
                        <a:pt x="3525" y="6597"/>
                      </a:lnTo>
                      <a:lnTo>
                        <a:pt x="2358" y="6597"/>
                      </a:lnTo>
                      <a:cubicBezTo>
                        <a:pt x="1056" y="6597"/>
                        <a:pt x="0" y="9222"/>
                        <a:pt x="0" y="12461"/>
                      </a:cubicBezTo>
                      <a:lnTo>
                        <a:pt x="0" y="18794"/>
                      </a:lnTo>
                      <a:cubicBezTo>
                        <a:pt x="0" y="22033"/>
                        <a:pt x="1056" y="24658"/>
                        <a:pt x="2358" y="24658"/>
                      </a:cubicBezTo>
                      <a:lnTo>
                        <a:pt x="19242" y="24658"/>
                      </a:lnTo>
                      <a:cubicBezTo>
                        <a:pt x="20544" y="24658"/>
                        <a:pt x="21600" y="22033"/>
                        <a:pt x="21600" y="18794"/>
                      </a:cubicBezTo>
                      <a:lnTo>
                        <a:pt x="21600" y="12461"/>
                      </a:lnTo>
                      <a:cubicBezTo>
                        <a:pt x="21600" y="9222"/>
                        <a:pt x="20544" y="6597"/>
                        <a:pt x="19242" y="6597"/>
                      </a:cubicBezTo>
                      <a:lnTo>
                        <a:pt x="7601" y="6597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 l="-3219" b="-10837"/>
                  </a:stretch>
                </a:blipFill>
                <a:ln w="25400" cap="flat">
                  <a:solidFill>
                    <a:srgbClr val="808785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hape 367"/>
            <p:cNvSpPr/>
            <p:nvPr/>
          </p:nvSpPr>
          <p:spPr>
            <a:xfrm>
              <a:off x="-907587" y="-1"/>
              <a:ext cx="2552244" cy="1065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966419" y="5875821"/>
                <a:ext cx="334822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ar-A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ar-A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ar-AE" altLang="ja-JP" sz="24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altLang="ja-JP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19" y="5875821"/>
                <a:ext cx="334822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566605" y="5881089"/>
                <a:ext cx="421955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ar-AE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ar-A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ar-A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ar-AE" altLang="ja-JP" sz="24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ar-AE" altLang="ja-JP" sz="24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05" y="5881089"/>
                <a:ext cx="421955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397"/>
          <p:cNvSpPr/>
          <p:nvPr/>
        </p:nvSpPr>
        <p:spPr>
          <a:xfrm>
            <a:off x="3149600" y="1311522"/>
            <a:ext cx="5994400" cy="1973860"/>
          </a:xfrm>
          <a:prstGeom prst="star12">
            <a:avLst>
              <a:gd name="adj" fmla="val 25377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43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3023" dirty="0"/>
              <a:t>Constraint Solving Fails!</a:t>
            </a:r>
          </a:p>
        </p:txBody>
      </p:sp>
      <p:sp>
        <p:nvSpPr>
          <p:cNvPr id="17" name="Shape 334"/>
          <p:cNvSpPr/>
          <p:nvPr/>
        </p:nvSpPr>
        <p:spPr>
          <a:xfrm>
            <a:off x="250729" y="4791572"/>
            <a:ext cx="2172225" cy="963670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2800" dirty="0"/>
              <a:t>QF-NIA</a:t>
            </a:r>
          </a:p>
        </p:txBody>
      </p:sp>
    </p:spTree>
    <p:extLst>
      <p:ext uri="{BB962C8B-B14F-4D97-AF65-F5344CB8AC3E}">
        <p14:creationId xmlns:p14="http://schemas.microsoft.com/office/powerpoint/2010/main" val="15053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Constraint Solving Method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Shape 168"/>
          <p:cNvSpPr/>
          <p:nvPr/>
        </p:nvSpPr>
        <p:spPr>
          <a:xfrm>
            <a:off x="414318" y="2075733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728823" y="2976965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Constraint Solving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9" name="Shape 168"/>
          <p:cNvSpPr/>
          <p:nvPr/>
        </p:nvSpPr>
        <p:spPr>
          <a:xfrm>
            <a:off x="414318" y="3925810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Solvable or Not</a:t>
            </a:r>
            <a:endParaRPr sz="2800" dirty="0"/>
          </a:p>
        </p:txBody>
      </p:sp>
      <p:sp>
        <p:nvSpPr>
          <p:cNvPr id="10" name="Shape 167"/>
          <p:cNvSpPr/>
          <p:nvPr/>
        </p:nvSpPr>
        <p:spPr>
          <a:xfrm rot="5400000">
            <a:off x="2219994" y="2516535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1" name="Shape 167"/>
          <p:cNvSpPr/>
          <p:nvPr/>
        </p:nvSpPr>
        <p:spPr>
          <a:xfrm rot="5400000">
            <a:off x="2219994" y="3462527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3" name="正方形/長方形 12"/>
          <p:cNvSpPr/>
          <p:nvPr/>
        </p:nvSpPr>
        <p:spPr>
          <a:xfrm>
            <a:off x="5761122" y="2761521"/>
            <a:ext cx="2557378" cy="933910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Inductive Theorem Proving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15" name="Shape 366"/>
          <p:cNvSpPr/>
          <p:nvPr/>
        </p:nvSpPr>
        <p:spPr>
          <a:xfrm>
            <a:off x="4880318" y="3749262"/>
            <a:ext cx="3785696" cy="2617940"/>
          </a:xfrm>
          <a:custGeom>
            <a:avLst/>
            <a:gdLst>
              <a:gd name="connsiteX0" fmla="*/ 9333 w 21600"/>
              <a:gd name="connsiteY0" fmla="*/ 0 h 24658"/>
              <a:gd name="connsiteX1" fmla="*/ 3525 w 21600"/>
              <a:gd name="connsiteY1" fmla="*/ 6597 h 24658"/>
              <a:gd name="connsiteX2" fmla="*/ 2358 w 21600"/>
              <a:gd name="connsiteY2" fmla="*/ 6597 h 24658"/>
              <a:gd name="connsiteX3" fmla="*/ 0 w 21600"/>
              <a:gd name="connsiteY3" fmla="*/ 12461 h 24658"/>
              <a:gd name="connsiteX4" fmla="*/ 0 w 21600"/>
              <a:gd name="connsiteY4" fmla="*/ 18794 h 24658"/>
              <a:gd name="connsiteX5" fmla="*/ 2358 w 21600"/>
              <a:gd name="connsiteY5" fmla="*/ 24658 h 24658"/>
              <a:gd name="connsiteX6" fmla="*/ 19242 w 21600"/>
              <a:gd name="connsiteY6" fmla="*/ 24658 h 24658"/>
              <a:gd name="connsiteX7" fmla="*/ 21600 w 21600"/>
              <a:gd name="connsiteY7" fmla="*/ 18794 h 24658"/>
              <a:gd name="connsiteX8" fmla="*/ 21600 w 21600"/>
              <a:gd name="connsiteY8" fmla="*/ 12461 h 24658"/>
              <a:gd name="connsiteX9" fmla="*/ 19242 w 21600"/>
              <a:gd name="connsiteY9" fmla="*/ 6597 h 24658"/>
              <a:gd name="connsiteX10" fmla="*/ 7601 w 21600"/>
              <a:gd name="connsiteY10" fmla="*/ 6597 h 24658"/>
              <a:gd name="connsiteX11" fmla="*/ 9333 w 21600"/>
              <a:gd name="connsiteY11" fmla="*/ 0 h 2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24658" extrusionOk="0">
                <a:moveTo>
                  <a:pt x="9333" y="0"/>
                </a:moveTo>
                <a:lnTo>
                  <a:pt x="3525" y="6597"/>
                </a:lnTo>
                <a:lnTo>
                  <a:pt x="2358" y="6597"/>
                </a:lnTo>
                <a:cubicBezTo>
                  <a:pt x="1056" y="6597"/>
                  <a:pt x="0" y="9222"/>
                  <a:pt x="0" y="12461"/>
                </a:cubicBezTo>
                <a:lnTo>
                  <a:pt x="0" y="18794"/>
                </a:lnTo>
                <a:cubicBezTo>
                  <a:pt x="0" y="22033"/>
                  <a:pt x="1056" y="24658"/>
                  <a:pt x="2358" y="24658"/>
                </a:cubicBezTo>
                <a:lnTo>
                  <a:pt x="19242" y="24658"/>
                </a:lnTo>
                <a:cubicBezTo>
                  <a:pt x="20544" y="24658"/>
                  <a:pt x="21600" y="22033"/>
                  <a:pt x="21600" y="18794"/>
                </a:cubicBezTo>
                <a:lnTo>
                  <a:pt x="21600" y="12461"/>
                </a:lnTo>
                <a:cubicBezTo>
                  <a:pt x="21600" y="9222"/>
                  <a:pt x="20544" y="6597"/>
                  <a:pt x="19242" y="6597"/>
                </a:cubicBezTo>
                <a:lnTo>
                  <a:pt x="7601" y="6597"/>
                </a:lnTo>
                <a:lnTo>
                  <a:pt x="9333" y="0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80878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noAutofit/>
          </a:bodyPr>
          <a:lstStyle/>
          <a:p>
            <a:pPr algn="ctr"/>
            <a:endParaRPr lang="en-US" sz="1266" dirty="0"/>
          </a:p>
          <a:p>
            <a:pPr algn="ctr"/>
            <a:endParaRPr lang="en-US" sz="1266" dirty="0"/>
          </a:p>
          <a:p>
            <a:pPr algn="ctr"/>
            <a:endParaRPr lang="en-US" sz="1266" dirty="0"/>
          </a:p>
          <a:p>
            <a:pPr algn="ctr"/>
            <a:endParaRPr lang="en-US" sz="1266" dirty="0"/>
          </a:p>
          <a:p>
            <a:pPr algn="ctr"/>
            <a:r>
              <a:rPr lang="en-US" sz="2800" dirty="0"/>
              <a:t>Simultaneously analyze </a:t>
            </a:r>
            <a:r>
              <a:rPr lang="en-US" sz="2800" dirty="0">
                <a:solidFill>
                  <a:srgbClr val="0070C0"/>
                </a:solidFill>
              </a:rPr>
              <a:t>multiple predicates </a:t>
            </a:r>
            <a:r>
              <a:rPr lang="en-US" sz="2800" dirty="0"/>
              <a:t>by expressing and exploiting </a:t>
            </a:r>
            <a:r>
              <a:rPr lang="en-US" sz="2800" dirty="0">
                <a:solidFill>
                  <a:srgbClr val="0070C0"/>
                </a:solidFill>
              </a:rPr>
              <a:t>mutual invariants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20" name="Shape 167">
            <a:extLst>
              <a:ext uri="{FF2B5EF4-FFF2-40B4-BE49-F238E27FC236}">
                <a16:creationId xmlns:a16="http://schemas.microsoft.com/office/drawing/2014/main" id="{F6163514-5865-4E14-872C-987CEB6DB328}"/>
              </a:ext>
            </a:extLst>
          </p:cNvPr>
          <p:cNvSpPr/>
          <p:nvPr/>
        </p:nvSpPr>
        <p:spPr>
          <a:xfrm>
            <a:off x="4255963" y="2761490"/>
            <a:ext cx="1328769" cy="923090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2400" dirty="0"/>
              <a:t> Reduce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9906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1084" y="5824804"/>
                <a:ext cx="9055100" cy="54829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∀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𝑥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𝑦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sSub>
                        <m:sSubPr>
                          <m:ctrlP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𝑎</m:t>
                      </m:r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sSub>
                        <m:sSubPr>
                          <m:ctrlP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2</m:t>
                          </m:r>
                        </m:sub>
                      </m:sSub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.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∧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𝑎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⇒</m:t>
                      </m:r>
                      <m:sSub>
                        <m:sSub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+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𝑎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3094" dirty="0">
                  <a:solidFill>
                    <a:srgbClr val="0070C0"/>
                  </a:solidFill>
                  <a:sym typeface="Gill Sans Light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" y="5824804"/>
                <a:ext cx="9055100" cy="548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吹き出し 16"/>
              <p:cNvSpPr/>
              <p:nvPr/>
            </p:nvSpPr>
            <p:spPr>
              <a:xfrm>
                <a:off x="51084" y="3424369"/>
                <a:ext cx="2109507" cy="2226572"/>
              </a:xfrm>
              <a:prstGeom prst="wedgeRectCallout">
                <a:avLst>
                  <a:gd name="adj1" fmla="val 33013"/>
                  <a:gd name="adj2" fmla="val 63686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n-US" altLang="ja-JP" sz="2800" dirty="0">
                    <a:solidFill>
                      <a:srgbClr val="FFFFFF"/>
                    </a:solidFill>
                  </a:rPr>
                  <a:t>Prove this by induction on derivation of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8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800" b="0" i="0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algn="ctr" defTabSz="410751" hangingPunc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ja-JP" sz="2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ja-JP" sz="28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ja-JP" sz="2800" b="0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ja-JP" sz="2800" dirty="0">
                    <a:solidFill>
                      <a:srgbClr val="FFFFFF"/>
                    </a:solidFill>
                    <a:sym typeface="Gill Sans Light"/>
                  </a:rPr>
                  <a:t> </a:t>
                </a:r>
                <a:endParaRPr kumimoji="0" lang="ja-JP" altLang="en-US" sz="2800" dirty="0">
                  <a:solidFill>
                    <a:srgbClr val="FFFFFF"/>
                  </a:solidFill>
                  <a:sym typeface="Gill Sans Light"/>
                </a:endParaRPr>
              </a:p>
            </p:txBody>
          </p:sp>
        </mc:Choice>
        <mc:Fallback xmlns="">
          <p:sp>
            <p:nvSpPr>
              <p:cNvPr id="17" name="四角形吹き出し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" y="3424369"/>
                <a:ext cx="2109507" cy="2226572"/>
              </a:xfrm>
              <a:prstGeom prst="wedgeRectCallout">
                <a:avLst>
                  <a:gd name="adj1" fmla="val 33013"/>
                  <a:gd name="adj2" fmla="val 63686"/>
                </a:avLst>
              </a:prstGeom>
              <a:blipFill>
                <a:blip r:embed="rId3"/>
                <a:stretch>
                  <a:fillRect l="-3736" t="-2153" r="-804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794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Reduction from Constraint Solving to Inductive Theorem Proving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229C7AA-869F-4B30-A175-28AE6E2ED637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E5EFAF9-18AF-403C-A010-A5EDD435A24C}"/>
              </a:ext>
            </a:extLst>
          </p:cNvPr>
          <p:cNvGrpSpPr/>
          <p:nvPr/>
        </p:nvGrpSpPr>
        <p:grpSpPr>
          <a:xfrm>
            <a:off x="2160590" y="3652781"/>
            <a:ext cx="6945593" cy="1978983"/>
            <a:chOff x="2160590" y="3520701"/>
            <a:chExt cx="6945593" cy="1978983"/>
          </a:xfrm>
        </p:grpSpPr>
        <p:sp>
          <p:nvSpPr>
            <p:cNvPr id="12" name="Shape 437"/>
            <p:cNvSpPr/>
            <p:nvPr/>
          </p:nvSpPr>
          <p:spPr>
            <a:xfrm>
              <a:off x="2160590" y="3520701"/>
              <a:ext cx="6945593" cy="197898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5719" tIns="35719" rIns="35719" bIns="35719" anchor="ctr"/>
            <a:lstStyle/>
            <a:p>
              <a:endParaRPr sz="1266"/>
            </a:p>
          </p:txBody>
        </p:sp>
        <p:pic>
          <p:nvPicPr>
            <p:cNvPr id="13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2830" y="3686999"/>
              <a:ext cx="2241352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82829" y="4608602"/>
              <a:ext cx="2241352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55374" y="4607295"/>
              <a:ext cx="4277320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11643" y="3684973"/>
              <a:ext cx="3964781" cy="767954"/>
            </a:xfrm>
            <a:prstGeom prst="rect">
              <a:avLst/>
            </a:prstGeom>
            <a:ln w="12700">
              <a:miter lim="400000"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1085" y="1492614"/>
                <a:ext cx="9055100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" y="1492614"/>
                <a:ext cx="9055100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476"/>
          <p:cNvSpPr/>
          <p:nvPr/>
        </p:nvSpPr>
        <p:spPr>
          <a:xfrm rot="5400000">
            <a:off x="4290302" y="2406891"/>
            <a:ext cx="576664" cy="1716608"/>
          </a:xfrm>
          <a:prstGeom prst="rightArrow">
            <a:avLst>
              <a:gd name="adj1" fmla="val 41391"/>
              <a:gd name="adj2" fmla="val 63088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 dirty="0"/>
          </a:p>
        </p:txBody>
      </p:sp>
    </p:spTree>
    <p:extLst>
      <p:ext uri="{BB962C8B-B14F-4D97-AF65-F5344CB8AC3E}">
        <p14:creationId xmlns:p14="http://schemas.microsoft.com/office/powerpoint/2010/main" val="41791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121" y="9526"/>
            <a:ext cx="8307760" cy="1325563"/>
          </a:xfrm>
        </p:spPr>
        <p:txBody>
          <a:bodyPr/>
          <a:lstStyle/>
          <a:p>
            <a:r>
              <a:rPr lang="en-US" altLang="ja-JP" dirty="0"/>
              <a:t>Principle of Induction on Derivation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450"/>
              <p:cNvSpPr txBox="1">
                <a:spLocks/>
              </p:cNvSpPr>
              <p:nvPr/>
            </p:nvSpPr>
            <p:spPr>
              <a:xfrm>
                <a:off x="418120" y="1189419"/>
                <a:ext cx="8307761" cy="27628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321457" algn="ctr">
                  <a:lnSpc>
                    <a:spcPct val="100000"/>
                  </a:lnSpc>
                  <a:spcBef>
                    <a:spcPts val="2742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ja-JP" sz="3600" dirty="0"/>
                  <a:t>   if and only if</a:t>
                </a:r>
                <a:br>
                  <a:rPr lang="en-US" altLang="ja-JP" sz="36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3600" i="1" smtClean="0">
                            <a:latin typeface="Cambria Math" panose="02040503050406030204" pitchFamily="18" charset="0"/>
                          </a:rPr>
                          <m:t>≺</m:t>
                        </m:r>
                        <m:r>
                          <a:rPr lang="en-US" altLang="ja-JP" sz="360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ja-JP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ja-JP" sz="3600" dirty="0"/>
                  <a:t> </a:t>
                </a:r>
              </a:p>
              <a:p>
                <a:pPr marL="0" lvl="2" indent="321457" algn="ctr">
                  <a:lnSpc>
                    <a:spcPct val="100000"/>
                  </a:lnSpc>
                  <a:spcBef>
                    <a:spcPts val="2742"/>
                  </a:spcBef>
                  <a:buNone/>
                </a:pPr>
                <a:r>
                  <a:rPr lang="en-US" altLang="ja-JP" sz="36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3600" dirty="0"/>
                  <a:t> represents that</a:t>
                </a:r>
                <a:br>
                  <a:rPr lang="en-US" altLang="ja-JP" sz="3600" dirty="0"/>
                </a:b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3600" dirty="0"/>
                  <a:t> is a strict sub-derivation of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7" name="Shape 4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0" y="1189419"/>
                <a:ext cx="8307761" cy="2762821"/>
              </a:xfrm>
              <a:prstGeom prst="rect">
                <a:avLst/>
              </a:prstGeom>
              <a:blipFill>
                <a:blip r:embed="rId2"/>
                <a:stretch>
                  <a:fillRect t="-3077" b="-5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661AFAC-0852-45C6-9AEE-EDE39E3FC075}"/>
                  </a:ext>
                </a:extLst>
              </p:cNvPr>
              <p:cNvSpPr txBox="1"/>
              <p:nvPr/>
            </p:nvSpPr>
            <p:spPr>
              <a:xfrm>
                <a:off x="748829" y="4163725"/>
                <a:ext cx="4740581" cy="221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kumimoji="1" lang="en-US" altLang="ja-JP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sz="360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ja-JP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kumimoji="1" lang="en-US" altLang="ja-JP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/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3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3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f>
                                  <m:fPr>
                                    <m:ctrlPr>
                                      <a:rPr lang="en-US" altLang="ja-JP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36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ja-JP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ja-JP" sz="3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num>
                        <m:den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661AFAC-0852-45C6-9AEE-EDE39E3F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29" y="4163725"/>
                <a:ext cx="4740581" cy="2213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11E36D68-9F41-46CA-827F-7A7EEC57E867}"/>
                  </a:ext>
                </a:extLst>
              </p:cNvPr>
              <p:cNvSpPr/>
              <p:nvPr/>
            </p:nvSpPr>
            <p:spPr>
              <a:xfrm>
                <a:off x="6014720" y="4163725"/>
                <a:ext cx="2895600" cy="1981141"/>
              </a:xfrm>
              <a:prstGeom prst="wedgeRectCallout">
                <a:avLst>
                  <a:gd name="adj1" fmla="val -70269"/>
                  <a:gd name="adj2" fmla="val 3355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ja-JP" sz="3200" dirty="0">
                    <a:solidFill>
                      <a:prstClr val="black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ar-AE" altLang="ja-JP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ar-AE" altLang="ja-JP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altLang="ja-JP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and prove </a:t>
                </a:r>
                <a14:m>
                  <m:oMath xmlns:m="http://schemas.openxmlformats.org/officeDocument/2006/math">
                    <m:r>
                      <a:rPr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11E36D68-9F41-46CA-827F-7A7EEC57E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4163725"/>
                <a:ext cx="2895600" cy="1981141"/>
              </a:xfrm>
              <a:prstGeom prst="wedgeRectCallout">
                <a:avLst>
                  <a:gd name="adj1" fmla="val -70269"/>
                  <a:gd name="adj2" fmla="val 33557"/>
                </a:avLst>
              </a:prstGeom>
              <a:blipFill>
                <a:blip r:embed="rId4"/>
                <a:stretch>
                  <a:fillRect t="-5199" r="-2431" b="-11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6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3" name="Shape 474"/>
          <p:cNvSpPr/>
          <p:nvPr/>
        </p:nvSpPr>
        <p:spPr>
          <a:xfrm>
            <a:off x="87041" y="119581"/>
            <a:ext cx="3629200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2672" dirty="0"/>
              <a:t>Horn </a:t>
            </a:r>
            <a:r>
              <a:rPr lang="en-US" sz="2800" dirty="0"/>
              <a:t>Constraint </a:t>
            </a:r>
            <a:r>
              <a:rPr lang="en-US" sz="2672" dirty="0"/>
              <a:t>Solving:</a:t>
            </a:r>
            <a:endParaRPr sz="2672" dirty="0"/>
          </a:p>
        </p:txBody>
      </p:sp>
      <p:sp>
        <p:nvSpPr>
          <p:cNvPr id="24" name="Shape 475"/>
          <p:cNvSpPr/>
          <p:nvPr/>
        </p:nvSpPr>
        <p:spPr>
          <a:xfrm>
            <a:off x="87041" y="3157434"/>
            <a:ext cx="4164603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2800" dirty="0"/>
              <a:t>Inductive Theorem Proving</a:t>
            </a:r>
            <a:r>
              <a:rPr sz="2800" dirty="0"/>
              <a:t>:</a:t>
            </a:r>
          </a:p>
        </p:txBody>
      </p:sp>
      <p:sp>
        <p:nvSpPr>
          <p:cNvPr id="25" name="Shape 476"/>
          <p:cNvSpPr/>
          <p:nvPr/>
        </p:nvSpPr>
        <p:spPr>
          <a:xfrm rot="5400000">
            <a:off x="61442" y="1655939"/>
            <a:ext cx="2512541" cy="604956"/>
          </a:xfrm>
          <a:prstGeom prst="rightArrow">
            <a:avLst>
              <a:gd name="adj1" fmla="val 41391"/>
              <a:gd name="adj2" fmla="val 63088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26" name="Shape 478"/>
          <p:cNvSpPr/>
          <p:nvPr/>
        </p:nvSpPr>
        <p:spPr>
          <a:xfrm>
            <a:off x="1913708" y="677305"/>
            <a:ext cx="6600604" cy="24391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4863" y="705792"/>
            <a:ext cx="6418586" cy="1916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 485"/>
          <p:cNvGrpSpPr/>
          <p:nvPr/>
        </p:nvGrpSpPr>
        <p:grpSpPr>
          <a:xfrm>
            <a:off x="876988" y="4403991"/>
            <a:ext cx="7465819" cy="1945349"/>
            <a:chOff x="0" y="0"/>
            <a:chExt cx="10618051" cy="2766718"/>
          </a:xfrm>
        </p:grpSpPr>
        <p:sp>
          <p:nvSpPr>
            <p:cNvPr id="29" name="Shape 480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50898" y="2706658"/>
            <a:ext cx="6169080" cy="36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6809" y="3717749"/>
            <a:ext cx="7330382" cy="4353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893000" y="3577128"/>
                <a:ext cx="7433796" cy="59150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3375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∅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;</m:t>
                      </m:r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𝑎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⊢</m:t>
                      </m:r>
                      <m:sSub>
                        <m:sSubPr>
                          <m:ctrlP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+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𝑎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3375" dirty="0">
                  <a:solidFill>
                    <a:srgbClr val="000000"/>
                  </a:solidFill>
                  <a:sym typeface="Gill Sans Light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0" y="3577128"/>
                <a:ext cx="7433796" cy="59150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四角形吹き出し 36"/>
          <p:cNvSpPr/>
          <p:nvPr/>
        </p:nvSpPr>
        <p:spPr>
          <a:xfrm>
            <a:off x="141314" y="3055640"/>
            <a:ext cx="5126877" cy="503023"/>
          </a:xfrm>
          <a:prstGeom prst="wedgeRectCallout">
            <a:avLst>
              <a:gd name="adj1" fmla="val -29773"/>
              <a:gd name="adj2" fmla="val 81615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Induction hypotheses and lemmas</a:t>
            </a:r>
          </a:p>
        </p:txBody>
      </p:sp>
      <p:sp>
        <p:nvSpPr>
          <p:cNvPr id="38" name="四角形吹き出し 37"/>
          <p:cNvSpPr/>
          <p:nvPr/>
        </p:nvSpPr>
        <p:spPr>
          <a:xfrm>
            <a:off x="2471480" y="4334881"/>
            <a:ext cx="2017392" cy="503023"/>
          </a:xfrm>
          <a:prstGeom prst="wedgeRectCallout">
            <a:avLst>
              <a:gd name="adj1" fmla="val -13519"/>
              <a:gd name="adj2" fmla="val -93149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Premises</a:t>
            </a:r>
          </a:p>
        </p:txBody>
      </p:sp>
      <p:sp>
        <p:nvSpPr>
          <p:cNvPr id="21" name="四角形吹き出し 37">
            <a:extLst>
              <a:ext uri="{FF2B5EF4-FFF2-40B4-BE49-F238E27FC236}">
                <a16:creationId xmlns:a16="http://schemas.microsoft.com/office/drawing/2014/main" id="{7528FFF7-D2FA-4344-8E0C-1852FB0723F5}"/>
              </a:ext>
            </a:extLst>
          </p:cNvPr>
          <p:cNvSpPr/>
          <p:nvPr/>
        </p:nvSpPr>
        <p:spPr>
          <a:xfrm>
            <a:off x="5858425" y="3055639"/>
            <a:ext cx="2017392" cy="503023"/>
          </a:xfrm>
          <a:prstGeom prst="wedgeRectCallout">
            <a:avLst>
              <a:gd name="adj1" fmla="val -39204"/>
              <a:gd name="adj2" fmla="val 8055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Judgment</a:t>
            </a:r>
          </a:p>
        </p:txBody>
      </p:sp>
    </p:spTree>
    <p:extLst>
      <p:ext uri="{BB962C8B-B14F-4D97-AF65-F5344CB8AC3E}">
        <p14:creationId xmlns:p14="http://schemas.microsoft.com/office/powerpoint/2010/main" val="31430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661"/>
          <p:cNvSpPr/>
          <p:nvPr/>
        </p:nvSpPr>
        <p:spPr>
          <a:xfrm>
            <a:off x="1668276" y="4290475"/>
            <a:ext cx="1095074" cy="500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lang="en-US" sz="2800" dirty="0"/>
              <a:t>Unfold</a:t>
            </a:r>
            <a:endParaRPr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7" name="Group 527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52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528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529"/>
          <p:cNvSpPr/>
          <p:nvPr/>
        </p:nvSpPr>
        <p:spPr>
          <a:xfrm>
            <a:off x="2059711" y="5800033"/>
            <a:ext cx="1478545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530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6" name="Shape 531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>
              <a:solidFill>
                <a:srgbClr val="00B050"/>
              </a:solidFill>
            </a:endParaRPr>
          </a:p>
        </p:txBody>
      </p:sp>
      <p:sp>
        <p:nvSpPr>
          <p:cNvPr id="17" name="Shape 532"/>
          <p:cNvSpPr/>
          <p:nvPr/>
        </p:nvSpPr>
        <p:spPr>
          <a:xfrm>
            <a:off x="149452" y="4944963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" name="Shape 533"/>
          <p:cNvSpPr/>
          <p:nvPr/>
        </p:nvSpPr>
        <p:spPr>
          <a:xfrm>
            <a:off x="4286440" y="4940573"/>
            <a:ext cx="4755651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>
              <a:solidFill>
                <a:srgbClr val="00B050"/>
              </a:solidFill>
            </a:endParaRPr>
          </a:p>
        </p:txBody>
      </p:sp>
      <p:pic>
        <p:nvPicPr>
          <p:cNvPr id="1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535"/>
          <p:cNvSpPr/>
          <p:nvPr/>
        </p:nvSpPr>
        <p:spPr>
          <a:xfrm>
            <a:off x="233710" y="4290675"/>
            <a:ext cx="1102697" cy="500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sz="2800" dirty="0"/>
              <a:t>Induct</a:t>
            </a:r>
          </a:p>
        </p:txBody>
      </p:sp>
      <p:pic>
        <p:nvPicPr>
          <p:cNvPr id="2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3340" y="4998486"/>
            <a:ext cx="3661173" cy="294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16650" y="4990109"/>
            <a:ext cx="4695230" cy="30265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hape 538"/>
              <p:cNvSpPr/>
              <p:nvPr/>
            </p:nvSpPr>
            <p:spPr>
              <a:xfrm>
                <a:off x="304800" y="2454170"/>
                <a:ext cx="8839200" cy="1893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" y="0"/>
                    </a:moveTo>
                    <a:cubicBezTo>
                      <a:pt x="69" y="0"/>
                      <a:pt x="0" y="248"/>
                      <a:pt x="0" y="554"/>
                    </a:cubicBezTo>
                    <a:lnTo>
                      <a:pt x="0" y="15151"/>
                    </a:lnTo>
                    <a:cubicBezTo>
                      <a:pt x="0" y="15458"/>
                      <a:pt x="69" y="15706"/>
                      <a:pt x="156" y="15706"/>
                    </a:cubicBezTo>
                    <a:lnTo>
                      <a:pt x="1050" y="15706"/>
                    </a:lnTo>
                    <a:lnTo>
                      <a:pt x="1614" y="21600"/>
                    </a:lnTo>
                    <a:lnTo>
                      <a:pt x="2177" y="15706"/>
                    </a:lnTo>
                    <a:lnTo>
                      <a:pt x="21444" y="15706"/>
                    </a:lnTo>
                    <a:cubicBezTo>
                      <a:pt x="21531" y="15706"/>
                      <a:pt x="21600" y="15458"/>
                      <a:pt x="21600" y="15151"/>
                    </a:cubicBezTo>
                    <a:lnTo>
                      <a:pt x="21600" y="554"/>
                    </a:lnTo>
                    <a:cubicBezTo>
                      <a:pt x="21600" y="248"/>
                      <a:pt x="21531" y="0"/>
                      <a:pt x="21444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/>
              <a:lstStyle/>
              <a:p>
                <a:pPr algn="l">
                  <a:defRPr sz="3200"/>
                </a:pPr>
                <a:r>
                  <a:rPr lang="en-US" altLang="ja-JP" sz="2400" dirty="0">
                    <a:solidFill>
                      <a:srgbClr val="FF0000"/>
                    </a:solidFill>
                  </a:rPr>
                  <a:t>Add an induction hypothesis:</a:t>
                </a:r>
              </a:p>
              <a:p>
                <a:pPr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ar-AE" sz="28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ar-AE" altLang="ja-JP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sSup>
                              <m:s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altLang="ja-JP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ar-AE" altLang="ja-JP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ar-AE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ar-AE" sz="2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altLang="ja-JP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     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ja-JP" altLang="ar-A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ar-A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ar-AE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ar-AE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ar-A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ar-AE" altLang="ja-JP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ar-AE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23" name="Shape 5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54170"/>
                <a:ext cx="8839200" cy="1893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" y="0"/>
                    </a:moveTo>
                    <a:cubicBezTo>
                      <a:pt x="69" y="0"/>
                      <a:pt x="0" y="248"/>
                      <a:pt x="0" y="554"/>
                    </a:cubicBezTo>
                    <a:lnTo>
                      <a:pt x="0" y="15151"/>
                    </a:lnTo>
                    <a:cubicBezTo>
                      <a:pt x="0" y="15458"/>
                      <a:pt x="69" y="15706"/>
                      <a:pt x="156" y="15706"/>
                    </a:cubicBezTo>
                    <a:lnTo>
                      <a:pt x="1050" y="15706"/>
                    </a:lnTo>
                    <a:lnTo>
                      <a:pt x="1614" y="21600"/>
                    </a:lnTo>
                    <a:lnTo>
                      <a:pt x="2177" y="15706"/>
                    </a:lnTo>
                    <a:lnTo>
                      <a:pt x="21444" y="15706"/>
                    </a:lnTo>
                    <a:cubicBezTo>
                      <a:pt x="21531" y="15706"/>
                      <a:pt x="21600" y="15458"/>
                      <a:pt x="21600" y="15151"/>
                    </a:cubicBezTo>
                    <a:lnTo>
                      <a:pt x="21600" y="554"/>
                    </a:lnTo>
                    <a:cubicBezTo>
                      <a:pt x="21600" y="248"/>
                      <a:pt x="21531" y="0"/>
                      <a:pt x="21444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 l="-1440" t="-1852"/>
                </a:stretch>
              </a:blipFill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hape 539"/>
          <p:cNvSpPr/>
          <p:nvPr/>
        </p:nvSpPr>
        <p:spPr>
          <a:xfrm>
            <a:off x="2848876" y="4342415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/>
            <a:r>
              <a:rPr lang="en-US" sz="2800" dirty="0"/>
              <a:t>Case analysis on the last rule used</a:t>
            </a:r>
            <a:endParaRPr sz="2800" dirty="0"/>
          </a:p>
        </p:txBody>
      </p:sp>
      <p:sp>
        <p:nvSpPr>
          <p:cNvPr id="25" name="Shape 588"/>
          <p:cNvSpPr/>
          <p:nvPr/>
        </p:nvSpPr>
        <p:spPr>
          <a:xfrm flipH="1">
            <a:off x="351986" y="3629485"/>
            <a:ext cx="83820" cy="1426883"/>
          </a:xfrm>
          <a:prstGeom prst="line">
            <a:avLst/>
          </a:prstGeom>
          <a:ln w="63500">
            <a:solidFill>
              <a:srgbClr val="FF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6" name="Shape 589"/>
          <p:cNvSpPr/>
          <p:nvPr/>
        </p:nvSpPr>
        <p:spPr>
          <a:xfrm>
            <a:off x="743844" y="3629485"/>
            <a:ext cx="3558150" cy="1449747"/>
          </a:xfrm>
          <a:prstGeom prst="line">
            <a:avLst/>
          </a:prstGeom>
          <a:ln w="63500">
            <a:solidFill>
              <a:srgbClr val="FF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8" name="四角形吹き出し 37">
            <a:extLst>
              <a:ext uri="{FF2B5EF4-FFF2-40B4-BE49-F238E27FC236}">
                <a16:creationId xmlns:a16="http://schemas.microsoft.com/office/drawing/2014/main" id="{0755168E-E733-4BAB-A740-307C76D272D6}"/>
              </a:ext>
            </a:extLst>
          </p:cNvPr>
          <p:cNvSpPr/>
          <p:nvPr/>
        </p:nvSpPr>
        <p:spPr>
          <a:xfrm>
            <a:off x="3853543" y="2332158"/>
            <a:ext cx="5290457" cy="503023"/>
          </a:xfrm>
          <a:prstGeom prst="wedgeRectCallout">
            <a:avLst>
              <a:gd name="adj1" fmla="val -8163"/>
              <a:gd name="adj2" fmla="val 78698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Guard to avoid unsound application</a:t>
            </a:r>
          </a:p>
        </p:txBody>
      </p:sp>
    </p:spTree>
    <p:extLst>
      <p:ext uri="{BB962C8B-B14F-4D97-AF65-F5344CB8AC3E}">
        <p14:creationId xmlns:p14="http://schemas.microsoft.com/office/powerpoint/2010/main" val="32199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7" name="Group 623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61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624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625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626"/>
          <p:cNvSpPr/>
          <p:nvPr/>
        </p:nvSpPr>
        <p:spPr>
          <a:xfrm>
            <a:off x="2657526" y="4970305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41414" y="5023827"/>
            <a:ext cx="3661172" cy="2946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729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386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Program Verification via</a:t>
            </a:r>
            <a:br>
              <a:rPr lang="en-US" altLang="ja-JP" dirty="0"/>
            </a:br>
            <a:r>
              <a:rPr lang="en-US" altLang="ja-JP" dirty="0"/>
              <a:t>Horn Constraint Solving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9382" y="1520421"/>
            <a:ext cx="8735998" cy="33961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kumimoji="0" lang="en-US" altLang="ja-JP" sz="2800" dirty="0">
                <a:solidFill>
                  <a:schemeClr val="tx1"/>
                </a:solidFill>
                <a:sym typeface="Gill Sans Light"/>
              </a:rPr>
              <a:t>Verification Problems of Programs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kumimoji="0" lang="en-US" altLang="ja-JP" sz="2800" dirty="0">
                <a:solidFill>
                  <a:schemeClr val="tx1"/>
                </a:solidFill>
                <a:sym typeface="Gill Sans Light"/>
              </a:rPr>
              <a:t>in</a:t>
            </a:r>
            <a:br>
              <a:rPr kumimoji="0" lang="en-US" altLang="ja-JP" sz="2800" dirty="0">
                <a:solidFill>
                  <a:schemeClr val="tx1"/>
                </a:solidFill>
                <a:sym typeface="Gill Sans Light"/>
              </a:rPr>
            </a:br>
            <a:r>
              <a:rPr kumimoji="0" lang="en-US" altLang="ja-JP" sz="2800" b="1" dirty="0">
                <a:solidFill>
                  <a:srgbClr val="FF0000"/>
                </a:solidFill>
                <a:sym typeface="Gill Sans Light"/>
              </a:rPr>
              <a:t>Various Paradigms </a:t>
            </a:r>
            <a:r>
              <a:rPr lang="en-US" altLang="ja-JP" sz="2400" dirty="0">
                <a:solidFill>
                  <a:schemeClr val="tx1"/>
                </a:solidFill>
              </a:rPr>
              <a:t>(e.g., functional </a:t>
            </a:r>
            <a:r>
              <a:rPr lang="en-US" altLang="ja-JP" sz="2000" dirty="0">
                <a:solidFill>
                  <a:schemeClr val="tx1"/>
                </a:solidFill>
              </a:rPr>
              <a:t>[U.+ ’08, ’09, </a:t>
            </a:r>
            <a:r>
              <a:rPr lang="en-US" altLang="ja-JP" sz="2000" dirty="0" err="1">
                <a:solidFill>
                  <a:schemeClr val="tx1"/>
                </a:solidFill>
              </a:rPr>
              <a:t>Rondon</a:t>
            </a:r>
            <a:r>
              <a:rPr lang="en-US" altLang="ja-JP" sz="2000" dirty="0">
                <a:solidFill>
                  <a:schemeClr val="tx1"/>
                </a:solidFill>
              </a:rPr>
              <a:t>+ ’08, …]</a:t>
            </a:r>
            <a:r>
              <a:rPr lang="en-US" altLang="ja-JP" sz="2400" dirty="0">
                <a:solidFill>
                  <a:schemeClr val="tx1"/>
                </a:solidFill>
              </a:rPr>
              <a:t>, procedural </a:t>
            </a:r>
            <a:r>
              <a:rPr lang="en-US" altLang="ja-JP" sz="2000" dirty="0">
                <a:solidFill>
                  <a:schemeClr val="tx1"/>
                </a:solidFill>
              </a:rPr>
              <a:t>[</a:t>
            </a:r>
            <a:r>
              <a:rPr lang="en-US" altLang="ja-JP" sz="2000" dirty="0" err="1">
                <a:solidFill>
                  <a:schemeClr val="tx1"/>
                </a:solidFill>
              </a:rPr>
              <a:t>Grebenshchikov</a:t>
            </a:r>
            <a:r>
              <a:rPr lang="en-US" altLang="ja-JP" sz="2000" dirty="0">
                <a:solidFill>
                  <a:schemeClr val="tx1"/>
                </a:solidFill>
              </a:rPr>
              <a:t>+ ’12, </a:t>
            </a:r>
            <a:r>
              <a:rPr lang="en-US" altLang="ja-JP" sz="2000" dirty="0" err="1">
                <a:solidFill>
                  <a:schemeClr val="tx1"/>
                </a:solidFill>
              </a:rPr>
              <a:t>Gurfinkel</a:t>
            </a:r>
            <a:r>
              <a:rPr lang="en-US" altLang="ja-JP" sz="2000" dirty="0">
                <a:solidFill>
                  <a:schemeClr val="tx1"/>
                </a:solidFill>
              </a:rPr>
              <a:t>+ ’15]</a:t>
            </a:r>
            <a:r>
              <a:rPr lang="en-US" altLang="ja-JP" sz="2400" dirty="0">
                <a:solidFill>
                  <a:schemeClr val="tx1"/>
                </a:solidFill>
              </a:rPr>
              <a:t>, object-oriented </a:t>
            </a:r>
            <a:r>
              <a:rPr lang="en-US" altLang="ja-JP" sz="2000" dirty="0">
                <a:solidFill>
                  <a:schemeClr val="tx1"/>
                </a:solidFill>
              </a:rPr>
              <a:t>[</a:t>
            </a:r>
            <a:r>
              <a:rPr lang="en-US" altLang="ja-JP" sz="2000" dirty="0" err="1">
                <a:solidFill>
                  <a:schemeClr val="tx1"/>
                </a:solidFill>
              </a:rPr>
              <a:t>Kahsai</a:t>
            </a:r>
            <a:r>
              <a:rPr lang="en-US" altLang="ja-JP" sz="2000" dirty="0">
                <a:solidFill>
                  <a:schemeClr val="tx1"/>
                </a:solidFill>
              </a:rPr>
              <a:t>+ ’16], </a:t>
            </a:r>
            <a:r>
              <a:rPr lang="en-US" altLang="ja-JP" sz="2400" dirty="0">
                <a:solidFill>
                  <a:schemeClr val="tx1"/>
                </a:solidFill>
              </a:rPr>
              <a:t>multi-threaded </a:t>
            </a:r>
            <a:r>
              <a:rPr lang="en-US" altLang="ja-JP" sz="2000" dirty="0">
                <a:solidFill>
                  <a:schemeClr val="tx1"/>
                </a:solidFill>
              </a:rPr>
              <a:t>[Gupta+ ’11]</a:t>
            </a:r>
            <a:r>
              <a:rPr lang="en-US" altLang="ja-JP" sz="2400" dirty="0">
                <a:solidFill>
                  <a:schemeClr val="tx1"/>
                </a:solidFill>
              </a:rPr>
              <a:t>, constraint logic) </a:t>
            </a:r>
            <a:r>
              <a:rPr lang="en-US" altLang="ja-JP" sz="2800" dirty="0">
                <a:solidFill>
                  <a:schemeClr val="tx1"/>
                </a:solidFill>
              </a:rPr>
              <a:t>with</a:t>
            </a:r>
            <a:br>
              <a:rPr lang="en-US" altLang="ja-JP" sz="2800" dirty="0">
                <a:solidFill>
                  <a:srgbClr val="00B050"/>
                </a:solidFill>
              </a:rPr>
            </a:br>
            <a:r>
              <a:rPr lang="en-US" altLang="ja-JP" sz="2800" b="1" dirty="0">
                <a:solidFill>
                  <a:srgbClr val="00B050"/>
                </a:solidFill>
              </a:rPr>
              <a:t>Advanced Language Features </a:t>
            </a:r>
            <a:r>
              <a:rPr lang="en-US" altLang="ja-JP" sz="2400" dirty="0">
                <a:solidFill>
                  <a:schemeClr val="tx1"/>
                </a:solidFill>
              </a:rPr>
              <a:t>(e.g., algebraic data structures, linked data structures, exceptions, higher-order functions) </a:t>
            </a:r>
            <a:r>
              <a:rPr lang="en-US" altLang="ja-JP" sz="2800" dirty="0">
                <a:solidFill>
                  <a:schemeClr val="tx1"/>
                </a:solidFill>
              </a:rPr>
              <a:t>with</a:t>
            </a:r>
            <a:br>
              <a:rPr lang="en-US" altLang="ja-JP" sz="2800" dirty="0">
                <a:solidFill>
                  <a:srgbClr val="0070C0"/>
                </a:solidFill>
              </a:rPr>
            </a:br>
            <a:r>
              <a:rPr lang="en-US" altLang="ja-JP" sz="2800" b="1" dirty="0">
                <a:solidFill>
                  <a:srgbClr val="0070C0"/>
                </a:solidFill>
              </a:rPr>
              <a:t>Side-Effects</a:t>
            </a:r>
            <a:r>
              <a:rPr lang="en-US" altLang="ja-JP" sz="2800" dirty="0">
                <a:solidFill>
                  <a:srgbClr val="0070C0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(e.g., non-termination, non-determinism, concurrency, assertions, destructive updates)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8015" y="5788908"/>
            <a:ext cx="8109308" cy="503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kumimoji="0" lang="en-US" altLang="ja-JP" sz="2800" dirty="0">
                <a:solidFill>
                  <a:schemeClr val="tx1"/>
                </a:solidFill>
                <a:sym typeface="Gill Sans Light"/>
              </a:rPr>
              <a:t>Horn Constraint Solving Problems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392170" y="5046033"/>
            <a:ext cx="2450421" cy="613385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kumimoji="0" lang="en-US" altLang="ja-JP" sz="2531" dirty="0">
                <a:solidFill>
                  <a:srgbClr val="FFFFFF"/>
                </a:solidFill>
                <a:sym typeface="Gill Sans Light"/>
              </a:rPr>
              <a:t>Reduce</a:t>
            </a:r>
            <a:endParaRPr kumimoji="0" lang="ja-JP" altLang="en-US" sz="2531" dirty="0">
              <a:solidFill>
                <a:srgbClr val="FFFFFF"/>
              </a:solidFill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56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28" name="Group 650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29" name="Shape 645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Shape 651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5" name="Shape 652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3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3305" y="4956078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655"/>
          <p:cNvSpPr/>
          <p:nvPr/>
        </p:nvSpPr>
        <p:spPr>
          <a:xfrm>
            <a:off x="2623622" y="5264152"/>
            <a:ext cx="1760036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9" name="Shape 656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0" name="Shape 657"/>
          <p:cNvSpPr/>
          <p:nvPr/>
        </p:nvSpPr>
        <p:spPr>
          <a:xfrm>
            <a:off x="136774" y="4494981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1" name="Shape 658"/>
          <p:cNvSpPr/>
          <p:nvPr/>
        </p:nvSpPr>
        <p:spPr>
          <a:xfrm>
            <a:off x="4238573" y="4494981"/>
            <a:ext cx="4661104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131" y="4570828"/>
            <a:ext cx="3826237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52121" y="4573896"/>
            <a:ext cx="4634008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661"/>
          <p:cNvSpPr/>
          <p:nvPr/>
        </p:nvSpPr>
        <p:spPr>
          <a:xfrm>
            <a:off x="59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lang="en-US" sz="2800" dirty="0"/>
              <a:t>Unfold</a:t>
            </a:r>
            <a:endParaRPr sz="2800" dirty="0"/>
          </a:p>
        </p:txBody>
      </p:sp>
      <p:sp>
        <p:nvSpPr>
          <p:cNvPr id="45" name="Shape 662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6" name="Shape 663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8" name="Shape 539"/>
          <p:cNvSpPr/>
          <p:nvPr/>
        </p:nvSpPr>
        <p:spPr>
          <a:xfrm>
            <a:off x="59108" y="3440301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/>
            <a:r>
              <a:rPr lang="en-US" sz="2800" dirty="0"/>
              <a:t>Case analysis on the last rule used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443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22" name="Group 673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23" name="Shape 66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Shape 674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9" name="Shape 675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0" name="Shape 676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3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3305" y="4956078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679"/>
          <p:cNvSpPr/>
          <p:nvPr/>
        </p:nvSpPr>
        <p:spPr>
          <a:xfrm>
            <a:off x="2657526" y="4482823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58882" y="4558669"/>
            <a:ext cx="3826236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681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25134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25" name="Group 706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26" name="Shape 701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27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Shape 707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2" name="Shape 708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3" name="Shape 709"/>
          <p:cNvSpPr/>
          <p:nvPr/>
        </p:nvSpPr>
        <p:spPr>
          <a:xfrm>
            <a:off x="59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sz="2800" dirty="0"/>
              <a:t>Valid</a:t>
            </a: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8047" y="4526179"/>
            <a:ext cx="6107906" cy="29468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711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6" name="Shape 712"/>
          <p:cNvSpPr/>
          <p:nvPr/>
        </p:nvSpPr>
        <p:spPr>
          <a:xfrm>
            <a:off x="1425202" y="4458851"/>
            <a:ext cx="629359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7" name="Shape 713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3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3305" y="4956078"/>
            <a:ext cx="769739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59149" y="4064038"/>
            <a:ext cx="5625703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539"/>
          <p:cNvSpPr/>
          <p:nvPr/>
        </p:nvSpPr>
        <p:spPr>
          <a:xfrm>
            <a:off x="59108" y="3385228"/>
            <a:ext cx="3227294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/>
            <a:r>
              <a:rPr lang="en-US" sz="2800" dirty="0"/>
              <a:t>Validity checking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853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23</a:t>
            </a:fld>
            <a:endParaRPr kumimoji="1" lang="ja-JP" altLang="en-US"/>
          </a:p>
        </p:txBody>
      </p:sp>
      <p:grpSp>
        <p:nvGrpSpPr>
          <p:cNvPr id="7" name="Group 726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721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27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728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54997" y="4560912"/>
            <a:ext cx="4634007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730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7" name="Shape 731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3305" y="4956078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734"/>
          <p:cNvSpPr/>
          <p:nvPr/>
        </p:nvSpPr>
        <p:spPr>
          <a:xfrm>
            <a:off x="2241448" y="4481997"/>
            <a:ext cx="4661104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89656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24</a:t>
            </a:fld>
            <a:endParaRPr kumimoji="1" lang="ja-JP" altLang="en-US"/>
          </a:p>
        </p:txBody>
      </p:sp>
      <p:grpSp>
        <p:nvGrpSpPr>
          <p:cNvPr id="7" name="Group 743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73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44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745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746"/>
          <p:cNvSpPr/>
          <p:nvPr/>
        </p:nvSpPr>
        <p:spPr>
          <a:xfrm>
            <a:off x="944914" y="670759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367" y="4490460"/>
            <a:ext cx="898326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748"/>
          <p:cNvSpPr/>
          <p:nvPr/>
        </p:nvSpPr>
        <p:spPr>
          <a:xfrm>
            <a:off x="59108" y="3595339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sz="2800" dirty="0"/>
              <a:t>Valid</a:t>
            </a:r>
          </a:p>
        </p:txBody>
      </p:sp>
      <p:sp>
        <p:nvSpPr>
          <p:cNvPr id="18" name="Shape 749"/>
          <p:cNvSpPr/>
          <p:nvPr/>
        </p:nvSpPr>
        <p:spPr>
          <a:xfrm>
            <a:off x="125015" y="4425221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9" name="Shape 750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3305" y="4956078"/>
            <a:ext cx="769739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26121" y="4029583"/>
            <a:ext cx="5491758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59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7" name="Group 762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757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63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764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765"/>
          <p:cNvSpPr/>
          <p:nvPr/>
        </p:nvSpPr>
        <p:spPr>
          <a:xfrm>
            <a:off x="2194175" y="4953206"/>
            <a:ext cx="4755651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4385" y="5002741"/>
            <a:ext cx="4695230" cy="30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409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28" name="Group 789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29" name="Shape 784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Shape 790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5" name="Shape 791"/>
          <p:cNvSpPr/>
          <p:nvPr/>
        </p:nvSpPr>
        <p:spPr>
          <a:xfrm>
            <a:off x="1995247" y="5281725"/>
            <a:ext cx="1599628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6" name="Shape 792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7" name="Shape 793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8" name="Shape 794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797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2" name="Shape 798"/>
          <p:cNvSpPr/>
          <p:nvPr/>
        </p:nvSpPr>
        <p:spPr>
          <a:xfrm>
            <a:off x="59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lang="en-US" sz="2800" dirty="0"/>
              <a:t>Unfold</a:t>
            </a:r>
            <a:endParaRPr sz="2800" dirty="0"/>
          </a:p>
        </p:txBody>
      </p:sp>
      <p:sp>
        <p:nvSpPr>
          <p:cNvPr id="43" name="Shape 799"/>
          <p:cNvSpPr/>
          <p:nvPr/>
        </p:nvSpPr>
        <p:spPr>
          <a:xfrm>
            <a:off x="136774" y="4494981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4" name="Shape 800"/>
          <p:cNvSpPr/>
          <p:nvPr/>
        </p:nvSpPr>
        <p:spPr>
          <a:xfrm>
            <a:off x="4238573" y="4494981"/>
            <a:ext cx="4661104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4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131" y="4570828"/>
            <a:ext cx="3826237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52121" y="4573896"/>
            <a:ext cx="4634008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539"/>
          <p:cNvSpPr/>
          <p:nvPr/>
        </p:nvSpPr>
        <p:spPr>
          <a:xfrm>
            <a:off x="3474199" y="3950296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/>
            <a:r>
              <a:rPr lang="en-US" sz="2800" dirty="0"/>
              <a:t>Case analysis on the last rule used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281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7" name="Group 811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806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812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813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814"/>
          <p:cNvSpPr/>
          <p:nvPr/>
        </p:nvSpPr>
        <p:spPr>
          <a:xfrm>
            <a:off x="2657526" y="4493455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58882" y="4569302"/>
            <a:ext cx="3826236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816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" name="Shape 817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731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Shape 839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0555" y="4531358"/>
            <a:ext cx="5982891" cy="30361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41"/>
          <p:cNvSpPr/>
          <p:nvPr/>
        </p:nvSpPr>
        <p:spPr>
          <a:xfrm>
            <a:off x="59108" y="3940361"/>
            <a:ext cx="1195516" cy="38816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sz="2800" dirty="0"/>
              <a:t>Valid</a:t>
            </a:r>
          </a:p>
        </p:txBody>
      </p:sp>
      <p:sp>
        <p:nvSpPr>
          <p:cNvPr id="10" name="Shape 842"/>
          <p:cNvSpPr/>
          <p:nvPr/>
        </p:nvSpPr>
        <p:spPr>
          <a:xfrm>
            <a:off x="1553166" y="4425221"/>
            <a:ext cx="6037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1" name="Shape 843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851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15" name="Shape 846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Shape 852"/>
          <p:cNvSpPr/>
          <p:nvPr/>
        </p:nvSpPr>
        <p:spPr>
          <a:xfrm>
            <a:off x="919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1" name="Shape 853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23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21656" y="3988685"/>
            <a:ext cx="5500688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92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29</a:t>
            </a:fld>
            <a:endParaRPr kumimoji="1" lang="ja-JP" altLang="en-US"/>
          </a:p>
        </p:txBody>
      </p:sp>
      <p:grpSp>
        <p:nvGrpSpPr>
          <p:cNvPr id="7" name="Group 863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8" name="Shape 85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864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4" name="Shape 865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866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869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9" name="Shape 870"/>
          <p:cNvSpPr/>
          <p:nvPr/>
        </p:nvSpPr>
        <p:spPr>
          <a:xfrm>
            <a:off x="2241448" y="4481997"/>
            <a:ext cx="4661104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54997" y="4560912"/>
            <a:ext cx="4634007" cy="243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745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Overall Flow of Horn Constraint based Program Verification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8" name="Shape 165"/>
          <p:cNvSpPr/>
          <p:nvPr/>
        </p:nvSpPr>
        <p:spPr>
          <a:xfrm>
            <a:off x="2582120" y="2089394"/>
            <a:ext cx="3982064" cy="455411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Program &amp; Specification</a:t>
            </a:r>
            <a:endParaRPr sz="2800" dirty="0"/>
          </a:p>
        </p:txBody>
      </p:sp>
      <p:sp>
        <p:nvSpPr>
          <p:cNvPr id="59" name="Shape 167"/>
          <p:cNvSpPr/>
          <p:nvPr/>
        </p:nvSpPr>
        <p:spPr>
          <a:xfrm rot="5400000">
            <a:off x="4387797" y="254549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60" name="Shape 168"/>
          <p:cNvSpPr/>
          <p:nvPr/>
        </p:nvSpPr>
        <p:spPr>
          <a:xfrm>
            <a:off x="2582120" y="3943132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61" name="正方形/長方形 60"/>
          <p:cNvSpPr/>
          <p:nvPr/>
        </p:nvSpPr>
        <p:spPr>
          <a:xfrm>
            <a:off x="2896626" y="2994288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Generation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896626" y="4844364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Solving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63" name="Shape 168"/>
          <p:cNvSpPr/>
          <p:nvPr/>
        </p:nvSpPr>
        <p:spPr>
          <a:xfrm>
            <a:off x="2473035" y="5793209"/>
            <a:ext cx="4239492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Solution or Counterexample</a:t>
            </a:r>
            <a:endParaRPr sz="2800" dirty="0"/>
          </a:p>
        </p:txBody>
      </p:sp>
      <p:sp>
        <p:nvSpPr>
          <p:cNvPr id="64" name="Shape 167"/>
          <p:cNvSpPr/>
          <p:nvPr/>
        </p:nvSpPr>
        <p:spPr>
          <a:xfrm rot="5400000">
            <a:off x="4387797" y="3469700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65" name="Shape 167"/>
          <p:cNvSpPr/>
          <p:nvPr/>
        </p:nvSpPr>
        <p:spPr>
          <a:xfrm rot="5400000">
            <a:off x="4387797" y="438393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66" name="Shape 167"/>
          <p:cNvSpPr/>
          <p:nvPr/>
        </p:nvSpPr>
        <p:spPr>
          <a:xfrm rot="5400000">
            <a:off x="4387797" y="5329926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353810" y="2408326"/>
            <a:ext cx="8436381" cy="4291446"/>
            <a:chOff x="265309" y="3657008"/>
            <a:chExt cx="11998409" cy="6103390"/>
          </a:xfrm>
        </p:grpSpPr>
        <p:sp>
          <p:nvSpPr>
            <p:cNvPr id="136" name="Shape 183"/>
            <p:cNvSpPr/>
            <p:nvPr/>
          </p:nvSpPr>
          <p:spPr>
            <a:xfrm>
              <a:off x="265309" y="3657008"/>
              <a:ext cx="11998409" cy="6103390"/>
            </a:xfrm>
            <a:custGeom>
              <a:avLst/>
              <a:gdLst>
                <a:gd name="connsiteX0" fmla="*/ 10216 w 21600"/>
                <a:gd name="connsiteY0" fmla="*/ 0 h 20117"/>
                <a:gd name="connsiteX1" fmla="*/ 9274 w 21600"/>
                <a:gd name="connsiteY1" fmla="*/ 1606 h 20117"/>
                <a:gd name="connsiteX2" fmla="*/ 897 w 21600"/>
                <a:gd name="connsiteY2" fmla="*/ 1606 h 20117"/>
                <a:gd name="connsiteX3" fmla="*/ 0 w 21600"/>
                <a:gd name="connsiteY3" fmla="*/ 3298 h 20117"/>
                <a:gd name="connsiteX4" fmla="*/ 0 w 21600"/>
                <a:gd name="connsiteY4" fmla="*/ 18425 h 20117"/>
                <a:gd name="connsiteX5" fmla="*/ 897 w 21600"/>
                <a:gd name="connsiteY5" fmla="*/ 20117 h 20117"/>
                <a:gd name="connsiteX6" fmla="*/ 20703 w 21600"/>
                <a:gd name="connsiteY6" fmla="*/ 20117 h 20117"/>
                <a:gd name="connsiteX7" fmla="*/ 21600 w 21600"/>
                <a:gd name="connsiteY7" fmla="*/ 18425 h 20117"/>
                <a:gd name="connsiteX8" fmla="*/ 21600 w 21600"/>
                <a:gd name="connsiteY8" fmla="*/ 3298 h 20117"/>
                <a:gd name="connsiteX9" fmla="*/ 20703 w 21600"/>
                <a:gd name="connsiteY9" fmla="*/ 1606 h 20117"/>
                <a:gd name="connsiteX10" fmla="*/ 9881 w 21600"/>
                <a:gd name="connsiteY10" fmla="*/ 1606 h 20117"/>
                <a:gd name="connsiteX11" fmla="*/ 10216 w 21600"/>
                <a:gd name="connsiteY11" fmla="*/ 0 h 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00" h="20117" extrusionOk="0">
                  <a:moveTo>
                    <a:pt x="10216" y="0"/>
                  </a:moveTo>
                  <a:lnTo>
                    <a:pt x="9274" y="1606"/>
                  </a:lnTo>
                  <a:lnTo>
                    <a:pt x="897" y="1606"/>
                  </a:lnTo>
                  <a:cubicBezTo>
                    <a:pt x="402" y="1606"/>
                    <a:pt x="0" y="2363"/>
                    <a:pt x="0" y="3298"/>
                  </a:cubicBezTo>
                  <a:lnTo>
                    <a:pt x="0" y="18425"/>
                  </a:lnTo>
                  <a:cubicBezTo>
                    <a:pt x="0" y="19359"/>
                    <a:pt x="402" y="20117"/>
                    <a:pt x="897" y="20117"/>
                  </a:cubicBezTo>
                  <a:lnTo>
                    <a:pt x="20703" y="20117"/>
                  </a:lnTo>
                  <a:cubicBezTo>
                    <a:pt x="21198" y="20117"/>
                    <a:pt x="21600" y="19359"/>
                    <a:pt x="21600" y="18425"/>
                  </a:cubicBezTo>
                  <a:lnTo>
                    <a:pt x="21600" y="3298"/>
                  </a:lnTo>
                  <a:cubicBezTo>
                    <a:pt x="21600" y="2363"/>
                    <a:pt x="21198" y="1606"/>
                    <a:pt x="20703" y="1606"/>
                  </a:cubicBezTo>
                  <a:lnTo>
                    <a:pt x="9881" y="1606"/>
                  </a:lnTo>
                  <a:cubicBezTo>
                    <a:pt x="9993" y="1071"/>
                    <a:pt x="10104" y="535"/>
                    <a:pt x="10216" y="0"/>
                  </a:cubicBezTo>
                  <a:close/>
                </a:path>
              </a:pathLst>
            </a:custGeom>
            <a:solidFill>
              <a:schemeClr val="accent6">
                <a:hueOff val="-133704"/>
                <a:satOff val="8281"/>
                <a:lumOff val="-27269"/>
              </a:schemeClr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37" name="Shape 185"/>
            <p:cNvSpPr/>
            <p:nvPr/>
          </p:nvSpPr>
          <p:spPr>
            <a:xfrm>
              <a:off x="871969" y="4839529"/>
              <a:ext cx="5600757" cy="219565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>
              <a:spAutoFit/>
            </a:bodyPr>
            <a:lstStyle/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(* </a:t>
              </a:r>
              <a:r>
                <a:rPr sz="2391" dirty="0" err="1"/>
                <a:t>OCaml</a:t>
              </a:r>
              <a:r>
                <a:rPr sz="2391" dirty="0"/>
                <a:t> *)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let rec </a:t>
              </a:r>
              <a:r>
                <a:rPr sz="2391" dirty="0" err="1"/>
                <a:t>mult</a:t>
              </a:r>
              <a:r>
                <a:rPr sz="2391" dirty="0"/>
                <a:t> x y =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if y = 0 then 0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else x + </a:t>
              </a:r>
              <a:r>
                <a:rPr sz="2391" dirty="0" err="1"/>
                <a:t>mult</a:t>
              </a:r>
              <a:r>
                <a:rPr sz="2391" dirty="0"/>
                <a:t> x (y - 1)</a:t>
              </a:r>
              <a:endParaRPr lang="en-US" sz="2391" dirty="0"/>
            </a:p>
          </p:txBody>
        </p:sp>
        <p:sp>
          <p:nvSpPr>
            <p:cNvPr id="138" name="Shape 186"/>
            <p:cNvSpPr/>
            <p:nvPr/>
          </p:nvSpPr>
          <p:spPr>
            <a:xfrm>
              <a:off x="6579194" y="4839529"/>
              <a:ext cx="5126800" cy="481198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>
              <a:spAutoFit/>
            </a:bodyPr>
            <a:lstStyle/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/* C */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 err="1"/>
                <a:t>int</a:t>
              </a:r>
              <a:r>
                <a:rPr sz="2391" dirty="0"/>
                <a:t> </a:t>
              </a:r>
              <a:r>
                <a:rPr sz="2391" dirty="0" err="1"/>
                <a:t>mult</a:t>
              </a:r>
              <a:r>
                <a:rPr sz="2391" dirty="0"/>
                <a:t>(</a:t>
              </a:r>
              <a:r>
                <a:rPr sz="2391" dirty="0" err="1"/>
                <a:t>int</a:t>
              </a:r>
              <a:r>
                <a:rPr sz="2391" dirty="0"/>
                <a:t> x, </a:t>
              </a:r>
              <a:r>
                <a:rPr sz="2391" dirty="0" err="1"/>
                <a:t>int</a:t>
              </a:r>
              <a:r>
                <a:rPr sz="2391" dirty="0"/>
                <a:t> y)</a:t>
              </a:r>
              <a:r>
                <a:rPr lang="en-US" sz="2391" dirty="0"/>
                <a:t> </a:t>
              </a:r>
              <a:r>
                <a:rPr sz="2391" dirty="0"/>
                <a:t>{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</a:t>
              </a:r>
              <a:r>
                <a:rPr sz="2391" dirty="0" err="1"/>
                <a:t>int</a:t>
              </a:r>
              <a:r>
                <a:rPr sz="2391" dirty="0"/>
                <a:t> s = 0;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while(y != 0){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  s += x;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  y--;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}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  return s;</a:t>
              </a:r>
              <a:endParaRPr lang="en-US" sz="2391" dirty="0"/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}</a:t>
              </a:r>
            </a:p>
          </p:txBody>
        </p:sp>
        <p:sp>
          <p:nvSpPr>
            <p:cNvPr id="139" name="Shape 187"/>
            <p:cNvSpPr/>
            <p:nvPr/>
          </p:nvSpPr>
          <p:spPr>
            <a:xfrm>
              <a:off x="871969" y="7141492"/>
              <a:ext cx="5600757" cy="219565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>
              <a:spAutoFit/>
            </a:bodyPr>
            <a:lstStyle/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/>
                <a:t>{- Haskell -}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 err="1"/>
                <a:t>mult</a:t>
              </a:r>
              <a:r>
                <a:rPr sz="2391" dirty="0"/>
                <a:t> :: </a:t>
              </a:r>
              <a:r>
                <a:rPr sz="2391" dirty="0" err="1"/>
                <a:t>Int</a:t>
              </a:r>
              <a:r>
                <a:rPr sz="2391" dirty="0"/>
                <a:t> -&gt; </a:t>
              </a:r>
              <a:r>
                <a:rPr sz="2391" dirty="0" err="1"/>
                <a:t>Int</a:t>
              </a:r>
              <a:r>
                <a:rPr sz="2391" dirty="0"/>
                <a:t> -&gt; </a:t>
              </a:r>
              <a:r>
                <a:rPr sz="2391" dirty="0" err="1"/>
                <a:t>Int</a:t>
              </a:r>
              <a:endParaRPr sz="2391" dirty="0"/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 err="1"/>
                <a:t>mult</a:t>
              </a:r>
              <a:r>
                <a:rPr sz="2391" dirty="0"/>
                <a:t> x 0 = 0</a:t>
              </a:r>
            </a:p>
            <a:p>
              <a:pPr algn="l">
                <a:defRPr sz="3400">
                  <a:latin typeface="Osaka−等幅"/>
                  <a:ea typeface="Osaka−等幅"/>
                  <a:cs typeface="Osaka−等幅"/>
                  <a:sym typeface="Osaka−等幅"/>
                </a:defRPr>
              </a:pPr>
              <a:r>
                <a:rPr sz="2391" dirty="0" err="1"/>
                <a:t>mult</a:t>
              </a:r>
              <a:r>
                <a:rPr sz="2391" dirty="0"/>
                <a:t> x y = x + </a:t>
              </a:r>
              <a:r>
                <a:rPr sz="2391" dirty="0" err="1"/>
                <a:t>mult</a:t>
              </a:r>
              <a:r>
                <a:rPr sz="2391" dirty="0"/>
                <a:t> x (y - 1)</a:t>
              </a:r>
            </a:p>
          </p:txBody>
        </p:sp>
        <p:grpSp>
          <p:nvGrpSpPr>
            <p:cNvPr id="140" name="Group 190"/>
            <p:cNvGrpSpPr/>
            <p:nvPr/>
          </p:nvGrpSpPr>
          <p:grpSpPr>
            <a:xfrm>
              <a:off x="4327987" y="4228228"/>
              <a:ext cx="7378006" cy="538091"/>
              <a:chOff x="0" y="0"/>
              <a:chExt cx="7378005" cy="538089"/>
            </a:xfrm>
          </p:grpSpPr>
          <p:sp>
            <p:nvSpPr>
              <p:cNvPr id="141" name="Shape 188"/>
              <p:cNvSpPr/>
              <p:nvPr/>
            </p:nvSpPr>
            <p:spPr>
              <a:xfrm>
                <a:off x="0" y="0"/>
                <a:ext cx="7378006" cy="5380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266"/>
              </a:p>
            </p:txBody>
          </p:sp>
          <p:pic>
            <p:nvPicPr>
              <p:cNvPr id="142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1252" y="59494"/>
                <a:ext cx="7175501" cy="419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43" name="グループ化 142"/>
          <p:cNvGrpSpPr/>
          <p:nvPr/>
        </p:nvGrpSpPr>
        <p:grpSpPr>
          <a:xfrm>
            <a:off x="2337624" y="1565885"/>
            <a:ext cx="6556345" cy="2537985"/>
            <a:chOff x="3247026" y="1973802"/>
            <a:chExt cx="9324579" cy="3609579"/>
          </a:xfrm>
        </p:grpSpPr>
        <p:sp>
          <p:nvSpPr>
            <p:cNvPr id="144" name="Shape 211"/>
            <p:cNvSpPr/>
            <p:nvPr/>
          </p:nvSpPr>
          <p:spPr>
            <a:xfrm>
              <a:off x="3247026" y="1973802"/>
              <a:ext cx="9324579" cy="360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4" y="0"/>
                  </a:moveTo>
                  <a:cubicBezTo>
                    <a:pt x="396" y="0"/>
                    <a:pt x="0" y="1023"/>
                    <a:pt x="0" y="2285"/>
                  </a:cubicBezTo>
                  <a:lnTo>
                    <a:pt x="0" y="17615"/>
                  </a:lnTo>
                  <a:cubicBezTo>
                    <a:pt x="0" y="18876"/>
                    <a:pt x="396" y="19900"/>
                    <a:pt x="884" y="19900"/>
                  </a:cubicBezTo>
                  <a:lnTo>
                    <a:pt x="7775" y="19900"/>
                  </a:lnTo>
                  <a:lnTo>
                    <a:pt x="7589" y="21600"/>
                  </a:lnTo>
                  <a:lnTo>
                    <a:pt x="8534" y="19900"/>
                  </a:lnTo>
                  <a:lnTo>
                    <a:pt x="20716" y="19900"/>
                  </a:lnTo>
                  <a:cubicBezTo>
                    <a:pt x="21204" y="19900"/>
                    <a:pt x="21600" y="18876"/>
                    <a:pt x="21600" y="17615"/>
                  </a:cubicBezTo>
                  <a:lnTo>
                    <a:pt x="21600" y="2285"/>
                  </a:lnTo>
                  <a:cubicBezTo>
                    <a:pt x="21600" y="1023"/>
                    <a:pt x="21204" y="0"/>
                    <a:pt x="20716" y="0"/>
                  </a:cubicBezTo>
                  <a:lnTo>
                    <a:pt x="884" y="0"/>
                  </a:lnTo>
                  <a:close/>
                </a:path>
              </a:pathLst>
            </a:custGeom>
            <a:solidFill>
              <a:schemeClr val="accent6">
                <a:hueOff val="-133704"/>
                <a:satOff val="8281"/>
                <a:lumOff val="-27269"/>
              </a:schemeClr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45" name="Shape 212"/>
            <p:cNvSpPr/>
            <p:nvPr/>
          </p:nvSpPr>
          <p:spPr>
            <a:xfrm>
              <a:off x="3544350" y="2315278"/>
              <a:ext cx="8729755" cy="267350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endParaRPr sz="1266"/>
            </a:p>
          </p:txBody>
        </p:sp>
        <p:pic>
          <p:nvPicPr>
            <p:cNvPr id="14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13489" y="2713617"/>
              <a:ext cx="8391653" cy="204846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47" name="グループ化 146"/>
          <p:cNvGrpSpPr/>
          <p:nvPr/>
        </p:nvGrpSpPr>
        <p:grpSpPr>
          <a:xfrm>
            <a:off x="4786143" y="4713905"/>
            <a:ext cx="4272254" cy="1084858"/>
            <a:chOff x="4858870" y="2077712"/>
            <a:chExt cx="5418149" cy="1542909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4858870" y="2077712"/>
              <a:ext cx="5253317" cy="1542909"/>
              <a:chOff x="4513310" y="4045179"/>
              <a:chExt cx="5253317" cy="1538206"/>
            </a:xfrm>
          </p:grpSpPr>
          <p:sp>
            <p:nvSpPr>
              <p:cNvPr id="150" name="Shape 211"/>
              <p:cNvSpPr/>
              <p:nvPr/>
            </p:nvSpPr>
            <p:spPr>
              <a:xfrm>
                <a:off x="4513310" y="4045179"/>
                <a:ext cx="5253317" cy="1538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4" y="0"/>
                    </a:moveTo>
                    <a:cubicBezTo>
                      <a:pt x="396" y="0"/>
                      <a:pt x="0" y="1023"/>
                      <a:pt x="0" y="2285"/>
                    </a:cubicBezTo>
                    <a:lnTo>
                      <a:pt x="0" y="17615"/>
                    </a:lnTo>
                    <a:cubicBezTo>
                      <a:pt x="0" y="18876"/>
                      <a:pt x="396" y="19900"/>
                      <a:pt x="884" y="19900"/>
                    </a:cubicBezTo>
                    <a:lnTo>
                      <a:pt x="7775" y="19900"/>
                    </a:lnTo>
                    <a:lnTo>
                      <a:pt x="7589" y="21600"/>
                    </a:lnTo>
                    <a:lnTo>
                      <a:pt x="8534" y="19900"/>
                    </a:lnTo>
                    <a:lnTo>
                      <a:pt x="20716" y="19900"/>
                    </a:lnTo>
                    <a:cubicBezTo>
                      <a:pt x="21204" y="19900"/>
                      <a:pt x="21600" y="18876"/>
                      <a:pt x="21600" y="17615"/>
                    </a:cubicBezTo>
                    <a:lnTo>
                      <a:pt x="21600" y="2285"/>
                    </a:lnTo>
                    <a:cubicBezTo>
                      <a:pt x="21600" y="1023"/>
                      <a:pt x="21204" y="0"/>
                      <a:pt x="20716" y="0"/>
                    </a:cubicBez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6">
                  <a:hueOff val="-133704"/>
                  <a:satOff val="8281"/>
                  <a:lumOff val="-27269"/>
                </a:schemeClr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266"/>
              </a:p>
            </p:txBody>
          </p:sp>
          <p:sp>
            <p:nvSpPr>
              <p:cNvPr id="151" name="Shape 212"/>
              <p:cNvSpPr/>
              <p:nvPr/>
            </p:nvSpPr>
            <p:spPr>
              <a:xfrm>
                <a:off x="4728465" y="4260317"/>
                <a:ext cx="4884602" cy="998613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5719" tIns="35719" rIns="35719" bIns="35719" anchor="ctr"/>
              <a:lstStyle/>
              <a:p>
                <a:endParaRPr sz="126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テキスト ボックス 148"/>
                <p:cNvSpPr txBox="1"/>
                <p:nvPr/>
              </p:nvSpPr>
              <p:spPr>
                <a:xfrm>
                  <a:off x="4920614" y="2453632"/>
                  <a:ext cx="5356405" cy="6772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algn="ctr" defTabSz="41075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3094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𝑃</m:t>
                        </m:r>
                        <m:d>
                          <m:dPr>
                            <m:ctrlP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</m:ctrlPr>
                          </m:dPr>
                          <m:e>
                            <m: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  <m:t>𝑥</m:t>
                            </m:r>
                            <m: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  <m:t>,</m:t>
                            </m:r>
                            <m: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  <m:t>𝑦</m:t>
                            </m:r>
                            <m: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  <m:t>,</m:t>
                            </m:r>
                            <m:r>
                              <a:rPr kumimoji="0" lang="en-US" altLang="ja-JP" sz="3094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Gill Sans Light"/>
                              </a:rPr>
                              <m:t>𝑟</m:t>
                            </m:r>
                          </m:e>
                        </m:d>
                        <m:r>
                          <a:rPr kumimoji="0" lang="en-US" altLang="ja-JP"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≡</m:t>
                        </m:r>
                        <m:r>
                          <a:rPr kumimoji="0" lang="en-US" altLang="ja-JP"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𝑟</m:t>
                        </m:r>
                        <m:r>
                          <a:rPr kumimoji="0" lang="en-US" altLang="ja-JP"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=</m:t>
                        </m:r>
                        <m:r>
                          <a:rPr kumimoji="0" lang="en-US" altLang="ja-JP"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𝑥</m:t>
                        </m:r>
                        <m:r>
                          <a:rPr kumimoji="0" lang="en-US" altLang="ja-JP" sz="3094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×</m:t>
                        </m:r>
                        <m:r>
                          <a:rPr kumimoji="0" lang="en-US" altLang="ja-JP" sz="3094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 Light"/>
                          </a:rPr>
                          <m:t>𝑦</m:t>
                        </m:r>
                      </m:oMath>
                    </m:oMathPara>
                  </a14:m>
                  <a:endParaRPr kumimoji="0" lang="ja-JP" altLang="en-US" sz="3094" dirty="0">
                    <a:solidFill>
                      <a:srgbClr val="000000"/>
                    </a:solidFill>
                    <a:sym typeface="Gill Sans Light"/>
                  </a:endParaRPr>
                </a:p>
              </p:txBody>
            </p:sp>
          </mc:Choice>
          <mc:Fallback xmlns="">
            <p:sp>
              <p:nvSpPr>
                <p:cNvPr id="149" name="テキスト ボックス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614" y="2453632"/>
                  <a:ext cx="5356405" cy="67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3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7" name="Shape 891"/>
          <p:cNvSpPr/>
          <p:nvPr/>
        </p:nvSpPr>
        <p:spPr>
          <a:xfrm>
            <a:off x="125015" y="442084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8" name="Shape 892"/>
          <p:cNvSpPr/>
          <p:nvPr/>
        </p:nvSpPr>
        <p:spPr>
          <a:xfrm>
            <a:off x="71741" y="3541398"/>
            <a:ext cx="1195517" cy="42200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lang="en-US" sz="2800" dirty="0" err="1"/>
              <a:t>IndHyp</a:t>
            </a:r>
            <a:endParaRPr sz="2800"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336" y="4016255"/>
            <a:ext cx="7197328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94"/>
          <p:cNvSpPr/>
          <p:nvPr/>
        </p:nvSpPr>
        <p:spPr>
          <a:xfrm>
            <a:off x="946748" y="4846625"/>
            <a:ext cx="5367041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2" name="Shape 896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3" name="Shape 897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203" y="4498835"/>
            <a:ext cx="8909595" cy="3151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907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18" name="Shape 90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hape 908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4" name="Shape 909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6" name="Shape 539"/>
          <p:cNvSpPr/>
          <p:nvPr/>
        </p:nvSpPr>
        <p:spPr>
          <a:xfrm>
            <a:off x="1368002" y="3556231"/>
            <a:ext cx="4456820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/>
            <a:r>
              <a:rPr lang="en-US" sz="2800" dirty="0"/>
              <a:t>Apply induction hypothesis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0" y="2423426"/>
                <a:ext cx="9143999" cy="1048172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ar-AE" sz="28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ar-AE" altLang="ja-JP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ar-AE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ja-JP" altLang="ar-AE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ar-AE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ar-AE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lang="ja-JP" altLang="ar-A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ar-A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ar-AE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ar-AE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ar-AE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ar-AE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ar-AE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ja-JP" altLang="ar-AE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ar-AE" altLang="ja-JP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ar-AE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ar-AE" altLang="ja-JP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ar-AE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ar-AE" altLang="ja-JP" sz="2800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3426"/>
                <a:ext cx="9143999" cy="10481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0" y="2419958"/>
                <a:ext cx="9144000" cy="105952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 sz="3200"/>
                </a:pPr>
                <a:endParaRPr lang="en-US" altLang="ja-JP" sz="500" b="0" i="1" dirty="0">
                  <a:latin typeface="Cambria Math" panose="02040503050406030204" pitchFamily="18" charset="0"/>
                </a:endParaRPr>
              </a:p>
              <a:p>
                <a:pPr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ar-AE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ar-AE" altLang="ja-JP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ar-A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ar-AE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ar-A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ja-JP" altLang="ar-A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ar-AE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ar-AE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ar-AE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ar-A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ar-AE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ar-AE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ar-A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ar-AE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ar-AE" altLang="ja-JP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lang="ja-JP" altLang="ar-AE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ar-AE" altLang="ja-JP" sz="24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ar-AE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ar-AE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ar-AE" altLang="ja-JP" sz="2400" dirty="0"/>
              </a:p>
              <a:p>
                <a:pPr>
                  <a:defRPr sz="3200"/>
                </a:pPr>
                <a:endParaRPr lang="ar-AE" altLang="ja-JP" sz="500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19958"/>
                <a:ext cx="9144000" cy="10595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7" name="Shape 913"/>
          <p:cNvSpPr/>
          <p:nvPr/>
        </p:nvSpPr>
        <p:spPr>
          <a:xfrm>
            <a:off x="125015" y="442084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336" y="4016255"/>
            <a:ext cx="7197328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15"/>
          <p:cNvSpPr/>
          <p:nvPr/>
        </p:nvSpPr>
        <p:spPr>
          <a:xfrm>
            <a:off x="125015" y="5351153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797" y="5418219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203" y="4498835"/>
            <a:ext cx="8909595" cy="31515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919"/>
          <p:cNvSpPr/>
          <p:nvPr/>
        </p:nvSpPr>
        <p:spPr>
          <a:xfrm>
            <a:off x="21206" y="3167088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/>
            <a:r>
              <a:rPr sz="2800" dirty="0"/>
              <a:t>Valid</a:t>
            </a:r>
          </a:p>
        </p:txBody>
      </p:sp>
      <p:sp>
        <p:nvSpPr>
          <p:cNvPr id="14" name="Shape 920"/>
          <p:cNvSpPr/>
          <p:nvPr/>
        </p:nvSpPr>
        <p:spPr>
          <a:xfrm>
            <a:off x="885517" y="3954471"/>
            <a:ext cx="73729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5" name="Shape 921"/>
          <p:cNvSpPr/>
          <p:nvPr/>
        </p:nvSpPr>
        <p:spPr>
          <a:xfrm>
            <a:off x="125015" y="4888187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grpSp>
        <p:nvGrpSpPr>
          <p:cNvPr id="16" name="Group 927"/>
          <p:cNvGrpSpPr/>
          <p:nvPr/>
        </p:nvGrpSpPr>
        <p:grpSpPr>
          <a:xfrm>
            <a:off x="839091" y="563233"/>
            <a:ext cx="7465818" cy="1945350"/>
            <a:chOff x="0" y="0"/>
            <a:chExt cx="10618051" cy="2766718"/>
          </a:xfrm>
        </p:grpSpPr>
        <p:sp>
          <p:nvSpPr>
            <p:cNvPr id="17" name="Shape 92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Shape 928"/>
          <p:cNvSpPr/>
          <p:nvPr/>
        </p:nvSpPr>
        <p:spPr>
          <a:xfrm>
            <a:off x="3724896" y="1516595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23" name="Shape 929"/>
          <p:cNvSpPr/>
          <p:nvPr/>
        </p:nvSpPr>
        <p:spPr>
          <a:xfrm>
            <a:off x="3889119" y="670216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25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14438" y="3570283"/>
            <a:ext cx="6715125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951"/>
          <p:cNvSpPr/>
          <p:nvPr/>
        </p:nvSpPr>
        <p:spPr>
          <a:xfrm>
            <a:off x="6769675" y="5730294"/>
            <a:ext cx="2102043" cy="1076412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5400" dirty="0"/>
              <a:t>QED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7270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A2572F-44C7-4952-8F49-1068D226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Properties of Inductive Proof System for Horn Constraint Solving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0F1199-4C16-4CEB-AD4E-7E430ACBE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Soundness</a:t>
            </a:r>
            <a:r>
              <a:rPr lang="en-US" altLang="ja-JP" dirty="0"/>
              <a:t>: If the goal is proved, the original Horn constraints have a solution (which may not be expressible in the underlying logic)</a:t>
            </a:r>
          </a:p>
          <a:p>
            <a:r>
              <a:rPr lang="en-US" altLang="ja-JP" i="1" dirty="0">
                <a:solidFill>
                  <a:srgbClr val="0070C0"/>
                </a:solidFill>
              </a:rPr>
              <a:t>Relative</a:t>
            </a:r>
            <a:r>
              <a:rPr lang="en-US" altLang="ja-JP" dirty="0">
                <a:solidFill>
                  <a:srgbClr val="0070C0"/>
                </a:solidFill>
              </a:rPr>
              <a:t> Completeness</a:t>
            </a:r>
            <a:r>
              <a:rPr lang="en-US" altLang="ja-JP" dirty="0"/>
              <a:t>: If the original constraints have a solution </a:t>
            </a:r>
            <a:r>
              <a:rPr lang="en-US" altLang="ja-JP" i="1" dirty="0"/>
              <a:t>expressible in the underlying logic</a:t>
            </a:r>
            <a:r>
              <a:rPr lang="en-US" altLang="ja-JP" dirty="0"/>
              <a:t>, the goal is provable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13ED93-7E5D-4472-9A50-F3A23687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90DEB1-6A87-4257-9472-42DD94E9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A8D702-1CAB-40F1-9CCF-28E75C1B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05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Automating Induction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78470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Use the following rule application strategy: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Repeatedly 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INDHYP </a:t>
                </a:r>
                <a:r>
                  <a:rPr lang="en-US" altLang="ja-JP" dirty="0"/>
                  <a:t>until no new premises are added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VALID</a:t>
                </a:r>
                <a:r>
                  <a:rPr lang="en-US" altLang="ja-JP" dirty="0"/>
                  <a:t> whenever a new premise is added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Select some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 and 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INDUCT</a:t>
                </a:r>
                <a:r>
                  <a:rPr lang="en-US" altLang="ja-JP" dirty="0"/>
                  <a:t> and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UNFOLD</a:t>
                </a: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Close a proof branch by using: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SMT solvers: provide efficient and powerful reasoning about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data structures</a:t>
                </a:r>
                <a:r>
                  <a:rPr lang="en-US" altLang="ja-JP" dirty="0"/>
                  <a:t> (e.g., integers, reals, algebraic data structures) but predicates are abstracted as uninterpreted functions 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Horn constraint solvers: provide bit costly but powerful reasoning about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inductive predicates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78470" cy="4351338"/>
              </a:xfrm>
              <a:blipFill>
                <a:blip r:embed="rId3"/>
                <a:stretch>
                  <a:fillRect l="-1132" t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908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9B567D28-607E-446D-BB23-758082F24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82512"/>
              </p:ext>
            </p:extLst>
          </p:nvPr>
        </p:nvGraphicFramePr>
        <p:xfrm>
          <a:off x="6967273" y="144903"/>
          <a:ext cx="2052320" cy="20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5006026" imgH="5006340" progId="Acrobat.Document.11">
                  <p:embed/>
                </p:oleObj>
              </mc:Choice>
              <mc:Fallback>
                <p:oleObj name="Acrobat Document" r:id="rId3" imgW="5006026" imgH="5006340" progId="Acrobat.Document.11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42A97B70-E72B-445A-9A6C-87E6B4B2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7273" y="144903"/>
                        <a:ext cx="2052320" cy="205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Prototype Constraint Solver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Use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Z3</a:t>
                </a:r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Z PDR </a:t>
                </a:r>
                <a:r>
                  <a:rPr lang="en-US" altLang="ja-JP" dirty="0"/>
                  <a:t>engine respectively</a:t>
                </a:r>
                <a:br>
                  <a:rPr lang="en-US" altLang="ja-JP" dirty="0"/>
                </a:br>
                <a:r>
                  <a:rPr lang="en-US" altLang="ja-JP" dirty="0"/>
                  <a:t>as the backend SMT and Horn constraint solvers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Integrated with a refinement type based verification tool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RCaml</a:t>
                </a:r>
                <a:r>
                  <a:rPr lang="en-US" altLang="ja-JP" dirty="0"/>
                  <a:t> for the </a:t>
                </a:r>
                <a:r>
                  <a:rPr lang="en-US" altLang="ja-JP" dirty="0" err="1"/>
                  <a:t>OCaml</a:t>
                </a:r>
                <a:r>
                  <a:rPr lang="en-US" altLang="ja-JP" dirty="0"/>
                  <a:t> functional language</a:t>
                </a:r>
              </a:p>
              <a:p>
                <a:pPr>
                  <a:spcBef>
                    <a:spcPts val="984"/>
                  </a:spcBef>
                </a:pP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Can exploit lemmas which are: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User-supplied,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Heuristically obtained from the given constraints, or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Automatically generated by an abstract interpreter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Can generate a counterexample (if any)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59" t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87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Experiments on </a:t>
            </a:r>
            <a:r>
              <a:rPr lang="en-US" altLang="ja-JP" dirty="0" err="1"/>
              <a:t>IsaPlanner</a:t>
            </a:r>
            <a:r>
              <a:rPr lang="en-US" altLang="ja-JP" dirty="0"/>
              <a:t> Benchmark 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151668" cy="4351338"/>
          </a:xfrm>
        </p:spPr>
        <p:txBody>
          <a:bodyPr/>
          <a:lstStyle/>
          <a:p>
            <a:r>
              <a:rPr lang="en-US" altLang="ja-JP" dirty="0"/>
              <a:t>85 (mostly) relational verification problems of</a:t>
            </a:r>
            <a:br>
              <a:rPr lang="en-US" altLang="ja-JP" dirty="0"/>
            </a:br>
            <a:r>
              <a:rPr lang="en-US" altLang="ja-JP" dirty="0"/>
              <a:t>total functions on inductively defined data structures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35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55879"/>
              </p:ext>
            </p:extLst>
          </p:nvPr>
        </p:nvGraphicFramePr>
        <p:xfrm>
          <a:off x="862742" y="2766218"/>
          <a:ext cx="7917576" cy="395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Inductive Theorem Prover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#Successfully</a:t>
                      </a:r>
                      <a:r>
                        <a:rPr kumimoji="1" lang="en-US" altLang="ja-JP" sz="2800" baseline="0" dirty="0"/>
                        <a:t> Proved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 err="1">
                          <a:solidFill>
                            <a:srgbClr val="FF0000"/>
                          </a:solidFill>
                        </a:rPr>
                        <a:t>RCaml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68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/>
                        <a:t>Zeno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82 </a:t>
                      </a:r>
                      <a:r>
                        <a:rPr kumimoji="1" lang="en-US" altLang="ja-JP" sz="2000" dirty="0"/>
                        <a:t>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err="1"/>
                        <a:t>HipSpec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80 </a:t>
                      </a:r>
                      <a:r>
                        <a:rPr kumimoji="1" lang="en-US" altLang="ja-JP" sz="2000" dirty="0"/>
                        <a:t>[</a:t>
                      </a:r>
                      <a:r>
                        <a:rPr kumimoji="1" lang="en-US" altLang="ja-JP" sz="2000" dirty="0" err="1"/>
                        <a:t>Claessen</a:t>
                      </a:r>
                      <a:r>
                        <a:rPr kumimoji="1" lang="en-US" altLang="ja-JP" sz="2000" dirty="0"/>
                        <a:t>+ ’13]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/>
                        <a:t>CVC4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80 </a:t>
                      </a:r>
                      <a:r>
                        <a:rPr kumimoji="1" lang="en-US" altLang="ja-JP" sz="2000" dirty="0"/>
                        <a:t>[Reynolds+ ’15]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ACL2s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74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 err="1"/>
                        <a:t>IsaPlanner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47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 err="1"/>
                        <a:t>Dafny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45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  <a:endParaRPr kumimoji="1" lang="ja-JP" altLang="en-US" sz="28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4E9410-0685-4493-9B45-F68CA75DF47F}"/>
              </a:ext>
            </a:extLst>
          </p:cNvPr>
          <p:cNvSpPr/>
          <p:nvPr/>
        </p:nvSpPr>
        <p:spPr>
          <a:xfrm>
            <a:off x="862742" y="3750906"/>
            <a:ext cx="7917576" cy="1968759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rgbClr val="00B05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8D3B1B4-EA32-4E0B-9E7F-ACE16DBB8984}"/>
              </a:ext>
            </a:extLst>
          </p:cNvPr>
          <p:cNvSpPr/>
          <p:nvPr/>
        </p:nvSpPr>
        <p:spPr>
          <a:xfrm>
            <a:off x="2194550" y="4051349"/>
            <a:ext cx="297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Support automatic </a:t>
            </a:r>
            <a:br>
              <a:rPr lang="en-US" altLang="ja-JP" sz="2800" dirty="0">
                <a:solidFill>
                  <a:srgbClr val="00B050"/>
                </a:solidFill>
              </a:rPr>
            </a:br>
            <a:r>
              <a:rPr lang="en-US" altLang="ja-JP" sz="2800" dirty="0">
                <a:solidFill>
                  <a:srgbClr val="00B050"/>
                </a:solidFill>
              </a:rPr>
              <a:t>lemma discovery &amp;</a:t>
            </a:r>
            <a:br>
              <a:rPr lang="en-US" altLang="ja-JP" sz="2800" dirty="0">
                <a:solidFill>
                  <a:srgbClr val="00B050"/>
                </a:solidFill>
              </a:rPr>
            </a:br>
            <a:r>
              <a:rPr lang="en-US" altLang="ja-JP" sz="2800" dirty="0">
                <a:solidFill>
                  <a:srgbClr val="00B050"/>
                </a:solidFill>
              </a:rPr>
              <a:t>goal generalization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69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79449" cy="1325563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Experiments on Benchmark Programs with Advanced Language Features &amp; Side-Effects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448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30 (mostly) relational verification problems for:</a:t>
            </a:r>
          </a:p>
          <a:p>
            <a:pPr lvl="1"/>
            <a:r>
              <a:rPr lang="en-US" altLang="ja-JP" dirty="0"/>
              <a:t>Complex integer functions: Ackermann, McCarthy91</a:t>
            </a:r>
          </a:p>
          <a:p>
            <a:pPr lvl="1"/>
            <a:r>
              <a:rPr lang="en-US" altLang="ja-JP" dirty="0"/>
              <a:t>Nonlinear real functions: </a:t>
            </a:r>
            <a:r>
              <a:rPr lang="en-US" altLang="ja-JP" dirty="0" err="1"/>
              <a:t>dyn_sys</a:t>
            </a:r>
            <a:endParaRPr lang="en-US" altLang="ja-JP" dirty="0"/>
          </a:p>
          <a:p>
            <a:pPr lvl="1"/>
            <a:r>
              <a:rPr lang="en-US" altLang="ja-JP" dirty="0"/>
              <a:t>Higher-order functions: </a:t>
            </a:r>
            <a:r>
              <a:rPr lang="en-US" altLang="ja-JP" dirty="0" err="1"/>
              <a:t>fold_left</a:t>
            </a:r>
            <a:r>
              <a:rPr lang="en-US" altLang="ja-JP" dirty="0"/>
              <a:t>, </a:t>
            </a:r>
            <a:r>
              <a:rPr lang="en-US" altLang="ja-JP" dirty="0" err="1"/>
              <a:t>fold_right</a:t>
            </a:r>
            <a:r>
              <a:rPr lang="en-US" altLang="ja-JP" dirty="0"/>
              <a:t>, repeat, find, ...</a:t>
            </a:r>
          </a:p>
          <a:p>
            <a:pPr lvl="1"/>
            <a:r>
              <a:rPr lang="en-US" altLang="ja-JP" dirty="0"/>
              <a:t>Exceptions: find</a:t>
            </a:r>
          </a:p>
          <a:p>
            <a:pPr lvl="1"/>
            <a:r>
              <a:rPr lang="en-US" altLang="ja-JP" dirty="0"/>
              <a:t>Non-terminating functions: </a:t>
            </a:r>
            <a:r>
              <a:rPr lang="en-US" altLang="ja-JP" dirty="0" err="1"/>
              <a:t>mult</a:t>
            </a:r>
            <a:r>
              <a:rPr lang="en-US" altLang="ja-JP" dirty="0"/>
              <a:t>, sum, …</a:t>
            </a:r>
          </a:p>
          <a:p>
            <a:pPr lvl="1"/>
            <a:r>
              <a:rPr lang="en-US" altLang="ja-JP" dirty="0"/>
              <a:t>Non-deterministic functions: </a:t>
            </a:r>
            <a:r>
              <a:rPr lang="en-US" altLang="ja-JP" dirty="0" err="1"/>
              <a:t>randpos</a:t>
            </a:r>
            <a:endParaRPr lang="en-US" altLang="ja-JP" dirty="0"/>
          </a:p>
          <a:p>
            <a:pPr lvl="1"/>
            <a:r>
              <a:rPr lang="en-US" altLang="ja-JP" dirty="0"/>
              <a:t>Imperative procedures: </a:t>
            </a:r>
            <a:r>
              <a:rPr lang="en-US" altLang="ja-JP" dirty="0" err="1"/>
              <a:t>mult_Ccode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119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3AC922-553D-4D02-8BAA-13715719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A9F853-FC55-42DF-AE28-4EFBA1D6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5E351C-0BE2-43CD-8774-090C8656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803EEF-F550-4FFA-ADB2-A044A15F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74" y="0"/>
            <a:ext cx="6635650" cy="6956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68949-4A43-47B1-BD00-E9114F86DA13}"/>
                  </a:ext>
                </a:extLst>
              </p:cNvPr>
              <p:cNvSpPr/>
              <p:nvPr/>
            </p:nvSpPr>
            <p:spPr>
              <a:xfrm>
                <a:off x="186612" y="2593911"/>
                <a:ext cx="8770774" cy="215537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28</a:t>
                </a:r>
                <a:r>
                  <a:rPr lang="ja-JP" altLang="en-US" sz="2800" dirty="0"/>
                  <a:t> </a:t>
                </a:r>
                <a:r>
                  <a:rPr lang="en-US" altLang="ja-JP" sz="2800" dirty="0"/>
                  <a:t>(2 required lemmas) successfully proved by </a:t>
                </a:r>
                <a:r>
                  <a:rPr lang="en-US" altLang="ja-JP" sz="2800" b="1" dirty="0" err="1">
                    <a:solidFill>
                      <a:srgbClr val="FF0000"/>
                    </a:solidFill>
                  </a:rPr>
                  <a:t>RCaml</a:t>
                </a:r>
                <a:endParaRPr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800"/>
                  <a:t>3 </a:t>
                </a:r>
                <a:r>
                  <a:rPr kumimoji="1" lang="en-US" altLang="ja-JP" sz="2800" dirty="0"/>
                  <a:t>proved by Horn constraint solver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Z PDR</a:t>
                </a:r>
                <a:endParaRPr kumimoji="1"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2 proved by inductive theorem prover 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CVC4</a:t>
                </a:r>
                <a:r>
                  <a:rPr lang="en-US" altLang="ja-JP" sz="2800" dirty="0"/>
                  <a:t> (if inductive predicates are encoded using uninterpreted functions)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68949-4A43-47B1-BD00-E9114F86D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2" y="2593911"/>
                <a:ext cx="8770774" cy="2155371"/>
              </a:xfrm>
              <a:prstGeom prst="rect">
                <a:avLst/>
              </a:prstGeom>
              <a:blipFill>
                <a:blip r:embed="rId4"/>
                <a:stretch>
                  <a:fillRect l="-1251" t="-4520" b="-960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3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4964" y="1825625"/>
            <a:ext cx="8879036" cy="4351338"/>
          </a:xfrm>
        </p:spPr>
        <p:txBody>
          <a:bodyPr>
            <a:normAutofit/>
          </a:bodyPr>
          <a:lstStyle/>
          <a:p>
            <a:pPr>
              <a:spcBef>
                <a:spcPts val="984"/>
              </a:spcBef>
            </a:pPr>
            <a:r>
              <a:rPr lang="en-US" altLang="ja-JP" dirty="0"/>
              <a:t>Proposed an automated verification method combining</a:t>
            </a:r>
            <a:br>
              <a:rPr lang="en-US" altLang="ja-JP" dirty="0"/>
            </a:br>
            <a:r>
              <a:rPr lang="en-US" altLang="ja-JP" dirty="0">
                <a:solidFill>
                  <a:srgbClr val="0070C0"/>
                </a:solidFill>
              </a:rPr>
              <a:t>Horn constraint solving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0070C0"/>
                </a:solidFill>
              </a:rPr>
              <a:t>inductive theorem proving</a:t>
            </a:r>
          </a:p>
          <a:p>
            <a:pPr lvl="1">
              <a:spcBef>
                <a:spcPts val="984"/>
              </a:spcBef>
            </a:pPr>
            <a:r>
              <a:rPr lang="en-US" altLang="ja-JP" dirty="0"/>
              <a:t>Enable </a:t>
            </a:r>
            <a:r>
              <a:rPr lang="en-US" altLang="ja-JP" dirty="0">
                <a:solidFill>
                  <a:srgbClr val="FF0000"/>
                </a:solidFill>
              </a:rPr>
              <a:t>relational verification</a:t>
            </a:r>
            <a:r>
              <a:rPr lang="en-US" altLang="ja-JP" dirty="0"/>
              <a:t> across programs in various paradigms with </a:t>
            </a:r>
            <a:r>
              <a:rPr lang="en-US" altLang="ja-JP" dirty="0">
                <a:solidFill>
                  <a:srgbClr val="FF0000"/>
                </a:solidFill>
              </a:rPr>
              <a:t>advanced language features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FF0000"/>
                </a:solidFill>
              </a:rPr>
              <a:t>side-effects</a:t>
            </a:r>
          </a:p>
          <a:p>
            <a:pPr lvl="1">
              <a:spcBef>
                <a:spcPts val="984"/>
              </a:spcBef>
            </a:pPr>
            <a:r>
              <a:rPr lang="en-US" altLang="ja-JP" dirty="0"/>
              <a:t>Support constraints over any background theories</a:t>
            </a:r>
            <a:br>
              <a:rPr lang="en-US" altLang="ja-JP" dirty="0"/>
            </a:br>
            <a:r>
              <a:rPr lang="en-US" altLang="ja-JP" dirty="0"/>
              <a:t>(if </a:t>
            </a:r>
            <a:r>
              <a:rPr lang="en-US" altLang="ja-JP"/>
              <a:t>the backend </a:t>
            </a:r>
            <a:r>
              <a:rPr lang="en-US" altLang="ja-JP" dirty="0"/>
              <a:t>SMT solver does)</a:t>
            </a:r>
          </a:p>
          <a:p>
            <a:pPr>
              <a:spcBef>
                <a:spcPts val="984"/>
              </a:spcBef>
            </a:pPr>
            <a:r>
              <a:rPr lang="en-US" altLang="ja-JP" dirty="0"/>
              <a:t>Future and ongoing work:</a:t>
            </a:r>
          </a:p>
          <a:p>
            <a:pPr lvl="1">
              <a:spcBef>
                <a:spcPts val="984"/>
              </a:spcBef>
            </a:pPr>
            <a:r>
              <a:rPr lang="en-US" altLang="ja-JP" dirty="0"/>
              <a:t>Automatic lemma discovery and goal generalization</a:t>
            </a:r>
          </a:p>
          <a:p>
            <a:pPr lvl="1">
              <a:spcBef>
                <a:spcPts val="984"/>
              </a:spcBef>
            </a:pPr>
            <a:r>
              <a:rPr lang="en-US" altLang="ja-JP" dirty="0"/>
              <a:t>Relational program synthesis</a:t>
            </a:r>
          </a:p>
          <a:p>
            <a:pPr lvl="1">
              <a:spcBef>
                <a:spcPts val="984"/>
              </a:spcBef>
            </a:pPr>
            <a:r>
              <a:rPr lang="en-US" altLang="ja-JP" dirty="0" err="1"/>
              <a:t>Coinduction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28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3197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This Work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5" name="Shape 168"/>
          <p:cNvSpPr/>
          <p:nvPr/>
        </p:nvSpPr>
        <p:spPr>
          <a:xfrm>
            <a:off x="414318" y="1476751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28823" y="2377983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Constraint Solving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17" name="Shape 168"/>
          <p:cNvSpPr/>
          <p:nvPr/>
        </p:nvSpPr>
        <p:spPr>
          <a:xfrm>
            <a:off x="414318" y="3326827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Solvable or Not</a:t>
            </a:r>
            <a:endParaRPr sz="2800" dirty="0"/>
          </a:p>
        </p:txBody>
      </p:sp>
      <p:sp>
        <p:nvSpPr>
          <p:cNvPr id="18" name="Shape 167"/>
          <p:cNvSpPr/>
          <p:nvPr/>
        </p:nvSpPr>
        <p:spPr>
          <a:xfrm rot="5400000">
            <a:off x="2219994" y="1927713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9" name="Shape 167"/>
          <p:cNvSpPr/>
          <p:nvPr/>
        </p:nvSpPr>
        <p:spPr>
          <a:xfrm rot="5400000">
            <a:off x="2219994" y="2873705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20" name="Shape 167"/>
          <p:cNvSpPr/>
          <p:nvPr/>
        </p:nvSpPr>
        <p:spPr>
          <a:xfrm>
            <a:off x="4255963" y="2162050"/>
            <a:ext cx="1328769" cy="923090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2400" dirty="0"/>
              <a:t> Reduce</a:t>
            </a:r>
            <a:endParaRPr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5761122" y="2162539"/>
            <a:ext cx="2593169" cy="933910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Inductive Theorem Proving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50031" y="4344961"/>
            <a:ext cx="8643938" cy="198671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chemeClr val="tx1"/>
                </a:solidFill>
              </a:rPr>
              <a:t>Enable verification of </a:t>
            </a:r>
            <a:r>
              <a:rPr lang="en-US" altLang="ja-JP" sz="2800" b="1" i="1" dirty="0">
                <a:solidFill>
                  <a:srgbClr val="FF0000"/>
                </a:solidFill>
              </a:rPr>
              <a:t>relational specifications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across programs in various paradigms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chemeClr val="tx1"/>
                </a:solidFill>
              </a:rPr>
              <a:t>Support constraints over any background theories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(if the backend SMT solver does)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AD87BB0-9D07-45D6-B669-32B93ABAD9B0}"/>
              </a:ext>
            </a:extLst>
          </p:cNvPr>
          <p:cNvSpPr/>
          <p:nvPr/>
        </p:nvSpPr>
        <p:spPr>
          <a:xfrm>
            <a:off x="5761122" y="3659173"/>
            <a:ext cx="2593169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SMT Solving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25" name="Shape 167">
            <a:extLst>
              <a:ext uri="{FF2B5EF4-FFF2-40B4-BE49-F238E27FC236}">
                <a16:creationId xmlns:a16="http://schemas.microsoft.com/office/drawing/2014/main" id="{6DBF16D9-7855-411D-B30F-793ECB2C54C4}"/>
              </a:ext>
            </a:extLst>
          </p:cNvPr>
          <p:cNvSpPr/>
          <p:nvPr/>
        </p:nvSpPr>
        <p:spPr>
          <a:xfrm rot="5400000">
            <a:off x="6852250" y="3225739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26" name="Shape 167">
            <a:extLst>
              <a:ext uri="{FF2B5EF4-FFF2-40B4-BE49-F238E27FC236}">
                <a16:creationId xmlns:a16="http://schemas.microsoft.com/office/drawing/2014/main" id="{B0EB0B7D-24A8-4360-B609-C33D115E9EC2}"/>
              </a:ext>
            </a:extLst>
          </p:cNvPr>
          <p:cNvSpPr/>
          <p:nvPr/>
        </p:nvSpPr>
        <p:spPr>
          <a:xfrm rot="16200000">
            <a:off x="6852250" y="3059301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B5C65F4-BC37-4554-87BF-8F7CCEFB051E}"/>
              </a:ext>
            </a:extLst>
          </p:cNvPr>
          <p:cNvSpPr/>
          <p:nvPr/>
        </p:nvSpPr>
        <p:spPr>
          <a:xfrm>
            <a:off x="5303520" y="1069705"/>
            <a:ext cx="3590449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Horn </a:t>
            </a:r>
            <a:r>
              <a:rPr lang="en-US" altLang="ja-JP" sz="2800" dirty="0" err="1">
                <a:solidFill>
                  <a:srgbClr val="FF0000"/>
                </a:solidFill>
              </a:rPr>
              <a:t>Constratint</a:t>
            </a:r>
            <a:r>
              <a:rPr lang="en-US" altLang="ja-JP" sz="2800" dirty="0">
                <a:solidFill>
                  <a:srgbClr val="FF0000"/>
                </a:solidFill>
              </a:rPr>
              <a:t> Solving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36" name="Shape 167">
            <a:extLst>
              <a:ext uri="{FF2B5EF4-FFF2-40B4-BE49-F238E27FC236}">
                <a16:creationId xmlns:a16="http://schemas.microsoft.com/office/drawing/2014/main" id="{713E167C-0E8C-4924-BB63-F958E7173051}"/>
              </a:ext>
            </a:extLst>
          </p:cNvPr>
          <p:cNvSpPr/>
          <p:nvPr/>
        </p:nvSpPr>
        <p:spPr>
          <a:xfrm rot="5400000">
            <a:off x="6852250" y="1725296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37" name="Shape 167">
            <a:extLst>
              <a:ext uri="{FF2B5EF4-FFF2-40B4-BE49-F238E27FC236}">
                <a16:creationId xmlns:a16="http://schemas.microsoft.com/office/drawing/2014/main" id="{7FE2A8AC-53DB-45E8-A868-826C9DAB97A8}"/>
              </a:ext>
            </a:extLst>
          </p:cNvPr>
          <p:cNvSpPr/>
          <p:nvPr/>
        </p:nvSpPr>
        <p:spPr>
          <a:xfrm rot="16200000">
            <a:off x="6852250" y="1558858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1341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4" grpId="0" animBg="1"/>
      <p:bldP spid="25" grpId="0" animBg="1"/>
      <p:bldP spid="26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27311" y="240434"/>
            <a:ext cx="851535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Relational Specifications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Specifications that involve multiple function calls</a:t>
            </a:r>
          </a:p>
          <a:p>
            <a:pPr lvl="1"/>
            <a:r>
              <a:rPr lang="en-US" altLang="ja-JP" dirty="0"/>
              <a:t>Equivalence</a:t>
            </a:r>
          </a:p>
          <a:p>
            <a:pPr lvl="1"/>
            <a:r>
              <a:rPr lang="en-US" altLang="ja-JP" dirty="0"/>
              <a:t>Invertibility</a:t>
            </a:r>
          </a:p>
          <a:p>
            <a:pPr lvl="1"/>
            <a:r>
              <a:rPr lang="en-US" altLang="ja-JP" dirty="0"/>
              <a:t>Non-interference</a:t>
            </a:r>
          </a:p>
          <a:p>
            <a:pPr lvl="1"/>
            <a:r>
              <a:rPr lang="en-US" altLang="ja-JP" dirty="0"/>
              <a:t>Associativity</a:t>
            </a:r>
          </a:p>
          <a:p>
            <a:pPr lvl="1"/>
            <a:r>
              <a:rPr lang="en-US" altLang="ja-JP" dirty="0"/>
              <a:t>Commutativity</a:t>
            </a:r>
          </a:p>
          <a:p>
            <a:pPr lvl="1"/>
            <a:r>
              <a:rPr lang="en-US" altLang="ja-JP" dirty="0" err="1"/>
              <a:t>Distributivity</a:t>
            </a:r>
            <a:endParaRPr lang="en-US" altLang="ja-JP" dirty="0"/>
          </a:p>
          <a:p>
            <a:pPr lvl="1"/>
            <a:r>
              <a:rPr lang="en-US" altLang="ja-JP" dirty="0"/>
              <a:t>Monotonicity</a:t>
            </a:r>
          </a:p>
          <a:p>
            <a:pPr lvl="1"/>
            <a:r>
              <a:rPr lang="en-US" altLang="ja-JP" dirty="0" err="1"/>
              <a:t>Idempotency</a:t>
            </a:r>
            <a:endParaRPr lang="en-US" altLang="ja-JP" dirty="0"/>
          </a:p>
          <a:p>
            <a:pPr lvl="1"/>
            <a:r>
              <a:rPr lang="en-US" altLang="ja-JP" dirty="0"/>
              <a:t>…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12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Overall Flow of Horn Constraint based Program Verification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Shape 165"/>
          <p:cNvSpPr/>
          <p:nvPr/>
        </p:nvSpPr>
        <p:spPr>
          <a:xfrm>
            <a:off x="2582120" y="1727106"/>
            <a:ext cx="3982064" cy="817699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(Functional) Program &amp;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Relational Specification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8" name="Shape 167"/>
          <p:cNvSpPr/>
          <p:nvPr/>
        </p:nvSpPr>
        <p:spPr>
          <a:xfrm rot="5400000">
            <a:off x="4387797" y="254549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9" name="Shape 168"/>
          <p:cNvSpPr/>
          <p:nvPr/>
        </p:nvSpPr>
        <p:spPr>
          <a:xfrm>
            <a:off x="2582120" y="3943132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896626" y="2994288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Generation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96626" y="4844364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Solving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12" name="Shape 168"/>
          <p:cNvSpPr/>
          <p:nvPr/>
        </p:nvSpPr>
        <p:spPr>
          <a:xfrm>
            <a:off x="2582120" y="5793209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Solvable or Not</a:t>
            </a:r>
            <a:endParaRPr sz="2800" dirty="0"/>
          </a:p>
        </p:txBody>
      </p:sp>
      <p:sp>
        <p:nvSpPr>
          <p:cNvPr id="13" name="Shape 167"/>
          <p:cNvSpPr/>
          <p:nvPr/>
        </p:nvSpPr>
        <p:spPr>
          <a:xfrm rot="5400000">
            <a:off x="4387797" y="3469700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4" name="Shape 167"/>
          <p:cNvSpPr/>
          <p:nvPr/>
        </p:nvSpPr>
        <p:spPr>
          <a:xfrm rot="5400000">
            <a:off x="4387797" y="438393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Shape 167"/>
          <p:cNvSpPr/>
          <p:nvPr/>
        </p:nvSpPr>
        <p:spPr>
          <a:xfrm rot="5400000">
            <a:off x="4387797" y="5329926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0114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Example: (Functional) Program and Relational Specification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251"/>
              <p:cNvSpPr/>
              <p:nvPr/>
            </p:nvSpPr>
            <p:spPr>
              <a:xfrm>
                <a:off x="123968" y="1881863"/>
                <a:ext cx="8893969" cy="4399602"/>
              </a:xfrm>
              <a:prstGeom prst="rect">
                <a:avLst/>
              </a:prstGeom>
              <a:solidFill>
                <a:srgbClr val="FFFFFF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>
                <a:spAutoFit/>
              </a:bodyPr>
              <a:lstStyle/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(* recursive function to compute “x </a:t>
                </a:r>
                <a14:m>
                  <m:oMath xmlns:m="http://schemas.openxmlformats.org/officeDocument/2006/math">
                    <m:r>
                      <a:rPr lang="en-US" sz="2812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y” *)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let rec</a:t>
                </a:r>
                <a:r>
                  <a:rPr lang="en-US" sz="2812" dirty="0">
                    <a:latin typeface="Comic Sans MS" panose="030F0702030302020204" pitchFamily="66" charset="0"/>
                  </a:rPr>
                  <a:t> </a:t>
                </a:r>
                <a:r>
                  <a:rPr lang="en-US" sz="2812" dirty="0" err="1">
                    <a:latin typeface="Comic Sans MS" panose="030F0702030302020204" pitchFamily="66" charset="0"/>
                  </a:rPr>
                  <a:t>mult</a:t>
                </a:r>
                <a:r>
                  <a:rPr lang="en-US" sz="2812" dirty="0">
                    <a:latin typeface="Comic Sans MS" panose="030F0702030302020204" pitchFamily="66" charset="0"/>
                  </a:rPr>
                  <a:t> x y =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sz="2812" dirty="0">
                    <a:latin typeface="Comic Sans MS" panose="030F0702030302020204" pitchFamily="66" charset="0"/>
                  </a:rPr>
                  <a:t> 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if</a:t>
                </a:r>
                <a:r>
                  <a:rPr lang="en-US" sz="2812" dirty="0">
                    <a:latin typeface="Comic Sans MS" panose="030F0702030302020204" pitchFamily="66" charset="0"/>
                  </a:rPr>
                  <a:t> y = 0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then</a:t>
                </a:r>
                <a:r>
                  <a:rPr lang="en-US" sz="2812" dirty="0">
                    <a:latin typeface="Comic Sans MS" panose="030F0702030302020204" pitchFamily="66" charset="0"/>
                  </a:rPr>
                  <a:t> 0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else</a:t>
                </a:r>
                <a:r>
                  <a:rPr lang="en-US" sz="2812" dirty="0">
                    <a:latin typeface="Comic Sans MS" panose="030F0702030302020204" pitchFamily="66" charset="0"/>
                  </a:rPr>
                  <a:t> x + </a:t>
                </a:r>
                <a:r>
                  <a:rPr lang="en-US" sz="2812" dirty="0" err="1">
                    <a:latin typeface="Comic Sans MS" panose="030F0702030302020204" pitchFamily="66" charset="0"/>
                  </a:rPr>
                  <a:t>mult</a:t>
                </a:r>
                <a:r>
                  <a:rPr lang="en-US" sz="2812" dirty="0">
                    <a:latin typeface="Comic Sans MS" panose="030F0702030302020204" pitchFamily="66" charset="0"/>
                  </a:rPr>
                  <a:t> x (y - 1)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endParaRPr lang="en-US" altLang="ja-JP" sz="2812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(* tail recursive function to compute “x </a:t>
                </a:r>
                <a14:m>
                  <m:oMath xmlns:m="http://schemas.openxmlformats.org/officeDocument/2006/math">
                    <m:r>
                      <a:rPr lang="en-US" altLang="ja-JP" sz="2812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altLang="ja-JP" sz="2812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a” *)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let rec</a:t>
                </a:r>
                <a:r>
                  <a:rPr lang="en-US" sz="2812" dirty="0">
                    <a:latin typeface="Comic Sans MS" panose="030F0702030302020204" pitchFamily="66" charset="0"/>
                  </a:rPr>
                  <a:t> </a:t>
                </a:r>
                <a:r>
                  <a:rPr lang="en-US" sz="2812" dirty="0" err="1">
                    <a:latin typeface="Comic Sans MS" panose="030F0702030302020204" pitchFamily="66" charset="0"/>
                  </a:rPr>
                  <a:t>mult_acc</a:t>
                </a:r>
                <a:r>
                  <a:rPr lang="en-US" sz="2812" dirty="0">
                    <a:latin typeface="Comic Sans MS" panose="030F0702030302020204" pitchFamily="66" charset="0"/>
                  </a:rPr>
                  <a:t> x y a =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sz="2812" dirty="0">
                    <a:latin typeface="Comic Sans MS" panose="030F0702030302020204" pitchFamily="66" charset="0"/>
                  </a:rPr>
                  <a:t> 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if</a:t>
                </a:r>
                <a:r>
                  <a:rPr lang="en-US" sz="2812" dirty="0">
                    <a:latin typeface="Comic Sans MS" panose="030F0702030302020204" pitchFamily="66" charset="0"/>
                  </a:rPr>
                  <a:t> y = 0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then</a:t>
                </a:r>
                <a:r>
                  <a:rPr lang="en-US" sz="2812" dirty="0">
                    <a:latin typeface="Comic Sans MS" panose="030F0702030302020204" pitchFamily="66" charset="0"/>
                  </a:rPr>
                  <a:t> a </a:t>
                </a:r>
                <a:r>
                  <a:rPr lang="en-US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else</a:t>
                </a:r>
                <a:r>
                  <a:rPr lang="en-US" sz="2812" dirty="0">
                    <a:latin typeface="Comic Sans MS" panose="030F0702030302020204" pitchFamily="66" charset="0"/>
                  </a:rPr>
                  <a:t> </a:t>
                </a:r>
                <a:r>
                  <a:rPr lang="en-US" sz="2812" dirty="0" err="1">
                    <a:latin typeface="Comic Sans MS" panose="030F0702030302020204" pitchFamily="66" charset="0"/>
                  </a:rPr>
                  <a:t>mult_acc</a:t>
                </a:r>
                <a:r>
                  <a:rPr lang="en-US" sz="2812" dirty="0">
                    <a:latin typeface="Comic Sans MS" panose="030F0702030302020204" pitchFamily="66" charset="0"/>
                  </a:rPr>
                  <a:t> x (y - 1) (a + x)</a:t>
                </a: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endParaRPr lang="en-US" altLang="ja-JP" sz="2812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algn="l"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(* functional equivalence of </a:t>
                </a:r>
                <a:r>
                  <a:rPr lang="en-US" altLang="ja-JP" sz="2812" dirty="0" err="1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mult</a:t>
                </a:r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and </a:t>
                </a:r>
                <a:r>
                  <a:rPr lang="en-US" altLang="ja-JP" sz="2812" dirty="0" err="1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mult_acc</a:t>
                </a:r>
                <a:r>
                  <a:rPr lang="en-US" altLang="ja-JP" sz="2812" dirty="0">
                    <a:solidFill>
                      <a:schemeClr val="bg1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*)</a:t>
                </a:r>
                <a:endParaRPr lang="en-US" sz="2812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lang="en-US" altLang="ja-JP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let</a:t>
                </a:r>
                <a:r>
                  <a:rPr lang="en-US" altLang="ja-JP" sz="2812" dirty="0">
                    <a:latin typeface="Comic Sans MS" panose="030F0702030302020204" pitchFamily="66" charset="0"/>
                  </a:rPr>
                  <a:t> main x y a = </a:t>
                </a:r>
                <a:r>
                  <a:rPr lang="en-US" altLang="ja-JP" sz="2812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assert</a:t>
                </a:r>
                <a:r>
                  <a:rPr lang="en-US" altLang="ja-JP" sz="2812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ja-JP" sz="2812" dirty="0">
                    <a:latin typeface="Comic Sans MS" panose="030F0702030302020204" pitchFamily="66" charset="0"/>
                  </a:rPr>
                  <a:t>(</a:t>
                </a:r>
                <a:r>
                  <a:rPr lang="en-US" altLang="ja-JP" sz="2812" dirty="0" err="1">
                    <a:latin typeface="Comic Sans MS" panose="030F0702030302020204" pitchFamily="66" charset="0"/>
                  </a:rPr>
                  <a:t>mult</a:t>
                </a:r>
                <a:r>
                  <a:rPr lang="en-US" altLang="ja-JP" sz="2812" dirty="0">
                    <a:latin typeface="Comic Sans MS" panose="030F0702030302020204" pitchFamily="66" charset="0"/>
                  </a:rPr>
                  <a:t> x y + a = </a:t>
                </a:r>
                <a:r>
                  <a:rPr lang="en-US" altLang="ja-JP" sz="2812" dirty="0" err="1">
                    <a:latin typeface="Comic Sans MS" panose="030F0702030302020204" pitchFamily="66" charset="0"/>
                  </a:rPr>
                  <a:t>mult_acc</a:t>
                </a:r>
                <a:r>
                  <a:rPr lang="en-US" altLang="ja-JP" sz="2812" dirty="0">
                    <a:latin typeface="Comic Sans MS" panose="030F0702030302020204" pitchFamily="66" charset="0"/>
                  </a:rPr>
                  <a:t> x y a)</a:t>
                </a:r>
              </a:p>
            </p:txBody>
          </p:sp>
        </mc:Choice>
        <mc:Fallback xmlns="">
          <p:sp>
            <p:nvSpPr>
              <p:cNvPr id="7" name="Shape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8" y="1881863"/>
                <a:ext cx="8893969" cy="4399602"/>
              </a:xfrm>
              <a:prstGeom prst="rect">
                <a:avLst/>
              </a:prstGeom>
              <a:blipFill>
                <a:blip r:embed="rId3"/>
                <a:stretch>
                  <a:fillRect l="-2056" t="-1803" r="-1302" b="-33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99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Overall Flow of Horn Constraint based Program Verification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Shape 165"/>
          <p:cNvSpPr/>
          <p:nvPr/>
        </p:nvSpPr>
        <p:spPr>
          <a:xfrm>
            <a:off x="2582120" y="1727106"/>
            <a:ext cx="3982064" cy="817699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(Functional) Program &amp; Relational Specification</a:t>
            </a:r>
            <a:endParaRPr sz="2800" dirty="0"/>
          </a:p>
        </p:txBody>
      </p:sp>
      <p:sp>
        <p:nvSpPr>
          <p:cNvPr id="8" name="Shape 167"/>
          <p:cNvSpPr/>
          <p:nvPr/>
        </p:nvSpPr>
        <p:spPr>
          <a:xfrm rot="5400000">
            <a:off x="4387797" y="254549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9" name="Shape 168"/>
          <p:cNvSpPr/>
          <p:nvPr/>
        </p:nvSpPr>
        <p:spPr>
          <a:xfrm>
            <a:off x="2582120" y="3943132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Horn Constraint Set</a:t>
            </a:r>
            <a:endParaRPr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896626" y="2994288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rgbClr val="FF0000"/>
                </a:solidFill>
              </a:rPr>
              <a:t>Constraint Generation</a:t>
            </a:r>
            <a:endParaRPr kumimoji="0" lang="ja-JP" altLang="en-US" sz="2800" dirty="0">
              <a:solidFill>
                <a:srgbClr val="FF0000"/>
              </a:solidFill>
              <a:sym typeface="Gill Sans Ligh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96626" y="4844364"/>
            <a:ext cx="3350750" cy="503023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ja-JP" sz="2800" dirty="0">
                <a:solidFill>
                  <a:schemeClr val="tx1"/>
                </a:solidFill>
              </a:rPr>
              <a:t>Constraint Solving</a:t>
            </a:r>
            <a:endParaRPr kumimoji="0" lang="ja-JP" altLang="en-US" sz="28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12" name="Shape 168"/>
          <p:cNvSpPr/>
          <p:nvPr/>
        </p:nvSpPr>
        <p:spPr>
          <a:xfrm>
            <a:off x="2582120" y="5793209"/>
            <a:ext cx="3982064" cy="455410"/>
          </a:xfrm>
          <a:prstGeom prst="roundRect">
            <a:avLst>
              <a:gd name="adj" fmla="val 29412"/>
            </a:avLst>
          </a:prstGeom>
          <a:solidFill>
            <a:schemeClr val="lt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/>
            <a:r>
              <a:rPr lang="en-US" sz="2800" dirty="0"/>
              <a:t>Solvable or Not</a:t>
            </a:r>
            <a:endParaRPr sz="2800" dirty="0"/>
          </a:p>
        </p:txBody>
      </p:sp>
      <p:sp>
        <p:nvSpPr>
          <p:cNvPr id="13" name="Shape 167"/>
          <p:cNvSpPr/>
          <p:nvPr/>
        </p:nvSpPr>
        <p:spPr>
          <a:xfrm rot="5400000">
            <a:off x="4387797" y="3469700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4" name="Shape 167"/>
          <p:cNvSpPr/>
          <p:nvPr/>
        </p:nvSpPr>
        <p:spPr>
          <a:xfrm rot="5400000">
            <a:off x="4387797" y="4383934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Shape 167"/>
          <p:cNvSpPr/>
          <p:nvPr/>
        </p:nvSpPr>
        <p:spPr>
          <a:xfrm rot="5400000">
            <a:off x="4387797" y="5329926"/>
            <a:ext cx="410913" cy="462592"/>
          </a:xfrm>
          <a:prstGeom prst="rightArrow">
            <a:avLst>
              <a:gd name="adj1" fmla="val 43506"/>
              <a:gd name="adj2" fmla="val 5290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14487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93233" cy="1325563"/>
          </a:xfrm>
        </p:spPr>
        <p:txBody>
          <a:bodyPr/>
          <a:lstStyle/>
          <a:p>
            <a:r>
              <a:rPr lang="en-US" altLang="ja-JP" dirty="0"/>
              <a:t>Horn Constraint Generation </a:t>
            </a:r>
            <a:r>
              <a:rPr lang="en-US" altLang="ja-JP" sz="2400" dirty="0"/>
              <a:t>[U.+ ’09]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2017/7/28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Computer Aided Verification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C7AA-869F-4B30-A175-28AE6E2ED637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7" name="Group 279"/>
          <p:cNvGrpSpPr/>
          <p:nvPr/>
        </p:nvGrpSpPr>
        <p:grpSpPr>
          <a:xfrm>
            <a:off x="2862767" y="4137118"/>
            <a:ext cx="6152408" cy="2359221"/>
            <a:chOff x="0" y="560765"/>
            <a:chExt cx="8750089" cy="3355335"/>
          </a:xfrm>
        </p:grpSpPr>
        <p:sp>
          <p:nvSpPr>
            <p:cNvPr id="8" name="Shape 275"/>
            <p:cNvSpPr/>
            <p:nvPr/>
          </p:nvSpPr>
          <p:spPr>
            <a:xfrm>
              <a:off x="0" y="560765"/>
              <a:ext cx="8750089" cy="33553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027" y="633115"/>
              <a:ext cx="8420101" cy="3200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280"/>
          <p:cNvSpPr/>
          <p:nvPr/>
        </p:nvSpPr>
        <p:spPr>
          <a:xfrm>
            <a:off x="178318" y="1464469"/>
            <a:ext cx="4635337" cy="2279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rec </a:t>
            </a:r>
            <a:r>
              <a:rPr sz="2391" dirty="0" err="1">
                <a:latin typeface="Comic Sans MS" panose="030F0702030302020204" pitchFamily="66" charset="0"/>
              </a:rPr>
              <a:t>mult</a:t>
            </a:r>
            <a:r>
              <a:rPr sz="2391" dirty="0">
                <a:latin typeface="Comic Sans MS" panose="030F0702030302020204" pitchFamily="66" charset="0"/>
              </a:rPr>
              <a:t> x y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if y = 0 then 0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else x + </a:t>
            </a:r>
            <a:r>
              <a:rPr sz="2391" dirty="0" err="1">
                <a:latin typeface="Comic Sans MS" panose="030F0702030302020204" pitchFamily="66" charset="0"/>
              </a:rPr>
              <a:t>mult</a:t>
            </a:r>
            <a:r>
              <a:rPr sz="2391" dirty="0">
                <a:latin typeface="Comic Sans MS" panose="030F0702030302020204" pitchFamily="66" charset="0"/>
              </a:rPr>
              <a:t> x (y - 1)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rec </a:t>
            </a:r>
            <a:r>
              <a:rPr sz="2391" dirty="0" err="1">
                <a:latin typeface="Comic Sans MS" panose="030F0702030302020204" pitchFamily="66" charset="0"/>
              </a:rPr>
              <a:t>mult_acc</a:t>
            </a:r>
            <a:r>
              <a:rPr sz="2391" dirty="0">
                <a:latin typeface="Comic Sans MS" panose="030F0702030302020204" pitchFamily="66" charset="0"/>
              </a:rPr>
              <a:t> x y a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if y = 0 then a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else </a:t>
            </a:r>
            <a:r>
              <a:rPr sz="2391" dirty="0" err="1">
                <a:latin typeface="Comic Sans MS" panose="030F0702030302020204" pitchFamily="66" charset="0"/>
              </a:rPr>
              <a:t>mult_acc</a:t>
            </a:r>
            <a:r>
              <a:rPr sz="2391" dirty="0">
                <a:latin typeface="Comic Sans MS" panose="030F0702030302020204" pitchFamily="66" charset="0"/>
              </a:rPr>
              <a:t> x (y - 1) (a + x)</a:t>
            </a:r>
            <a:endParaRPr lang="en-US" sz="2391" dirty="0">
              <a:latin typeface="Comic Sans MS" panose="030F0702030302020204" pitchFamily="66" charset="0"/>
            </a:endParaRPr>
          </a:p>
        </p:txBody>
      </p:sp>
      <p:pic>
        <p:nvPicPr>
          <p:cNvPr id="11" name="図 1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877" y="2576421"/>
            <a:ext cx="2063059" cy="1902522"/>
          </a:xfrm>
          <a:prstGeom prst="rect">
            <a:avLst/>
          </a:prstGeom>
        </p:spPr>
      </p:pic>
      <p:pic>
        <p:nvPicPr>
          <p:cNvPr id="12" name="図 11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14" y="1417794"/>
            <a:ext cx="4050781" cy="1185379"/>
          </a:xfrm>
          <a:prstGeom prst="rect">
            <a:avLst/>
          </a:prstGeom>
        </p:spPr>
      </p:pic>
      <p:pic>
        <p:nvPicPr>
          <p:cNvPr id="13" name="図 12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142" y="4137476"/>
            <a:ext cx="5652210" cy="940463"/>
          </a:xfrm>
          <a:prstGeom prst="rect">
            <a:avLst/>
          </a:prstGeom>
        </p:spPr>
      </p:pic>
      <p:pic>
        <p:nvPicPr>
          <p:cNvPr id="14" name="図 1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40386" y="3729069"/>
            <a:ext cx="1317971" cy="2109203"/>
          </a:xfrm>
          <a:prstGeom prst="rect">
            <a:avLst/>
          </a:prstGeom>
        </p:spPr>
      </p:pic>
      <p:pic>
        <p:nvPicPr>
          <p:cNvPr id="15" name="図 14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70143" y="5088404"/>
            <a:ext cx="6152406" cy="940464"/>
          </a:xfrm>
          <a:prstGeom prst="rect">
            <a:avLst/>
          </a:prstGeom>
        </p:spPr>
      </p:pic>
      <p:pic>
        <p:nvPicPr>
          <p:cNvPr id="16" name="図 15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62634" y="3322088"/>
            <a:ext cx="2474968" cy="2768607"/>
          </a:xfrm>
          <a:prstGeom prst="rect">
            <a:avLst/>
          </a:prstGeom>
        </p:spPr>
      </p:pic>
      <p:pic>
        <p:nvPicPr>
          <p:cNvPr id="17" name="図 16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98408" y="6054992"/>
            <a:ext cx="5809478" cy="437555"/>
          </a:xfrm>
          <a:prstGeom prst="rect">
            <a:avLst/>
          </a:prstGeom>
        </p:spPr>
      </p:pic>
      <p:sp>
        <p:nvSpPr>
          <p:cNvPr id="18" name="Shape 295"/>
          <p:cNvSpPr/>
          <p:nvPr/>
        </p:nvSpPr>
        <p:spPr>
          <a:xfrm>
            <a:off x="5163346" y="2100410"/>
            <a:ext cx="3773470" cy="1175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main x y a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lang="en-US" sz="2391" dirty="0">
                <a:latin typeface="Comic Sans MS" panose="030F0702030302020204" pitchFamily="66" charset="0"/>
              </a:rPr>
              <a:t>  </a:t>
            </a:r>
            <a:r>
              <a:rPr sz="2391" dirty="0">
                <a:latin typeface="Comic Sans MS" panose="030F0702030302020204" pitchFamily="66" charset="0"/>
              </a:rPr>
              <a:t>assert (</a:t>
            </a:r>
            <a:r>
              <a:rPr lang="en-US" altLang="ja-JP" sz="2391" dirty="0" err="1">
                <a:latin typeface="Comic Sans MS" panose="030F0702030302020204" pitchFamily="66" charset="0"/>
              </a:rPr>
              <a:t>mult</a:t>
            </a:r>
            <a:r>
              <a:rPr lang="en-US" altLang="ja-JP" sz="2391" dirty="0">
                <a:latin typeface="Comic Sans MS" panose="030F0702030302020204" pitchFamily="66" charset="0"/>
              </a:rPr>
              <a:t> x y</a:t>
            </a:r>
            <a:r>
              <a:rPr sz="2391" dirty="0">
                <a:latin typeface="Comic Sans MS" panose="030F0702030302020204" pitchFamily="66" charset="0"/>
              </a:rPr>
              <a:t> + a</a:t>
            </a:r>
            <a:br>
              <a:rPr lang="en-US" sz="2391" dirty="0">
                <a:latin typeface="Comic Sans MS" panose="030F0702030302020204" pitchFamily="66" charset="0"/>
              </a:rPr>
            </a:br>
            <a:r>
              <a:rPr lang="en-US" sz="2391" dirty="0">
                <a:latin typeface="Comic Sans MS" panose="030F0702030302020204" pitchFamily="66" charset="0"/>
              </a:rPr>
              <a:t>              </a:t>
            </a:r>
            <a:r>
              <a:rPr sz="2391" dirty="0">
                <a:latin typeface="Comic Sans MS" panose="030F0702030302020204" pitchFamily="66" charset="0"/>
              </a:rPr>
              <a:t>= </a:t>
            </a:r>
            <a:r>
              <a:rPr lang="en-US" altLang="ja-JP" sz="2391" dirty="0" err="1">
                <a:latin typeface="Comic Sans MS" panose="030F0702030302020204" pitchFamily="66" charset="0"/>
              </a:rPr>
              <a:t>mult_acc</a:t>
            </a:r>
            <a:r>
              <a:rPr lang="en-US" altLang="ja-JP" sz="2391" dirty="0">
                <a:latin typeface="Comic Sans MS" panose="030F0702030302020204" pitchFamily="66" charset="0"/>
              </a:rPr>
              <a:t> x y a</a:t>
            </a:r>
            <a:r>
              <a:rPr sz="2391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9" name="図 18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98405" y="2087852"/>
            <a:ext cx="3916770" cy="1269962"/>
          </a:xfrm>
          <a:prstGeom prst="rect">
            <a:avLst/>
          </a:prstGeom>
        </p:spPr>
      </p:pic>
      <p:pic>
        <p:nvPicPr>
          <p:cNvPr id="20" name="図 19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713" y="2566996"/>
            <a:ext cx="4706942" cy="1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9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9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9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9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9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1" grpId="1" animBg="1" advAuto="0"/>
      <p:bldP spid="12" grpId="0" animBg="1" advAuto="0"/>
      <p:bldP spid="12" grpId="1" animBg="1" advAuto="0"/>
      <p:bldP spid="13" grpId="0" animBg="1" advAuto="0"/>
      <p:bldP spid="13" grpId="1" animBg="1" advAuto="0"/>
      <p:bldP spid="14" grpId="0" animBg="1" advAuto="0"/>
      <p:bldP spid="14" grpId="1" animBg="1" advAuto="0"/>
      <p:bldP spid="15" grpId="0" animBg="1" advAuto="0"/>
      <p:bldP spid="15" grpId="1" animBg="1" advAuto="0"/>
      <p:bldP spid="16" grpId="0" animBg="1" advAuto="0"/>
      <p:bldP spid="17" grpId="0" animBg="1" advAuto="0"/>
      <p:bldP spid="20" grpId="0" animBg="1" advAuto="0"/>
      <p:bldP spid="20" grpId="1" animBg="1" advAuto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4574</TotalTime>
  <Words>1444</Words>
  <Application>Microsoft Office PowerPoint</Application>
  <PresentationFormat>画面に合わせる (4:3)</PresentationFormat>
  <Paragraphs>351</Paragraphs>
  <Slides>38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1" baseType="lpstr">
      <vt:lpstr>Charter</vt:lpstr>
      <vt:lpstr>Gill Sans Light</vt:lpstr>
      <vt:lpstr>Gill Sans SemiBold</vt:lpstr>
      <vt:lpstr>ＭＳ Ｐゴシック</vt:lpstr>
      <vt:lpstr>Osaka−等幅</vt:lpstr>
      <vt:lpstr>Arial</vt:lpstr>
      <vt:lpstr>Calibri</vt:lpstr>
      <vt:lpstr>Calibri Light</vt:lpstr>
      <vt:lpstr>Cambria Math</vt:lpstr>
      <vt:lpstr>Comic Sans MS</vt:lpstr>
      <vt:lpstr>Goudy Old Style</vt:lpstr>
      <vt:lpstr>Office テーマ</vt:lpstr>
      <vt:lpstr>Acrobat Document</vt:lpstr>
      <vt:lpstr>Automating Induction for Solving Horn Clauses</vt:lpstr>
      <vt:lpstr>Program Verification via Horn Constraint Solving</vt:lpstr>
      <vt:lpstr>Overall Flow of Horn Constraint based Program Verification</vt:lpstr>
      <vt:lpstr>This Work</vt:lpstr>
      <vt:lpstr>Relational Specifications</vt:lpstr>
      <vt:lpstr>Overall Flow of Horn Constraint based Program Verification</vt:lpstr>
      <vt:lpstr>Example: (Functional) Program and Relational Specification</vt:lpstr>
      <vt:lpstr>Overall Flow of Horn Constraint based Program Verification</vt:lpstr>
      <vt:lpstr>Horn Constraint Generation [U.+ ’09]</vt:lpstr>
      <vt:lpstr>Overall Flow of Horn Constraint based Program Verification</vt:lpstr>
      <vt:lpstr>Horn Constraint Solving</vt:lpstr>
      <vt:lpstr>Previous Methods for Solving Horn Clause Constraints [U.+ ’08,’09, Rondon+ ’08, Gupta+ ’11, Hoder+ ’11,’12, McMillan+ ’13, Rümmer+ ’13, …]</vt:lpstr>
      <vt:lpstr>Example Constraints that Can Not be Solved by Previous Methods</vt:lpstr>
      <vt:lpstr>Our Constraint Solving Method</vt:lpstr>
      <vt:lpstr>Reduction from Constraint Solving to Inductive Theorem Proving</vt:lpstr>
      <vt:lpstr>Principle of Induction on Derivation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Properties of Inductive Proof System for Horn Constraint Solving</vt:lpstr>
      <vt:lpstr>Automating Induction</vt:lpstr>
      <vt:lpstr>Prototype Constraint Solver</vt:lpstr>
      <vt:lpstr>Experiments on IsaPlanner Benchmark Set</vt:lpstr>
      <vt:lpstr>Experiments on Benchmark Programs with Advanced Language Features &amp; Side-Effects</vt:lpstr>
      <vt:lpstr>PowerPoint プレゼンテーション</vt:lpstr>
      <vt:lpstr>Conclusion</vt:lpstr>
    </vt:vector>
  </TitlesOfParts>
  <Company>筑波大学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Induction for Solving Horn Clauses</dc:title>
  <dc:creator>Hiroshi Unno</dc:creator>
  <cp:lastModifiedBy>Unno Hiroshi</cp:lastModifiedBy>
  <cp:revision>155</cp:revision>
  <dcterms:created xsi:type="dcterms:W3CDTF">2016-03-14T11:16:32Z</dcterms:created>
  <dcterms:modified xsi:type="dcterms:W3CDTF">2018-07-15T11:06:45Z</dcterms:modified>
</cp:coreProperties>
</file>