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03" r:id="rId3"/>
    <p:sldId id="544" r:id="rId4"/>
    <p:sldId id="720" r:id="rId5"/>
    <p:sldId id="405" r:id="rId6"/>
    <p:sldId id="641" r:id="rId7"/>
    <p:sldId id="696" r:id="rId8"/>
    <p:sldId id="697" r:id="rId9"/>
    <p:sldId id="660" r:id="rId10"/>
    <p:sldId id="658" r:id="rId11"/>
    <p:sldId id="667" r:id="rId12"/>
    <p:sldId id="718" r:id="rId13"/>
    <p:sldId id="668" r:id="rId14"/>
    <p:sldId id="669" r:id="rId15"/>
    <p:sldId id="670" r:id="rId16"/>
    <p:sldId id="671" r:id="rId17"/>
    <p:sldId id="672" r:id="rId18"/>
    <p:sldId id="673" r:id="rId19"/>
    <p:sldId id="742" r:id="rId20"/>
    <p:sldId id="675" r:id="rId21"/>
    <p:sldId id="676" r:id="rId22"/>
    <p:sldId id="724" r:id="rId23"/>
    <p:sldId id="725" r:id="rId24"/>
    <p:sldId id="726" r:id="rId25"/>
    <p:sldId id="727" r:id="rId26"/>
    <p:sldId id="662" r:id="rId27"/>
    <p:sldId id="648" r:id="rId28"/>
    <p:sldId id="719" r:id="rId29"/>
    <p:sldId id="692" r:id="rId30"/>
    <p:sldId id="728" r:id="rId31"/>
    <p:sldId id="732" r:id="rId32"/>
    <p:sldId id="731" r:id="rId33"/>
    <p:sldId id="733" r:id="rId34"/>
    <p:sldId id="716" r:id="rId35"/>
    <p:sldId id="735" r:id="rId36"/>
    <p:sldId id="738" r:id="rId37"/>
    <p:sldId id="739" r:id="rId38"/>
    <p:sldId id="740" r:id="rId39"/>
    <p:sldId id="741" r:id="rId40"/>
    <p:sldId id="693" r:id="rId41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cmsy10" panose="020B0600070205080204"/>
      <p:regular r:id="rId49"/>
    </p:embeddedFont>
    <p:embeddedFont>
      <p:font typeface="Comic Sans MS" panose="030F0702030302020204" pitchFamily="66" charset="0"/>
      <p:regular r:id="rId50"/>
      <p:bold r:id="rId51"/>
      <p:italic r:id="rId52"/>
      <p:boldItalic r:id="rId53"/>
    </p:embeddedFont>
    <p:embeddedFont>
      <p:font typeface="PMingLiU" panose="02020500000000000000" pitchFamily="18" charset="-120"/>
      <p:regular r:id="rId5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271" autoAdjust="0"/>
  </p:normalViewPr>
  <p:slideViewPr>
    <p:cSldViewPr>
      <p:cViewPr varScale="1">
        <p:scale>
          <a:sx n="106" d="100"/>
          <a:sy n="106" d="100"/>
        </p:scale>
        <p:origin x="8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1C00-2E2E-408A-B620-6897CD7E7781}" type="datetimeFigureOut">
              <a:rPr kumimoji="1" lang="ja-JP" altLang="en-US" smtClean="0"/>
              <a:t>2018/7/15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FDA22-A987-4B6A-90FD-79187F38E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7B910-BD9B-4655-A712-10EB91B1AF45}" type="datetimeFigureOut">
              <a:rPr kumimoji="1" lang="ja-JP" altLang="en-US" smtClean="0"/>
              <a:pPr/>
              <a:t>2018/7/15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A68A-2CF2-434D-AED5-C105F334BD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85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37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7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5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88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859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848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769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78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841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48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00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361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C0D65-75E1-49F5-B194-A282E3CC812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76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658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140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C0D65-75E1-49F5-B194-A282E3CC812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212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ja-JP" sz="1200" b="1" i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altLang="ja-JP" sz="1200" b="1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𝑾𝑭</a:t>
                </a:r>
                <a:r>
                  <a:rPr lang="en-US" altLang="ja-JP" sz="1200" b="1" i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〗_</a:t>
                </a:r>
                <a:r>
                  <a:rPr lang="en-US" altLang="ja-JP" sz="1200" b="1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𝐬𝐮𝐦⊆</a:t>
                </a:r>
                <a:r>
                  <a:rPr lang="en-US" altLang="ja-JP" sz="1200" b="1" i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ℤ×ℤ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284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907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837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C0D65-75E1-49F5-B194-A282E3CC812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2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C0D65-75E1-49F5-B194-A282E3CC812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99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21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31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C0D65-75E1-49F5-B194-A282E3CC812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14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C0D65-75E1-49F5-B194-A282E3CC812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4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C0D65-75E1-49F5-B194-A282E3CC812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76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C0D65-75E1-49F5-B194-A282E3CC812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52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1.png"/><Relationship Id="rId10" Type="http://schemas.openxmlformats.org/officeDocument/2006/relationships/image" Target="../media/image220.png"/><Relationship Id="rId4" Type="http://schemas.openxmlformats.org/officeDocument/2006/relationships/image" Target="../media/image20.png"/><Relationship Id="rId9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Higher-order Program Verification as Refinement Type Inference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1752600"/>
          </a:xfrm>
        </p:spPr>
        <p:txBody>
          <a:bodyPr>
            <a:normAutofit fontScale="92500"/>
          </a:bodyPr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Hiroshi Unno (University of Tsukuba)</a:t>
            </a:r>
            <a:endParaRPr lang="en-US" altLang="ja-JP" b="1" dirty="0">
              <a:solidFill>
                <a:schemeClr val="tx1"/>
              </a:solidFill>
            </a:endParaRPr>
          </a:p>
          <a:p>
            <a:endParaRPr lang="en-US" altLang="ja-JP" sz="2200" b="1" dirty="0">
              <a:solidFill>
                <a:schemeClr val="tx1"/>
              </a:solidFill>
            </a:endParaRPr>
          </a:p>
          <a:p>
            <a:r>
              <a:rPr lang="en-US" altLang="ja-JP" sz="2200" b="1" dirty="0">
                <a:solidFill>
                  <a:schemeClr val="tx1"/>
                </a:solidFill>
              </a:rPr>
              <a:t>Joint work with: Naoki Kobayashi, </a:t>
            </a:r>
            <a:r>
              <a:rPr lang="en-US" altLang="ja-JP" sz="2200" b="1" dirty="0" err="1">
                <a:solidFill>
                  <a:schemeClr val="tx1"/>
                </a:solidFill>
              </a:rPr>
              <a:t>Tachio</a:t>
            </a:r>
            <a:r>
              <a:rPr lang="en-US" altLang="ja-JP" sz="2200" b="1" dirty="0">
                <a:solidFill>
                  <a:schemeClr val="tx1"/>
                </a:solidFill>
              </a:rPr>
              <a:t> Terauchi, </a:t>
            </a:r>
            <a:r>
              <a:rPr lang="en-US" altLang="ja-JP" sz="2200" b="1" dirty="0" err="1">
                <a:solidFill>
                  <a:schemeClr val="tx1"/>
                </a:solidFill>
              </a:rPr>
              <a:t>Ryosuke</a:t>
            </a:r>
            <a:r>
              <a:rPr lang="en-US" altLang="ja-JP" sz="2200" b="1" dirty="0">
                <a:solidFill>
                  <a:schemeClr val="tx1"/>
                </a:solidFill>
              </a:rPr>
              <a:t> Sato, Takuya </a:t>
            </a:r>
            <a:r>
              <a:rPr lang="en-US" altLang="ja-JP" sz="2200" b="1" dirty="0" err="1">
                <a:solidFill>
                  <a:schemeClr val="tx1"/>
                </a:solidFill>
              </a:rPr>
              <a:t>Kuwahara</a:t>
            </a:r>
            <a:r>
              <a:rPr lang="en-US" altLang="ja-JP" sz="2200" b="1" dirty="0">
                <a:solidFill>
                  <a:schemeClr val="tx1"/>
                </a:solidFill>
              </a:rPr>
              <a:t>, </a:t>
            </a:r>
            <a:r>
              <a:rPr lang="en-US" altLang="ja-JP" sz="2200" b="1" dirty="0" err="1">
                <a:solidFill>
                  <a:schemeClr val="tx1"/>
                </a:solidFill>
              </a:rPr>
              <a:t>Kodai</a:t>
            </a:r>
            <a:r>
              <a:rPr lang="en-US" altLang="ja-JP" sz="2200" b="1" dirty="0">
                <a:solidFill>
                  <a:schemeClr val="tx1"/>
                </a:solidFill>
              </a:rPr>
              <a:t> Hashimoto, </a:t>
            </a:r>
            <a:r>
              <a:rPr lang="en-US" altLang="ja-JP" sz="2200" b="1" dirty="0" err="1">
                <a:solidFill>
                  <a:schemeClr val="tx1"/>
                </a:solidFill>
              </a:rPr>
              <a:t>Sho</a:t>
            </a:r>
            <a:r>
              <a:rPr lang="en-US" altLang="ja-JP" sz="2200" b="1" dirty="0">
                <a:solidFill>
                  <a:schemeClr val="tx1"/>
                </a:solidFill>
              </a:rPr>
              <a:t> Torii</a:t>
            </a:r>
            <a:endParaRPr kumimoji="1" lang="en-US" altLang="ja-JP" sz="2200" b="1" dirty="0">
              <a:solidFill>
                <a:schemeClr val="tx1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Refinement Type System as Axiomatic Semantics of H.O. Functional Programs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38247"/>
              </p:ext>
            </p:extLst>
          </p:nvPr>
        </p:nvGraphicFramePr>
        <p:xfrm>
          <a:off x="35496" y="1484784"/>
          <a:ext cx="9124696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Imperative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H.O. Functional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of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Partial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Correctness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Partial</a:t>
                      </a:r>
                      <a:r>
                        <a:rPr kumimoji="1" lang="en-US" altLang="ja-JP" sz="2400" b="1" baseline="0" dirty="0"/>
                        <a:t> Correctness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Relatively Complete</a:t>
                      </a:r>
                      <a:b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Refinement</a:t>
                      </a:r>
                      <a: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Type </a:t>
                      </a:r>
                      <a: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  <a:t>System</a:t>
                      </a:r>
                      <a:b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kumimoji="1" lang="en-US" altLang="ja-JP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[U., Terauchi &amp; Kobayashi</a:t>
                      </a:r>
                      <a:r>
                        <a:rPr kumimoji="1" lang="en-US" altLang="ja-JP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POPL’13]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of </a:t>
                      </a:r>
                      <a:r>
                        <a:rPr kumimoji="1" lang="en-US" altLang="ja-JP" sz="2400" b="1" dirty="0"/>
                        <a:t>Total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Correctness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Total Correctness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600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kumimoji="1" lang="ja-JP" altLang="en-US" sz="6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of </a:t>
                      </a:r>
                      <a:r>
                        <a:rPr kumimoji="1" lang="en-US" altLang="ja-JP" sz="2400" b="1" dirty="0"/>
                        <a:t>Angelic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Nondeterminism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Angelic </a:t>
                      </a:r>
                      <a:r>
                        <a:rPr kumimoji="1" lang="en-US" altLang="ja-JP" sz="2400" b="1" baseline="0" dirty="0" err="1"/>
                        <a:t>Nondet</a:t>
                      </a:r>
                      <a:r>
                        <a:rPr kumimoji="1" lang="en-US" altLang="ja-JP" sz="2400" b="1" baseline="0" dirty="0"/>
                        <a:t>.</a:t>
                      </a:r>
                      <a:endParaRPr kumimoji="1" lang="ja-JP" altLang="en-US" sz="2400" b="1" dirty="0"/>
                    </a:p>
                    <a:p>
                      <a:pPr algn="ctr"/>
                      <a:r>
                        <a:rPr lang="en-US" altLang="ja-JP" sz="1800" b="1" dirty="0"/>
                        <a:t>[</a:t>
                      </a:r>
                      <a:r>
                        <a:rPr lang="en-US" altLang="ja-JP" sz="1800" b="1" dirty="0" err="1"/>
                        <a:t>Mamouras</a:t>
                      </a:r>
                      <a:r>
                        <a:rPr lang="en-US" altLang="ja-JP" sz="1800" b="1" dirty="0"/>
                        <a:t> FoSSaCS’15]</a:t>
                      </a:r>
                      <a:r>
                        <a:rPr lang="en-US" altLang="ja-JP" sz="2400" b="1" dirty="0"/>
                        <a:t> 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1" lang="ja-JP" altLang="en-US" sz="6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Predicate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Transformer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Semantics</a:t>
                      </a:r>
                      <a:endParaRPr kumimoji="1" lang="en-US" altLang="ja-JP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Weakest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Prec</a:t>
                      </a:r>
                      <a:r>
                        <a:rPr kumimoji="1" lang="en-US" altLang="ja-JP" sz="2400" b="1" baseline="0" dirty="0"/>
                        <a:t>ondition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Generation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Horn Clause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dirty="0"/>
                        <a:t>Constraint Generation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1800" b="1" dirty="0"/>
                        <a:t>[U. &amp; Kobayashi PPDP’09]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19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-152064" y="274638"/>
                <a:ext cx="9433048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Limitation of Refinement Type System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52064" y="274638"/>
                <a:ext cx="9433048" cy="1143000"/>
              </a:xfrm>
              <a:blipFill rotWithShape="0">
                <a:blip r:embed="rId3"/>
                <a:stretch>
                  <a:fillRect l="-1745" b="-1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4800" b="1" dirty="0">
                <a:solidFill>
                  <a:srgbClr val="FF0000"/>
                </a:solidFill>
              </a:rPr>
              <a:t>Incompleteness</a:t>
            </a:r>
            <a:r>
              <a:rPr kumimoji="1" lang="en-US" altLang="ja-JP" sz="4800" b="1" dirty="0"/>
              <a:t>:</a:t>
            </a:r>
          </a:p>
          <a:p>
            <a:pPr marL="0" indent="0">
              <a:buNone/>
            </a:pPr>
            <a:r>
              <a:rPr lang="en-US" altLang="ja-JP" sz="4800" b="1" dirty="0"/>
              <a:t>  </a:t>
            </a:r>
            <a:r>
              <a:rPr kumimoji="1" lang="en-US" altLang="ja-JP" sz="4000" b="1" dirty="0"/>
              <a:t>There is a</a:t>
            </a:r>
            <a:r>
              <a:rPr lang="en-US" altLang="ja-JP" sz="4000" b="1" dirty="0"/>
              <a:t> safe but </a:t>
            </a:r>
            <a:r>
              <a:rPr lang="en-US" altLang="ja-JP" sz="4000" b="1" dirty="0" err="1"/>
              <a:t>untypable</a:t>
            </a:r>
            <a:r>
              <a:rPr lang="en-US" altLang="ja-JP" sz="4000" b="1" dirty="0"/>
              <a:t> program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496" y="4089266"/>
            <a:ext cx="9132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rgbClr val="0070C0"/>
                </a:solidFill>
              </a:rPr>
              <a:t>whereas Hoare logic is </a:t>
            </a:r>
            <a:r>
              <a:rPr lang="en-US" altLang="ja-JP" sz="4000" b="1" i="1" dirty="0">
                <a:solidFill>
                  <a:srgbClr val="0070C0"/>
                </a:solidFill>
              </a:rPr>
              <a:t>relatively complete</a:t>
            </a:r>
            <a:endParaRPr lang="ja-JP" alt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4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915816" y="2780928"/>
                <a:ext cx="5976664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780928"/>
                <a:ext cx="5976664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Example: Safe and </a:t>
            </a:r>
            <a:r>
              <a:rPr lang="en-US" altLang="ja-JP" b="1" dirty="0" err="1"/>
              <a:t>Typable</a:t>
            </a:r>
            <a:r>
              <a:rPr lang="en-US" altLang="ja-JP" b="1" dirty="0"/>
              <a:t> Program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四角形吹き出し 9"/>
              <p:cNvSpPr/>
              <p:nvPr/>
            </p:nvSpPr>
            <p:spPr>
              <a:xfrm>
                <a:off x="35496" y="1484784"/>
                <a:ext cx="4896544" cy="936104"/>
              </a:xfrm>
              <a:prstGeom prst="wedgeRectCallout">
                <a:avLst>
                  <a:gd name="adj1" fmla="val 40734"/>
                  <a:gd name="adj2" fmla="val 15943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800" b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𝐢𝐧𝐭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→{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𝝂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𝝂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}→</m:t>
                      </m:r>
                      <m:r>
                        <a:rPr kumimoji="1" lang="en-US" altLang="ja-JP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四角形吹き出し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84784"/>
                <a:ext cx="4896544" cy="936104"/>
              </a:xfrm>
              <a:prstGeom prst="wedgeRectCallout">
                <a:avLst>
                  <a:gd name="adj1" fmla="val 40734"/>
                  <a:gd name="adj2" fmla="val 159430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吹き出し 10"/>
              <p:cNvSpPr/>
              <p:nvPr/>
            </p:nvSpPr>
            <p:spPr>
              <a:xfrm>
                <a:off x="6039995" y="4649619"/>
                <a:ext cx="3068509" cy="936104"/>
              </a:xfrm>
              <a:prstGeom prst="wedgeRectCallout">
                <a:avLst>
                  <a:gd name="adj1" fmla="val 7443"/>
                  <a:gd name="adj2" fmla="val -960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995" y="4649619"/>
                <a:ext cx="3068509" cy="936104"/>
              </a:xfrm>
              <a:prstGeom prst="wedgeRectCallout">
                <a:avLst>
                  <a:gd name="adj1" fmla="val 7443"/>
                  <a:gd name="adj2" fmla="val -96045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四角形吹き出し 11"/>
              <p:cNvSpPr/>
              <p:nvPr/>
            </p:nvSpPr>
            <p:spPr>
              <a:xfrm>
                <a:off x="5030216" y="1052736"/>
                <a:ext cx="4006280" cy="1368152"/>
              </a:xfrm>
              <a:prstGeom prst="wedgeRectCallout">
                <a:avLst>
                  <a:gd name="adj1" fmla="val -62154"/>
                  <a:gd name="adj2" fmla="val 8543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altLang="ja-JP" sz="2800" b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𝐢𝐧𝐭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216" y="1052736"/>
                <a:ext cx="4006280" cy="1368152"/>
              </a:xfrm>
              <a:prstGeom prst="wedgeRectCallout">
                <a:avLst>
                  <a:gd name="adj1" fmla="val -62154"/>
                  <a:gd name="adj2" fmla="val 8543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吹き出し 12"/>
              <p:cNvSpPr/>
              <p:nvPr/>
            </p:nvSpPr>
            <p:spPr>
              <a:xfrm>
                <a:off x="1475656" y="4653136"/>
                <a:ext cx="4564339" cy="936104"/>
              </a:xfrm>
              <a:prstGeom prst="wedgeRectCallout">
                <a:avLst>
                  <a:gd name="adj1" fmla="val 50809"/>
                  <a:gd name="adj2" fmla="val -960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四角形吹き出し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653136"/>
                <a:ext cx="4564339" cy="936104"/>
              </a:xfrm>
              <a:prstGeom prst="wedgeRectCallout">
                <a:avLst>
                  <a:gd name="adj1" fmla="val 50809"/>
                  <a:gd name="adj2" fmla="val -96045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467544" y="3913892"/>
            <a:ext cx="25366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tx1"/>
                </a:solidFill>
              </a:rPr>
              <a:t>Well-typed!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四角形吹き出し 15"/>
              <p:cNvSpPr/>
              <p:nvPr/>
            </p:nvSpPr>
            <p:spPr>
              <a:xfrm>
                <a:off x="1475656" y="4653136"/>
                <a:ext cx="4564339" cy="936104"/>
              </a:xfrm>
              <a:prstGeom prst="wedgeRectCallout">
                <a:avLst>
                  <a:gd name="adj1" fmla="val 50809"/>
                  <a:gd name="adj2" fmla="val -960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四角形吹き出し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653136"/>
                <a:ext cx="4564339" cy="936104"/>
              </a:xfrm>
              <a:prstGeom prst="wedgeRectCallout">
                <a:avLst>
                  <a:gd name="adj1" fmla="val 50809"/>
                  <a:gd name="adj2" fmla="val -96045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5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367644" y="3645024"/>
                <a:ext cx="6588732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3645024"/>
                <a:ext cx="6588732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Example: Safe but </a:t>
            </a:r>
            <a:r>
              <a:rPr lang="en-US" altLang="ja-JP" b="1" dirty="0" err="1"/>
              <a:t>Untypable</a:t>
            </a:r>
            <a:r>
              <a:rPr lang="en-US" altLang="ja-JP" b="1" dirty="0"/>
              <a:t> Program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吹き出し 10"/>
              <p:cNvSpPr/>
              <p:nvPr/>
            </p:nvSpPr>
            <p:spPr>
              <a:xfrm>
                <a:off x="5436096" y="5517232"/>
                <a:ext cx="3168352" cy="936104"/>
              </a:xfrm>
              <a:prstGeom prst="wedgeRectCallout">
                <a:avLst>
                  <a:gd name="adj1" fmla="val -3435"/>
                  <a:gd name="adj2" fmla="val -8989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517232"/>
                <a:ext cx="3168352" cy="936104"/>
              </a:xfrm>
              <a:prstGeom prst="wedgeRectCallout">
                <a:avLst>
                  <a:gd name="adj1" fmla="val -3435"/>
                  <a:gd name="adj2" fmla="val -89890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四角形吹き出し 11"/>
              <p:cNvSpPr/>
              <p:nvPr/>
            </p:nvSpPr>
            <p:spPr>
              <a:xfrm>
                <a:off x="2267744" y="2348880"/>
                <a:ext cx="6552728" cy="936104"/>
              </a:xfrm>
              <a:prstGeom prst="wedgeRectCallout">
                <a:avLst>
                  <a:gd name="adj1" fmla="val -38276"/>
                  <a:gd name="adj2" fmla="val 10086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𝑸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348880"/>
                <a:ext cx="6552728" cy="936104"/>
              </a:xfrm>
              <a:prstGeom prst="wedgeRectCallout">
                <a:avLst>
                  <a:gd name="adj1" fmla="val -38276"/>
                  <a:gd name="adj2" fmla="val 100868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四角形吹き出し 23"/>
              <p:cNvSpPr/>
              <p:nvPr/>
            </p:nvSpPr>
            <p:spPr>
              <a:xfrm>
                <a:off x="2267744" y="2348880"/>
                <a:ext cx="6552728" cy="936104"/>
              </a:xfrm>
              <a:prstGeom prst="wedgeRectCallout">
                <a:avLst>
                  <a:gd name="adj1" fmla="val -38276"/>
                  <a:gd name="adj2" fmla="val 10086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kumimoji="1" lang="en-US" altLang="ja-JP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𝑸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四角形吹き出し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348880"/>
                <a:ext cx="6552728" cy="936104"/>
              </a:xfrm>
              <a:prstGeom prst="wedgeRectCallout">
                <a:avLst>
                  <a:gd name="adj1" fmla="val -38276"/>
                  <a:gd name="adj2" fmla="val 100868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四角形吹き出し 2"/>
              <p:cNvSpPr/>
              <p:nvPr/>
            </p:nvSpPr>
            <p:spPr>
              <a:xfrm>
                <a:off x="323528" y="2852936"/>
                <a:ext cx="2088232" cy="936104"/>
              </a:xfrm>
              <a:prstGeom prst="wedgeRectCallout">
                <a:avLst>
                  <a:gd name="adj1" fmla="val 84815"/>
                  <a:gd name="adj2" fmla="val -4696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Cannot depend on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四角形吹き出し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2936"/>
                <a:ext cx="2088232" cy="936104"/>
              </a:xfrm>
              <a:prstGeom prst="wedgeRectCallout">
                <a:avLst>
                  <a:gd name="adj1" fmla="val 84815"/>
                  <a:gd name="adj2" fmla="val -46965"/>
                </a:avLst>
              </a:prstGeom>
              <a:blipFill rotWithShape="1">
                <a:blip r:embed="rId7"/>
                <a:stretch>
                  <a:fillRect l="-3212" t="-5063" b="-170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23528" y="5376118"/>
                <a:ext cx="5010981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3600" b="1" dirty="0">
                    <a:solidFill>
                      <a:schemeClr val="tx1"/>
                    </a:solidFill>
                  </a:rPr>
                  <a:t>Untypable</a:t>
                </a:r>
                <a:r>
                  <a:rPr kumimoji="1" lang="en-US" altLang="ja-JP" sz="3600" b="1" dirty="0">
                    <a:solidFill>
                      <a:schemeClr val="tx1"/>
                    </a:solidFill>
                  </a:rPr>
                  <a:t> because:</a:t>
                </a:r>
              </a:p>
              <a:p>
                <a:r>
                  <a:rPr lang="en-US" altLang="ja-JP" sz="2800" b="1" dirty="0">
                    <a:solidFill>
                      <a:schemeClr val="tx1"/>
                    </a:solidFill>
                  </a:rPr>
                  <a:t>t</a:t>
                </a:r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here is no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800" b="1" dirty="0" err="1">
                    <a:solidFill>
                      <a:schemeClr val="tx1"/>
                    </a:solidFill>
                  </a:rPr>
                  <a:t>s.t.</a:t>
                </a:r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𝝂</m:t>
                        </m:r>
                      </m:e>
                    </m:d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⟹</m:t>
                    </m:r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𝝂</m:t>
                    </m:r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en-US" altLang="ja-JP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76118"/>
                <a:ext cx="5010981" cy="1077218"/>
              </a:xfrm>
              <a:prstGeom prst="rect">
                <a:avLst/>
              </a:prstGeom>
              <a:blipFill rotWithShape="0">
                <a:blip r:embed="rId8"/>
                <a:stretch>
                  <a:fillRect l="-3390" t="-7735" b="-138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吹き出し 13"/>
              <p:cNvSpPr/>
              <p:nvPr/>
            </p:nvSpPr>
            <p:spPr>
              <a:xfrm>
                <a:off x="6084168" y="3212976"/>
                <a:ext cx="2520280" cy="936104"/>
              </a:xfrm>
              <a:prstGeom prst="wedgeRectCallout">
                <a:avLst>
                  <a:gd name="adj1" fmla="val -27546"/>
                  <a:gd name="adj2" fmla="val -6867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b="1" dirty="0"/>
                  <a:t>Refinement predicate for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/>
                      </a:rPr>
                      <m:t>𝒙</m:t>
                    </m:r>
                  </m:oMath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吹き出し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212976"/>
                <a:ext cx="2520280" cy="936104"/>
              </a:xfrm>
              <a:prstGeom prst="wedgeRectCallout">
                <a:avLst>
                  <a:gd name="adj1" fmla="val -27546"/>
                  <a:gd name="adj2" fmla="val -68671"/>
                </a:avLst>
              </a:prstGeom>
              <a:blipFill rotWithShape="1">
                <a:blip r:embed="rId9"/>
                <a:stretch>
                  <a:fillRect l="-1439" b="-144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四角形吹き出し 14"/>
              <p:cNvSpPr/>
              <p:nvPr/>
            </p:nvSpPr>
            <p:spPr>
              <a:xfrm>
                <a:off x="1043608" y="872716"/>
                <a:ext cx="2520280" cy="1404156"/>
              </a:xfrm>
              <a:prstGeom prst="wedgeRectCallout">
                <a:avLst>
                  <a:gd name="adj1" fmla="val 31772"/>
                  <a:gd name="adj2" fmla="val 7707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b="1" dirty="0"/>
                  <a:t>Refinement predicate for the 1</a:t>
                </a:r>
                <a:r>
                  <a:rPr kumimoji="1" lang="en-US" altLang="ja-JP" sz="2800" b="1" baseline="30000" dirty="0"/>
                  <a:t>st</a:t>
                </a:r>
                <a:r>
                  <a:rPr kumimoji="1" lang="en-US" altLang="ja-JP" sz="2800" b="1" dirty="0"/>
                  <a:t> arg. </a:t>
                </a:r>
                <a:r>
                  <a:rPr lang="en-US" altLang="ja-JP" sz="2800" b="1" dirty="0"/>
                  <a:t>o</a:t>
                </a:r>
                <a:r>
                  <a:rPr kumimoji="1" lang="en-US" altLang="ja-JP" sz="2800" b="1" dirty="0"/>
                  <a:t>f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/>
                      </a:rPr>
                      <m:t>𝒇</m:t>
                    </m:r>
                  </m:oMath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四角形吹き出し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872716"/>
                <a:ext cx="2520280" cy="1404156"/>
              </a:xfrm>
              <a:prstGeom prst="wedgeRectCallout">
                <a:avLst>
                  <a:gd name="adj1" fmla="val 31772"/>
                  <a:gd name="adj2" fmla="val 77076"/>
                </a:avLst>
              </a:prstGeom>
              <a:blipFill rotWithShape="1">
                <a:blip r:embed="rId10"/>
                <a:stretch>
                  <a:fillRect l="-2632" t="-13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7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4" grpId="0" animBg="1"/>
      <p:bldP spid="3" grpId="0" animBg="1"/>
      <p:bldP spid="17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Our Contributions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i="1" dirty="0">
                    <a:solidFill>
                      <a:srgbClr val="7030A0"/>
                    </a:solidFill>
                  </a:rPr>
                  <a:t>Relatively complete</a:t>
                </a:r>
                <a:r>
                  <a:rPr lang="en-US" altLang="ja-JP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extension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chemeClr val="tx1"/>
                    </a:solidFill>
                  </a:rPr>
                  <a:t> of</a:t>
                </a:r>
                <a:br>
                  <a:rPr lang="en-US" altLang="ja-JP" b="1" dirty="0">
                    <a:solidFill>
                      <a:schemeClr val="tx1"/>
                    </a:solidFill>
                  </a:rPr>
                </a:br>
                <a:r>
                  <a:rPr lang="en-US" altLang="ja-JP" b="1" dirty="0">
                    <a:solidFill>
                      <a:schemeClr val="tx1"/>
                    </a:solidFill>
                  </a:rPr>
                  <a:t>ordinary </a:t>
                </a:r>
                <a:r>
                  <a:rPr kumimoji="1" lang="en-US" altLang="ja-JP" b="1" dirty="0">
                    <a:solidFill>
                      <a:schemeClr val="tx1"/>
                    </a:solidFill>
                  </a:rPr>
                  <a:t>refinement </a:t>
                </a:r>
                <a:r>
                  <a:rPr kumimoji="1" lang="en-US" altLang="ja-JP" b="1" dirty="0"/>
                  <a:t>type system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endParaRPr kumimoji="1" lang="en-US" altLang="ja-JP" b="1" dirty="0"/>
              </a:p>
              <a:p>
                <a:r>
                  <a:rPr lang="en-US" altLang="ja-JP" b="1" dirty="0"/>
                  <a:t>Type inference method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9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Our Contributions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i="1" dirty="0">
                    <a:solidFill>
                      <a:srgbClr val="FF0000"/>
                    </a:solidFill>
                  </a:rPr>
                  <a:t>Relatively</a:t>
                </a:r>
                <a:r>
                  <a:rPr lang="en-US" altLang="ja-JP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complete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extension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chemeClr val="tx1"/>
                    </a:solidFill>
                  </a:rPr>
                  <a:t> of</a:t>
                </a:r>
                <a:br>
                  <a:rPr lang="en-US" altLang="ja-JP" b="1" dirty="0">
                    <a:solidFill>
                      <a:schemeClr val="tx1"/>
                    </a:solidFill>
                  </a:rPr>
                </a:br>
                <a:r>
                  <a:rPr lang="en-US" altLang="ja-JP" b="1" dirty="0"/>
                  <a:t>ordinary </a:t>
                </a:r>
                <a:r>
                  <a:rPr kumimoji="1" lang="en-US" altLang="ja-JP" b="1" dirty="0"/>
                  <a:t>refinement type system</a:t>
                </a:r>
                <a:r>
                  <a:rPr lang="ja-JP" alt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endParaRPr kumimoji="1" lang="en-US" altLang="ja-JP" b="1" dirty="0"/>
              </a:p>
              <a:p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Type inference method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lang="en-US" altLang="ja-JP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899592" y="2708920"/>
                <a:ext cx="7056784" cy="19442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∃</m:t>
                    </m:r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  <m:r>
                      <a:rPr lang="en-US" altLang="ja-JP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  <m:sSub>
                      <m:sSubPr>
                        <m:ctrlP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  <m:r>
                      <a:rPr lang="en-US" altLang="ja-JP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kumimoji="1" lang="ja-JP" altLang="en-US" sz="32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sz="3200" b="1" dirty="0">
                    <a:solidFill>
                      <a:srgbClr val="0070C0"/>
                    </a:solidFill>
                  </a:rPr>
                  <a:t>for any safe program</a:t>
                </a:r>
                <a14:m>
                  <m:oMath xmlns:m="http://schemas.openxmlformats.org/officeDocument/2006/math">
                    <m:r>
                      <a:rPr lang="en-US" altLang="ja-JP" sz="32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br>
                  <a:rPr kumimoji="1" lang="en-US" altLang="ja-JP" sz="3200" b="1" dirty="0">
                    <a:solidFill>
                      <a:srgbClr val="0070C0"/>
                    </a:solidFill>
                  </a:rPr>
                </a:br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given an oracle for validity of</a:t>
                </a:r>
                <a:br>
                  <a:rPr kumimoji="1" lang="en-US" altLang="ja-JP" sz="3200" b="1" dirty="0">
                    <a:solidFill>
                      <a:srgbClr val="FF0000"/>
                    </a:solidFill>
                  </a:rPr>
                </a:br>
                <a:r>
                  <a:rPr lang="en-US" altLang="ja-JP" sz="3200" b="1" dirty="0">
                    <a:solidFill>
                      <a:srgbClr val="FF0000"/>
                    </a:solidFill>
                  </a:rPr>
                  <a:t>formulas of </a:t>
                </a:r>
                <a:r>
                  <a:rPr lang="en-US" altLang="ja-JP" sz="3200" b="1" dirty="0" err="1">
                    <a:solidFill>
                      <a:srgbClr val="FF0000"/>
                    </a:solidFill>
                  </a:rPr>
                  <a:t>Peano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 arithmetic</a:t>
                </a:r>
                <a:endParaRPr kumimoji="1" lang="en-US" altLang="ja-JP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708920"/>
                <a:ext cx="7056784" cy="19442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38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b="1" dirty="0"/>
                  <a:t>Our Design Goal of</a:t>
                </a:r>
                <a:r>
                  <a:rPr kumimoji="1" lang="en-US" altLang="ja-JP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600200"/>
                <a:ext cx="9145016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b="1" dirty="0"/>
                  <a:t>Easy to automate type checking &amp; inference</a:t>
                </a:r>
              </a:p>
              <a:p>
                <a:pPr lvl="1"/>
                <a:r>
                  <a:rPr lang="en-US" altLang="ja-JP" b="1" dirty="0"/>
                  <a:t>By exploiting techniques from first-order</a:t>
                </a:r>
                <a:br>
                  <a:rPr lang="en-US" altLang="ja-JP" b="1" dirty="0"/>
                </a:br>
                <a:r>
                  <a:rPr lang="en-US" altLang="ja-JP" b="1" dirty="0"/>
                  <a:t>automated theorem proving (e.g., interpolation, SMT)</a:t>
                </a:r>
              </a:p>
              <a:p>
                <a:r>
                  <a:rPr lang="en-US" altLang="ja-JP" b="1" dirty="0"/>
                  <a:t>Rejected alternative designs:</a:t>
                </a:r>
              </a:p>
              <a:p>
                <a:pPr lvl="1"/>
                <a:r>
                  <a:rPr lang="en-US" altLang="ja-JP" b="1" dirty="0"/>
                  <a:t>Refinement predicates on functions (cf. Coq)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b="1" i="1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0">
                              <a:latin typeface="Cambria Math"/>
                            </a:rPr>
                            <m:t>𝐢𝐧𝐭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→</m:t>
                          </m:r>
                          <m:r>
                            <a:rPr lang="en-US" altLang="ja-JP" b="1" i="0"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lang="en-US" altLang="ja-JP" b="1" i="1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</m:t>
                              </m:r>
                            </m:e>
                            <m:sup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𝐚𝐬𝐬𝐞𝐫𝐭</m:t>
                          </m:r>
                          <m:d>
                            <m:d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𝐟𝐚𝐥𝐬𝐞</m:t>
                              </m:r>
                            </m:e>
                          </m:d>
                        </m:e>
                      </m:d>
                      <m:r>
                        <a:rPr lang="en-US" altLang="ja-JP" b="1" i="1">
                          <a:latin typeface="Cambria Math"/>
                        </a:rPr>
                        <m:t>→</m:t>
                      </m:r>
                      <m:r>
                        <a:rPr lang="en-US" altLang="ja-JP" b="1" i="0"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lang="en-US" altLang="ja-JP" b="1" dirty="0"/>
              </a:p>
              <a:p>
                <a:pPr lvl="1"/>
                <a:r>
                  <a:rPr lang="en-US" altLang="ja-JP" b="1" dirty="0"/>
                  <a:t>Unrestricted use of quantification (cf. Dependent ML)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{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𝝂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𝝂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)}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→</m:t>
                          </m:r>
                          <m:r>
                            <a:rPr lang="en-US" altLang="ja-JP" b="1" i="0"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lang="en-US" altLang="ja-JP" b="1" i="1">
                          <a:latin typeface="Cambria Math"/>
                        </a:rPr>
                        <m:t>→</m:t>
                      </m:r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b="1" i="1" smtClean="0">
                              <a:latin typeface="Cambria Math"/>
                            </a:rPr>
                            <m:t>𝑸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𝝂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ja-JP" b="1" i="1">
                          <a:latin typeface="Cambria Math"/>
                        </a:rPr>
                        <m:t>→</m:t>
                      </m:r>
                      <m:r>
                        <a:rPr lang="en-US" altLang="ja-JP" b="1" i="0"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600200"/>
                <a:ext cx="9145016" cy="4525963"/>
              </a:xfrm>
              <a:blipFill rotWithShape="1">
                <a:blip r:embed="rId4"/>
                <a:stretch>
                  <a:fillRect l="-1533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4680012" y="4247510"/>
            <a:ext cx="108012" cy="261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55576" y="4005417"/>
                <a:ext cx="7787208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[?]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05417"/>
                <a:ext cx="7787208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Our Approach: Restricted</a:t>
            </a:r>
            <a:br>
              <a:rPr kumimoji="1" lang="en-US" altLang="ja-JP" b="1" dirty="0"/>
            </a:br>
            <a:r>
              <a:rPr kumimoji="1" lang="en-US" altLang="ja-JP" b="1" dirty="0"/>
              <a:t>Use of Quantification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kumimoji="1" lang="en-US" altLang="ja-JP" b="1" dirty="0"/>
              <a:t>Add </a:t>
            </a:r>
            <a:r>
              <a:rPr lang="en-US" altLang="ja-JP" b="1" dirty="0"/>
              <a:t>one</a:t>
            </a:r>
            <a:r>
              <a:rPr kumimoji="1" lang="en-US" altLang="ja-JP" b="1" dirty="0"/>
              <a:t> </a:t>
            </a:r>
            <a:r>
              <a:rPr kumimoji="1" lang="en-US" altLang="ja-JP" b="1" dirty="0">
                <a:solidFill>
                  <a:srgbClr val="FF0000"/>
                </a:solidFill>
              </a:rPr>
              <a:t>universal quantifier over integer</a:t>
            </a:r>
            <a:br>
              <a:rPr lang="en-US" altLang="ja-JP" b="1" dirty="0"/>
            </a:br>
            <a:r>
              <a:rPr lang="en-US" altLang="ja-JP" b="1" dirty="0"/>
              <a:t>just </a:t>
            </a:r>
            <a:r>
              <a:rPr kumimoji="1" lang="en-US" altLang="ja-JP" b="1" dirty="0"/>
              <a:t>before</a:t>
            </a:r>
            <a:r>
              <a:rPr lang="en-US" altLang="ja-JP" b="1" dirty="0"/>
              <a:t> </a:t>
            </a:r>
            <a:r>
              <a:rPr kumimoji="1" lang="en-US" altLang="ja-JP" b="1" dirty="0"/>
              <a:t>each </a:t>
            </a:r>
            <a:r>
              <a:rPr kumimoji="1" lang="en-US" altLang="ja-JP" b="1" dirty="0">
                <a:solidFill>
                  <a:srgbClr val="0070C0"/>
                </a:solidFill>
              </a:rPr>
              <a:t>function parameter</a:t>
            </a:r>
            <a:br>
              <a:rPr lang="en-US" altLang="ja-JP" b="1" dirty="0"/>
            </a:br>
            <a:r>
              <a:rPr lang="en-US" altLang="ja-JP" sz="2400" b="1" dirty="0"/>
              <a:t>[</a:t>
            </a:r>
            <a:r>
              <a:rPr lang="en-US" altLang="ja-JP" sz="2400" b="1" dirty="0" err="1"/>
              <a:t>Goerdt</a:t>
            </a:r>
            <a:r>
              <a:rPr lang="en-US" altLang="ja-JP" sz="2400" b="1" dirty="0"/>
              <a:t> 1985, German, Clarke, and Halpern 1983, 1989]</a:t>
            </a:r>
            <a:endParaRPr kumimoji="1" lang="ja-JP" altLang="en-US" sz="24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四角形吹き出し 11"/>
              <p:cNvSpPr/>
              <p:nvPr/>
            </p:nvSpPr>
            <p:spPr>
              <a:xfrm>
                <a:off x="3563888" y="5805264"/>
                <a:ext cx="4978896" cy="648072"/>
              </a:xfrm>
              <a:prstGeom prst="wedgeRectCallout">
                <a:avLst>
                  <a:gd name="adj1" fmla="val -8245"/>
                  <a:gd name="adj2" fmla="val -9705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800" b="1" dirty="0"/>
                  <a:t>A quantifier i</a:t>
                </a:r>
                <a:r>
                  <a:rPr kumimoji="1" lang="en-US" altLang="ja-JP" sz="2800" b="1" dirty="0"/>
                  <a:t>nstantiation for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kumimoji="1" lang="en-US" altLang="ja-JP" sz="2800" b="1" dirty="0"/>
                  <a:t> 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2" name="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805264"/>
                <a:ext cx="4978896" cy="648072"/>
              </a:xfrm>
              <a:prstGeom prst="wedgeRectCallout">
                <a:avLst>
                  <a:gd name="adj1" fmla="val -8245"/>
                  <a:gd name="adj2" fmla="val -97052"/>
                </a:avLst>
              </a:prstGeom>
              <a:blipFill rotWithShape="0">
                <a:blip r:embed="rId3"/>
                <a:stretch>
                  <a:fillRect l="-1829" b="-98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吹き出し 12"/>
              <p:cNvSpPr/>
              <p:nvPr/>
            </p:nvSpPr>
            <p:spPr>
              <a:xfrm>
                <a:off x="755576" y="3068960"/>
                <a:ext cx="7787208" cy="648072"/>
              </a:xfrm>
              <a:prstGeom prst="wedgeRectCallout">
                <a:avLst>
                  <a:gd name="adj1" fmla="val -25572"/>
                  <a:gd name="adj2" fmla="val 10672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1"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  <m:r>
                                    <a:rPr kumimoji="1"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altLang="ja-JP" sz="2800" b="1" i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四角形吹き出し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68960"/>
                <a:ext cx="7787208" cy="648072"/>
              </a:xfrm>
              <a:prstGeom prst="wedgeRectCallout">
                <a:avLst>
                  <a:gd name="adj1" fmla="val -25572"/>
                  <a:gd name="adj2" fmla="val 106725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08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755576" y="2939460"/>
                <a:ext cx="7787208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[?]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39460"/>
                <a:ext cx="7787208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91264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Example: Typing 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𝐚𝐩𝐩𝐥𝐲</m:t>
                    </m:r>
                    <m:r>
                      <a:rPr kumimoji="1" lang="en-US" altLang="ja-JP" b="1" i="0" smtClean="0">
                        <a:latin typeface="Cambria Math"/>
                      </a:rPr>
                      <m:t>_</m:t>
                    </m:r>
                    <m:r>
                      <a:rPr kumimoji="1" lang="en-US" altLang="ja-JP" b="1" i="0" smtClean="0">
                        <a:latin typeface="Cambria Math"/>
                      </a:rPr>
                      <m:t>𝐬𝐰</m:t>
                    </m:r>
                  </m:oMath>
                </a14:m>
                <a:r>
                  <a:rPr lang="en-US" altLang="ja-JP" b="1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91264" cy="1143000"/>
              </a:xfrm>
              <a:blipFill rotWithShape="1">
                <a:blip r:embed="rId3"/>
                <a:stretch>
                  <a:fillRect l="-2353"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四角形吹き出し 18"/>
              <p:cNvSpPr/>
              <p:nvPr/>
            </p:nvSpPr>
            <p:spPr>
              <a:xfrm>
                <a:off x="4211960" y="4793635"/>
                <a:ext cx="2880320" cy="651589"/>
              </a:xfrm>
              <a:prstGeom prst="wedgeRectCallout">
                <a:avLst>
                  <a:gd name="adj1" fmla="val 47049"/>
                  <a:gd name="adj2" fmla="val -10783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四角形吹き出し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793635"/>
                <a:ext cx="2880320" cy="651589"/>
              </a:xfrm>
              <a:prstGeom prst="wedgeRectCallout">
                <a:avLst>
                  <a:gd name="adj1" fmla="val 47049"/>
                  <a:gd name="adj2" fmla="val -107839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四角形吹き出し 20"/>
              <p:cNvSpPr/>
              <p:nvPr/>
            </p:nvSpPr>
            <p:spPr>
              <a:xfrm>
                <a:off x="7164288" y="4797152"/>
                <a:ext cx="1656184" cy="648072"/>
              </a:xfrm>
              <a:prstGeom prst="wedgeRectCallout">
                <a:avLst>
                  <a:gd name="adj1" fmla="val -1191"/>
                  <a:gd name="adj2" fmla="val -11272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  <m:r>
                            <a:rPr kumimoji="1"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四角形吹き出し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797152"/>
                <a:ext cx="1656184" cy="648072"/>
              </a:xfrm>
              <a:prstGeom prst="wedgeRectCallout">
                <a:avLst>
                  <a:gd name="adj1" fmla="val -1191"/>
                  <a:gd name="adj2" fmla="val -112723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吹き出し 13"/>
              <p:cNvSpPr/>
              <p:nvPr/>
            </p:nvSpPr>
            <p:spPr>
              <a:xfrm>
                <a:off x="755576" y="2075364"/>
                <a:ext cx="7787208" cy="648072"/>
              </a:xfrm>
              <a:prstGeom prst="wedgeRectCallout">
                <a:avLst>
                  <a:gd name="adj1" fmla="val -25572"/>
                  <a:gd name="adj2" fmla="val 10672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1"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  <m:r>
                                    <a:rPr kumimoji="1"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altLang="ja-JP" sz="2800" b="1" i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吹き出し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75364"/>
                <a:ext cx="7787208" cy="648072"/>
              </a:xfrm>
              <a:prstGeom prst="wedgeRectCallout">
                <a:avLst>
                  <a:gd name="adj1" fmla="val -25572"/>
                  <a:gd name="adj2" fmla="val 106725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5328084" y="4005064"/>
                <a:ext cx="612068" cy="4862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4" y="4005064"/>
                <a:ext cx="612068" cy="486287"/>
              </a:xfrm>
              <a:prstGeom prst="rect">
                <a:avLst/>
              </a:prstGeom>
              <a:blipFill rotWithShape="0">
                <a:blip r:embed="rId7"/>
                <a:stretch>
                  <a:fillRect l="-16000" t="-10000" r="-32000" b="-2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467544" y="4438853"/>
            <a:ext cx="25366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tx1"/>
                </a:solidFill>
              </a:rPr>
              <a:t>Well-typed!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四角形吹き出し 15"/>
              <p:cNvSpPr/>
              <p:nvPr/>
            </p:nvSpPr>
            <p:spPr>
              <a:xfrm>
                <a:off x="755576" y="2073096"/>
                <a:ext cx="7787208" cy="648072"/>
              </a:xfrm>
              <a:prstGeom prst="wedgeRectCallout">
                <a:avLst>
                  <a:gd name="adj1" fmla="val -25572"/>
                  <a:gd name="adj2" fmla="val 10672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altLang="ja-JP" sz="2800" b="1" i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kumimoji="1"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四角形吹き出し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73096"/>
                <a:ext cx="7787208" cy="648072"/>
              </a:xfrm>
              <a:prstGeom prst="wedgeRectCallout">
                <a:avLst>
                  <a:gd name="adj1" fmla="val -25572"/>
                  <a:gd name="adj2" fmla="val 106725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2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7" grpId="0" animBg="1"/>
      <p:bldP spid="2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274638"/>
                <a:ext cx="864096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Theorem: Relative Completeness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274638"/>
                <a:ext cx="8640960" cy="1143000"/>
              </a:xfrm>
              <a:blipFill rotWithShape="1">
                <a:blip r:embed="rId3"/>
                <a:stretch>
                  <a:fillRect l="-2398"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67544" y="1916832"/>
                <a:ext cx="8208912" cy="36871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:r>
                  <a:rPr lang="en-US" altLang="ja-JP" sz="4800" b="1" dirty="0">
                    <a:solidFill>
                      <a:prstClr val="black"/>
                    </a:solidFill>
                  </a:rPr>
                  <a:t>A program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prstClr val="black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ja-JP" alt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4800" b="1" dirty="0">
                    <a:solidFill>
                      <a:prstClr val="black"/>
                    </a:solidFill>
                  </a:rPr>
                  <a:t>is safe</a:t>
                </a:r>
              </a:p>
              <a:p>
                <a:pPr lvl="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8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⇕</m:t>
                      </m:r>
                    </m:oMath>
                  </m:oMathPara>
                </a14:m>
                <a:endParaRPr lang="en-US" altLang="ja-JP" sz="8000" b="1" dirty="0">
                  <a:solidFill>
                    <a:prstClr val="black"/>
                  </a:solidFill>
                </a:endParaRPr>
              </a:p>
              <a:p>
                <a:pPr lvl="0" algn="ctr">
                  <a:spcBef>
                    <a:spcPct val="20000"/>
                  </a:spcBef>
                </a:pPr>
                <a:r>
                  <a:rPr lang="en-US" altLang="ja-JP" sz="4800" b="1" dirty="0">
                    <a:solidFill>
                      <a:prstClr val="black"/>
                    </a:solidFill>
                  </a:rPr>
                  <a:t>There exists a substitution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lang="en-US" altLang="ja-JP" sz="4800" b="1" dirty="0">
                    <a:solidFill>
                      <a:prstClr val="black"/>
                    </a:solidFill>
                  </a:rPr>
                  <a:t> for “</a:t>
                </a:r>
                <a:r>
                  <a:rPr lang="en-US" altLang="ja-JP" sz="4800" b="1" dirty="0">
                    <a:solidFill>
                      <a:srgbClr val="FF0000"/>
                    </a:solidFill>
                  </a:rPr>
                  <a:t>?</a:t>
                </a:r>
                <a:r>
                  <a:rPr lang="en-US" altLang="ja-JP" sz="4800" b="1" dirty="0">
                    <a:solidFill>
                      <a:prstClr val="black"/>
                    </a:solidFill>
                  </a:rPr>
                  <a:t>”s such that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  <m:r>
                      <a:rPr lang="en-US" altLang="ja-JP" sz="4800" b="1" i="1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  <m:r>
                      <a:rPr lang="en-US" altLang="ja-JP" sz="48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4800" b="1" i="1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  <m:sSub>
                      <m:sSubPr>
                        <m:ctrlPr>
                          <a:rPr lang="en-US" altLang="ja-JP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  <m:r>
                      <a:rPr lang="en-US" altLang="ja-JP" sz="4800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  <m:r>
                      <a:rPr lang="en-US" altLang="ja-JP" sz="4800" b="1" i="1">
                        <a:solidFill>
                          <a:prstClr val="black"/>
                        </a:solidFill>
                        <a:latin typeface="Cambria Math"/>
                      </a:rPr>
                      <m:t>𝑷</m:t>
                    </m:r>
                  </m:oMath>
                </a14:m>
                <a:endParaRPr lang="en-US" altLang="ja-JP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16832"/>
                <a:ext cx="8208912" cy="3687163"/>
              </a:xfrm>
              <a:prstGeom prst="rect">
                <a:avLst/>
              </a:prstGeom>
              <a:blipFill rotWithShape="0">
                <a:blip r:embed="rId4"/>
                <a:stretch>
                  <a:fillRect l="-3418" t="-3636" r="-4978" b="-79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75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Path-Sensitive Verifiers for </a:t>
            </a:r>
            <a:r>
              <a:rPr lang="en-US" altLang="ja-JP" sz="3600" b="1" dirty="0">
                <a:solidFill>
                  <a:srgbClr val="FF0000"/>
                </a:solidFill>
              </a:rPr>
              <a:t>H.O. Programs</a:t>
            </a:r>
            <a:br>
              <a:rPr lang="en-US" altLang="ja-JP" sz="3600" b="1" dirty="0">
                <a:solidFill>
                  <a:srgbClr val="FF0000"/>
                </a:solidFill>
              </a:rPr>
            </a:br>
            <a:r>
              <a:rPr lang="en-US" altLang="ja-JP" sz="3200" b="1" dirty="0">
                <a:solidFill>
                  <a:srgbClr val="0070C0"/>
                </a:solidFill>
              </a:rPr>
              <a:t>(cf. SLAM, BLAST, … for Imperative Programs)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363272" cy="4525963"/>
          </a:xfrm>
        </p:spPr>
        <p:txBody>
          <a:bodyPr/>
          <a:lstStyle/>
          <a:p>
            <a:r>
              <a:rPr lang="en-US" altLang="ja-JP" sz="2400" b="1" dirty="0"/>
              <a:t>Refinement </a:t>
            </a:r>
            <a:r>
              <a:rPr lang="en-US" altLang="ja-JP" sz="2400" b="1" dirty="0" err="1"/>
              <a:t>Caml</a:t>
            </a:r>
            <a:r>
              <a:rPr lang="en-US" altLang="ja-JP" sz="2400" b="1" dirty="0"/>
              <a:t> </a:t>
            </a:r>
            <a:r>
              <a:rPr lang="en-US" altLang="ja-JP" sz="1800" b="1" dirty="0"/>
              <a:t>[Unno+ FLOPS’08, PPDP’09, POPL’13, TACAS’15, SAS’15, …]</a:t>
            </a:r>
            <a:endParaRPr lang="en-US" altLang="ja-JP" sz="2400" b="1" dirty="0"/>
          </a:p>
          <a:p>
            <a:r>
              <a:rPr lang="en-US" altLang="ja-JP" sz="2400" b="1" dirty="0" err="1"/>
              <a:t>MoCHi</a:t>
            </a:r>
            <a:r>
              <a:rPr lang="en-US" altLang="ja-JP" sz="2400" b="1" dirty="0"/>
              <a:t> </a:t>
            </a:r>
            <a:r>
              <a:rPr lang="en-US" altLang="ja-JP" sz="1800" b="1" dirty="0"/>
              <a:t>[Kobayashi+ PLDI’11, PEPM’13, ESOP’14, ESOP’15, PEPM’15, CAV’15, …]</a:t>
            </a:r>
            <a:endParaRPr lang="en-US" altLang="ja-JP" sz="2400" b="1" dirty="0"/>
          </a:p>
          <a:p>
            <a:r>
              <a:rPr lang="en-US" altLang="ja-JP" sz="2400" b="1" dirty="0"/>
              <a:t>Liquid Types </a:t>
            </a:r>
            <a:r>
              <a:rPr lang="en-US" altLang="ja-JP" sz="1800" b="1" dirty="0"/>
              <a:t>[</a:t>
            </a:r>
            <a:r>
              <a:rPr lang="en-US" altLang="ja-JP" sz="1800" b="1" dirty="0" err="1"/>
              <a:t>Jhala</a:t>
            </a:r>
            <a:r>
              <a:rPr lang="en-US" altLang="ja-JP" sz="1800" b="1" dirty="0"/>
              <a:t>+ PLDI’08, PLDI’09, CAV’10, …, ESOP’13, ICFP’14, …]</a:t>
            </a:r>
            <a:endParaRPr lang="en-US" altLang="ja-JP" sz="2400" b="1" dirty="0"/>
          </a:p>
          <a:p>
            <a:r>
              <a:rPr lang="en-US" altLang="ja-JP" sz="2400" b="1" dirty="0" err="1"/>
              <a:t>Depcegar</a:t>
            </a:r>
            <a:r>
              <a:rPr lang="en-US" altLang="ja-JP" sz="2400" b="1" dirty="0"/>
              <a:t> </a:t>
            </a:r>
            <a:r>
              <a:rPr lang="en-US" altLang="ja-JP" sz="1800" b="1" dirty="0"/>
              <a:t>[Terauchi POPL’10]</a:t>
            </a:r>
            <a:endParaRPr lang="en-US" altLang="ja-JP" sz="2400" b="1" dirty="0"/>
          </a:p>
          <a:p>
            <a:r>
              <a:rPr lang="en-US" altLang="ja-JP" sz="2400" b="1" dirty="0"/>
              <a:t>HMC </a:t>
            </a:r>
            <a:r>
              <a:rPr lang="en-US" altLang="ja-JP" sz="1800" b="1" dirty="0"/>
              <a:t>[</a:t>
            </a:r>
            <a:r>
              <a:rPr lang="en-US" altLang="ja-JP" sz="1800" b="1" dirty="0" err="1"/>
              <a:t>Jhala</a:t>
            </a:r>
            <a:r>
              <a:rPr lang="en-US" altLang="ja-JP" sz="1800" b="1" dirty="0"/>
              <a:t>, </a:t>
            </a:r>
            <a:r>
              <a:rPr lang="en-US" altLang="ja-JP" sz="1800" b="1" dirty="0" err="1"/>
              <a:t>Majumdar</a:t>
            </a:r>
            <a:r>
              <a:rPr lang="en-US" altLang="ja-JP" sz="1800" b="1" dirty="0"/>
              <a:t> &amp; </a:t>
            </a:r>
            <a:r>
              <a:rPr lang="en-US" altLang="ja-JP" sz="1800" b="1" dirty="0" err="1"/>
              <a:t>Rybalchenko</a:t>
            </a:r>
            <a:r>
              <a:rPr lang="en-US" altLang="ja-JP" sz="1800" b="1" dirty="0"/>
              <a:t> </a:t>
            </a:r>
            <a:r>
              <a:rPr lang="sv-SE" altLang="ja-JP" sz="1800" b="1" dirty="0"/>
              <a:t>CAV’11]</a:t>
            </a:r>
            <a:endParaRPr lang="sv-SE" altLang="ja-JP" sz="2400" b="1" dirty="0"/>
          </a:p>
          <a:p>
            <a:r>
              <a:rPr lang="sv-SE" altLang="ja-JP" sz="2400" b="1" dirty="0"/>
              <a:t>Popeye </a:t>
            </a:r>
            <a:r>
              <a:rPr lang="en-US" altLang="ja-JP" sz="1800" b="1" dirty="0"/>
              <a:t>[Zhu &amp; </a:t>
            </a:r>
            <a:r>
              <a:rPr lang="en-US" altLang="ja-JP" sz="1800" b="1" dirty="0" err="1"/>
              <a:t>Jagannathan</a:t>
            </a:r>
            <a:r>
              <a:rPr lang="en-US" altLang="ja-JP" sz="1800" b="1" dirty="0"/>
              <a:t> VMCAI’13]</a:t>
            </a:r>
            <a:endParaRPr lang="sv-SE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683568" y="3975447"/>
            <a:ext cx="7776864" cy="2477889"/>
            <a:chOff x="683568" y="3933056"/>
            <a:chExt cx="7776864" cy="2477889"/>
          </a:xfrm>
        </p:grpSpPr>
        <p:sp>
          <p:nvSpPr>
            <p:cNvPr id="8" name="正方形/長方形 7"/>
            <p:cNvSpPr/>
            <p:nvPr/>
          </p:nvSpPr>
          <p:spPr>
            <a:xfrm>
              <a:off x="755576" y="4343171"/>
              <a:ext cx="2232248" cy="20162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let </a:t>
              </a:r>
              <a:r>
                <a:rPr lang="en-US" altLang="ja-JP" sz="1400" b="1" dirty="0" err="1">
                  <a:solidFill>
                    <a:srgbClr val="0070C0"/>
                  </a:solidFill>
                  <a:latin typeface="Comic Sans MS" pitchFamily="66" charset="0"/>
                </a:rPr>
                <a:t>rec</a:t>
              </a:r>
              <a:r>
                <a:rPr lang="en-US" altLang="ja-JP" sz="1400" b="1" dirty="0">
                  <a:latin typeface="Comic Sans MS" pitchFamily="66" charset="0"/>
                </a:rPr>
                <a:t> mc x =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if</a:t>
              </a:r>
              <a:r>
                <a:rPr lang="en-US" altLang="ja-JP" sz="1400" b="1" dirty="0">
                  <a:latin typeface="Comic Sans MS" pitchFamily="66" charset="0"/>
                </a:rPr>
                <a:t> x </a:t>
              </a:r>
              <a:r>
                <a:rPr lang="en-US" altLang="ja-JP" sz="1400" b="1" dirty="0"/>
                <a:t>&gt;</a:t>
              </a:r>
              <a:r>
                <a:rPr lang="en-US" altLang="ja-JP" sz="1400" b="1" dirty="0">
                  <a:latin typeface="Comic Sans MS" pitchFamily="66" charset="0"/>
                </a:rPr>
                <a:t> 100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then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  x – 10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else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  mc (mc (x + 11))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in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let</a:t>
              </a:r>
              <a:r>
                <a:rPr lang="en-US" altLang="ja-JP" sz="1400" b="1" dirty="0">
                  <a:latin typeface="Comic Sans MS" pitchFamily="66" charset="0"/>
                </a:rPr>
                <a:t> n = </a:t>
              </a:r>
              <a:r>
                <a:rPr lang="en-US" altLang="ja-JP" sz="1400" b="1" dirty="0" err="1">
                  <a:latin typeface="Comic Sans MS" pitchFamily="66" charset="0"/>
                </a:rPr>
                <a:t>randi</a:t>
              </a:r>
              <a:r>
                <a:rPr lang="en-US" altLang="ja-JP" sz="1400" b="1" dirty="0">
                  <a:latin typeface="Comic Sans MS" pitchFamily="66" charset="0"/>
                </a:rPr>
                <a:t>()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in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if</a:t>
              </a:r>
              <a:r>
                <a:rPr lang="en-US" altLang="ja-JP" sz="1400" b="1" dirty="0">
                  <a:latin typeface="Comic Sans MS" pitchFamily="66" charset="0"/>
                </a:rPr>
                <a:t> n </a:t>
              </a:r>
              <a:r>
                <a:rPr lang="en-US" altLang="ja-JP" sz="1400" b="1" dirty="0">
                  <a:latin typeface="cmsy10"/>
                </a:rPr>
                <a:t>·</a:t>
              </a:r>
              <a:r>
                <a:rPr lang="en-US" altLang="ja-JP" sz="1400" b="1" dirty="0">
                  <a:latin typeface="Comic Sans MS" pitchFamily="66" charset="0"/>
                </a:rPr>
                <a:t> 101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then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FF0000"/>
                  </a:solidFill>
                  <a:latin typeface="Comic Sans MS" pitchFamily="66" charset="0"/>
                </a:rPr>
                <a:t>assert</a:t>
              </a:r>
              <a:r>
                <a:rPr lang="en-US" altLang="ja-JP" sz="1400" b="1" dirty="0">
                  <a:latin typeface="Comic Sans MS" pitchFamily="66" charset="0"/>
                </a:rPr>
                <a:t> (mc n = 91)</a:t>
              </a:r>
              <a:endParaRPr lang="ja-JP" altLang="en-US" sz="1400" b="1" dirty="0">
                <a:latin typeface="Comic Sans MS" pitchFamily="66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9304" y="4786699"/>
              <a:ext cx="18288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131840" y="6010835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/>
                <a:t>Verifier</a:t>
              </a:r>
              <a:endParaRPr kumimoji="1" lang="ja-JP" altLang="en-US" sz="2000" b="1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83568" y="393305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Program &amp; Spec.</a:t>
              </a:r>
              <a:endParaRPr kumimoji="1" lang="ja-JP" altLang="en-US" sz="2400" b="1" dirty="0"/>
            </a:p>
          </p:txBody>
        </p:sp>
        <p:cxnSp>
          <p:nvCxnSpPr>
            <p:cNvPr id="12" name="直線矢印コネクタ 11"/>
            <p:cNvCxnSpPr>
              <a:stCxn id="8" idx="3"/>
              <a:endCxn id="9" idx="1"/>
            </p:cNvCxnSpPr>
            <p:nvPr/>
          </p:nvCxnSpPr>
          <p:spPr>
            <a:xfrm flipV="1">
              <a:off x="2987824" y="5348674"/>
              <a:ext cx="691480" cy="26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6084168" y="429309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R</a:t>
              </a:r>
              <a:r>
                <a:rPr kumimoji="1" lang="en-US" altLang="ja-JP" sz="2400" b="1" dirty="0"/>
                <a:t>esult</a:t>
              </a:r>
              <a:endParaRPr kumimoji="1" lang="ja-JP" altLang="en-US" sz="2400" b="1" dirty="0"/>
            </a:p>
          </p:txBody>
        </p:sp>
        <p:cxnSp>
          <p:nvCxnSpPr>
            <p:cNvPr id="14" name="直線矢印コネクタ 13"/>
            <p:cNvCxnSpPr>
              <a:stCxn id="9" idx="3"/>
              <a:endCxn id="15" idx="1"/>
            </p:cNvCxnSpPr>
            <p:nvPr/>
          </p:nvCxnSpPr>
          <p:spPr>
            <a:xfrm flipV="1">
              <a:off x="5508104" y="5347816"/>
              <a:ext cx="648072" cy="8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6156176" y="4699744"/>
              <a:ext cx="2304256" cy="12961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/>
                <a:t>Certificate</a:t>
              </a:r>
            </a:p>
            <a:p>
              <a:pPr algn="ctr"/>
              <a:r>
                <a:rPr lang="en-US" altLang="ja-JP" sz="2400" b="1" dirty="0"/>
                <a:t>or</a:t>
              </a:r>
            </a:p>
            <a:p>
              <a:pPr algn="ctr"/>
              <a:r>
                <a:rPr kumimoji="1" lang="en-US" altLang="ja-JP" sz="2400" b="1" dirty="0"/>
                <a:t>Counterexample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034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Our Contributions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i="1" dirty="0">
                    <a:solidFill>
                      <a:srgbClr val="7030A0"/>
                    </a:solidFill>
                  </a:rPr>
                  <a:t>Relatively complete</a:t>
                </a:r>
                <a:r>
                  <a:rPr lang="en-US" altLang="ja-JP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extension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chemeClr val="tx1"/>
                    </a:solidFill>
                  </a:rPr>
                  <a:t> of</a:t>
                </a:r>
                <a:br>
                  <a:rPr lang="en-US" altLang="ja-JP" b="1" dirty="0">
                    <a:solidFill>
                      <a:schemeClr val="tx1"/>
                    </a:solidFill>
                  </a:rPr>
                </a:br>
                <a:r>
                  <a:rPr lang="en-US" altLang="ja-JP" b="1" dirty="0"/>
                  <a:t>ordinary </a:t>
                </a:r>
                <a:r>
                  <a:rPr kumimoji="1" lang="en-US" altLang="ja-JP" b="1" dirty="0"/>
                  <a:t>refinement type system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𝑹𝒆𝒇</m:t>
                        </m:r>
                      </m:sub>
                    </m:sSub>
                  </m:oMath>
                </a14:m>
                <a:endParaRPr kumimoji="1" lang="en-US" altLang="ja-JP" b="1" dirty="0"/>
              </a:p>
              <a:p>
                <a:r>
                  <a:rPr lang="en-US" altLang="ja-JP" b="1" dirty="0">
                    <a:solidFill>
                      <a:schemeClr val="tx1"/>
                    </a:solidFill>
                  </a:rPr>
                  <a:t>Type inference method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lang="en-US" altLang="ja-JP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52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Refinement Type </a:t>
                </a:r>
                <a:r>
                  <a:rPr lang="en-US" altLang="ja-JP" b="1" dirty="0"/>
                  <a:t>Inference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/>
                  <a:t>Find a substitution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lang="en-US" altLang="ja-JP" b="1" dirty="0"/>
                  <a:t> for all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en-US" altLang="ja-JP" b="1" dirty="0"/>
                  <a:t> as well as</a:t>
                </a:r>
                <a:br>
                  <a:rPr lang="en-US" altLang="ja-JP" b="1" dirty="0"/>
                </a:br>
                <a:r>
                  <a:rPr lang="en-US" altLang="ja-JP" b="1" dirty="0"/>
                  <a:t>a type environment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</m:oMath>
                </a14:m>
                <a:r>
                  <a:rPr lang="en-US" altLang="ja-JP" b="1" dirty="0"/>
                  <a:t> such that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𝑹𝑪</m:t>
                        </m:r>
                      </m:sub>
                    </m:sSub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</a:rPr>
                      <m:t>𝝈</m:t>
                    </m:r>
                    <m:r>
                      <a:rPr lang="en-US" altLang="ja-JP" b="1" i="1" smtClean="0">
                        <a:latin typeface="Cambria Math"/>
                      </a:rPr>
                      <m:t>𝑷</m:t>
                    </m:r>
                  </m:oMath>
                </a14:m>
                <a:endParaRPr kumimoji="1"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55576" y="5229199"/>
                <a:ext cx="7931224" cy="13588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𝝈</m:t>
                      </m:r>
                      <m:r>
                        <a:rPr lang="en-US" altLang="ja-JP" sz="2800" b="1" i="1">
                          <a:latin typeface="Cambria Math"/>
                        </a:rPr>
                        <m:t>={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?</m:t>
                      </m:r>
                      <m:r>
                        <a:rPr lang="en-US" altLang="ja-JP" sz="2800" b="1" i="1">
                          <a:latin typeface="Cambria Math"/>
                        </a:rPr>
                        <m:t>↦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𝜞</m:t>
                      </m:r>
                      <m:r>
                        <a:rPr lang="en-US" altLang="ja-JP" sz="2800" b="1" i="1">
                          <a:latin typeface="Cambria Math"/>
                        </a:rPr>
                        <m:t>=</m:t>
                      </m:r>
                      <m:r>
                        <a:rPr lang="en-US" altLang="ja-JP" sz="2800" b="1" i="0">
                          <a:solidFill>
                            <a:schemeClr val="tx1"/>
                          </a:solidFill>
                          <a:latin typeface="Cambria Math"/>
                        </a:rPr>
                        <m:t>𝐚𝐩𝐩𝐥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𝐬𝐰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∀</m:t>
                            </m:r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altLang="ja-JP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 </m:t>
                            </m:r>
                            <m:d>
                              <m:dPr>
                                <m:ctrlP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US" altLang="ja-JP" sz="2800" b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𝐮𝐧𝐢𝐭</m:t>
                                </m:r>
                              </m:e>
                            </m:d>
                            <m:r>
                              <a:rPr lang="en-US" altLang="ja-JP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  <m:r>
                                  <a:rPr lang="en-US" altLang="ja-JP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altLang="ja-JP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altLang="ja-JP" sz="28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𝐮𝐧𝐢𝐭</m:t>
                            </m:r>
                            <m:r>
                              <a:rPr lang="en-US" altLang="ja-JP" sz="2800" b="1" i="1">
                                <a:latin typeface="Cambria Math"/>
                              </a:rPr>
                              <m:t> </m:t>
                            </m:r>
                          </m:e>
                        </m:mr>
                      </m:m>
                      <m:r>
                        <a:rPr lang="en-US" altLang="ja-JP" sz="2800" b="1" i="1">
                          <a:latin typeface="Cambria Math"/>
                        </a:rPr>
                        <m:t>,…</m:t>
                      </m:r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29199"/>
                <a:ext cx="7931224" cy="1358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矢印 10"/>
          <p:cNvSpPr/>
          <p:nvPr/>
        </p:nvSpPr>
        <p:spPr>
          <a:xfrm>
            <a:off x="4103948" y="4371221"/>
            <a:ext cx="936104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755576" y="2708920"/>
                <a:ext cx="7931224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[?]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32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8920"/>
                <a:ext cx="7931224" cy="15696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6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2664296" y="2233467"/>
                <a:ext cx="6300192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[?]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6" y="2233467"/>
                <a:ext cx="6300192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Reduction to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b="1" dirty="0">
                    <a:solidFill>
                      <a:prstClr val="black"/>
                    </a:solidFill>
                  </a:rPr>
                  <a:t>Quantified</a:t>
                </a:r>
                <a:br>
                  <a:rPr lang="en-US" altLang="ja-JP" b="1" dirty="0">
                    <a:solidFill>
                      <a:prstClr val="black"/>
                    </a:solidFill>
                  </a:rPr>
                </a:br>
                <a:r>
                  <a:rPr lang="en-US" altLang="ja-JP" b="1" dirty="0">
                    <a:solidFill>
                      <a:prstClr val="black"/>
                    </a:solidFill>
                  </a:rPr>
                  <a:t>Horn Constraint Solving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664295" y="4581128"/>
                <a:ext cx="6300193" cy="14890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⇒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𝑷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 ∃</m:t>
                                </m:r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ja-JP" sz="2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800" b="1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𝑷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ja-JP" sz="28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ja-JP" sz="2800" b="1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𝒃</m:t>
                                                  </m:r>
                                                  <m:r>
                                                    <a:rPr lang="en-US" altLang="ja-JP" sz="2800" b="1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ja-JP" sz="28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𝒚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ja-JP" sz="2800" b="1" i="1">
                                                  <a:latin typeface="Cambria Math"/>
                                                </a:rPr>
                                                <m:t>⇒</m:t>
                                              </m:r>
                                              <m:r>
                                                <a:rPr lang="en-US" altLang="ja-JP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altLang="ja-JP" sz="2800" b="1" i="1">
                                                  <a:latin typeface="Cambria Math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altLang="ja-JP" sz="2800" b="1" i="1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  <m:t>∧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𝑸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8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altLang="ja-JP" sz="2800" b="1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ja-JP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5" y="4581128"/>
                <a:ext cx="6300193" cy="14890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下矢印 12"/>
          <p:cNvSpPr/>
          <p:nvPr/>
        </p:nvSpPr>
        <p:spPr>
          <a:xfrm>
            <a:off x="5436096" y="3745800"/>
            <a:ext cx="936104" cy="71623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四角形吹き出し 2"/>
              <p:cNvSpPr/>
              <p:nvPr/>
            </p:nvSpPr>
            <p:spPr>
              <a:xfrm>
                <a:off x="354868" y="1451395"/>
                <a:ext cx="6682545" cy="553559"/>
              </a:xfrm>
              <a:prstGeom prst="wedgeRectCallout">
                <a:avLst>
                  <a:gd name="adj1" fmla="val -8442"/>
                  <a:gd name="adj2" fmla="val 100519"/>
                </a:avLst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/>
                        </a:rPr>
                        <m:t>∀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400" b="1" i="1"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4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400" b="1" i="1">
                              <a:latin typeface="Cambria Math"/>
                            </a:rPr>
                            <m:t>→</m:t>
                          </m:r>
                          <m:r>
                            <a:rPr lang="en-US" altLang="ja-JP" sz="2400" b="1"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4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→</m:t>
                      </m:r>
                      <m:r>
                        <a:rPr lang="en-US" altLang="ja-JP" sz="2400" b="1" i="1"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lang="en-US" altLang="ja-JP" sz="2400" b="1" dirty="0"/>
              </a:p>
            </p:txBody>
          </p:sp>
        </mc:Choice>
        <mc:Fallback xmlns="">
          <p:sp>
            <p:nvSpPr>
              <p:cNvPr id="3" name="四角形吹き出し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8" y="1451395"/>
                <a:ext cx="6682545" cy="553559"/>
              </a:xfrm>
              <a:prstGeom prst="wedgeRectCallout">
                <a:avLst>
                  <a:gd name="adj1" fmla="val -8442"/>
                  <a:gd name="adj2" fmla="val 100519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吹き出し 13"/>
              <p:cNvSpPr/>
              <p:nvPr/>
            </p:nvSpPr>
            <p:spPr>
              <a:xfrm>
                <a:off x="354868" y="3689354"/>
                <a:ext cx="4865204" cy="608915"/>
              </a:xfrm>
              <a:prstGeom prst="wedgeRectCallout">
                <a:avLst>
                  <a:gd name="adj1" fmla="val -693"/>
                  <a:gd name="adj2" fmla="val -172825"/>
                </a:avLst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400" b="1" i="0" smtClean="0">
                              <a:latin typeface="Cambria Math" panose="02040503050406030204" pitchFamily="18" charset="0"/>
                            </a:rPr>
                            <m:t>𝐢𝐧𝐭</m:t>
                          </m:r>
                        </m:e>
                      </m:d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400" b="1" i="0" smtClean="0"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→</m:t>
                      </m:r>
                      <m:r>
                        <a:rPr lang="en-US" altLang="ja-JP" sz="2400" b="1" i="1"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lang="en-US" altLang="ja-JP" sz="2400" b="1" dirty="0"/>
              </a:p>
            </p:txBody>
          </p:sp>
        </mc:Choice>
        <mc:Fallback xmlns="">
          <p:sp>
            <p:nvSpPr>
              <p:cNvPr id="14" name="四角形吹き出し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8" y="3689354"/>
                <a:ext cx="4865204" cy="608915"/>
              </a:xfrm>
              <a:prstGeom prst="wedgeRectCallout">
                <a:avLst>
                  <a:gd name="adj1" fmla="val -693"/>
                  <a:gd name="adj2" fmla="val -172825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5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3600" b="1" dirty="0">
                    <a:solidFill>
                      <a:prstClr val="black"/>
                    </a:solidFill>
                  </a:rPr>
                  <a:t>Quantified Horn Constraint Solving</a:t>
                </a:r>
                <a:r>
                  <a:rPr lang="ja-JP" altLang="en-US" sz="3600" b="1" dirty="0"/>
                  <a:t> </a:t>
                </a:r>
                <a:r>
                  <a:rPr lang="en-US" altLang="ja-JP" sz="3600" b="1" dirty="0"/>
                  <a:t>(1/3)</a:t>
                </a:r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r="-1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113726" y="3293864"/>
            <a:ext cx="2411760" cy="759428"/>
            <a:chOff x="43575" y="3461660"/>
            <a:chExt cx="1496428" cy="759428"/>
          </a:xfrm>
        </p:grpSpPr>
        <p:sp>
          <p:nvSpPr>
            <p:cNvPr id="12" name="下矢印 11"/>
            <p:cNvSpPr/>
            <p:nvPr/>
          </p:nvSpPr>
          <p:spPr>
            <a:xfrm rot="16200000">
              <a:off x="167917" y="3337318"/>
              <a:ext cx="759428" cy="1008112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44615" y="3645024"/>
                  <a:ext cx="14953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="1" dirty="0" err="1"/>
                    <a:t>Skolemize</a:t>
                  </a:r>
                  <a:r>
                    <a:rPr lang="en-US" altLang="ja-JP" sz="2000" b="1" dirty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15" y="3645024"/>
                  <a:ext cx="149538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785" t="-7576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728192" y="1293548"/>
                <a:ext cx="7162800" cy="14890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⇒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𝑷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 ∃</m:t>
                                </m:r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ja-JP" sz="2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800" b="1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𝑷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ja-JP" sz="28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ja-JP" sz="2800" b="1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𝒃</m:t>
                                                  </m:r>
                                                  <m:r>
                                                    <a:rPr lang="en-US" altLang="ja-JP" sz="2800" b="1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ja-JP" sz="28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𝒚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ja-JP" sz="2800" b="1" i="1">
                                                  <a:latin typeface="Cambria Math"/>
                                                </a:rPr>
                                                <m:t>⇒</m:t>
                                              </m:r>
                                              <m:r>
                                                <a:rPr lang="en-US" altLang="ja-JP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altLang="ja-JP" sz="2800" b="1" i="1">
                                                  <a:latin typeface="Cambria Math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altLang="ja-JP" sz="2800" b="1" i="1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  <m:t>∧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𝑸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8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altLang="ja-JP" sz="2800" b="1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ja-JP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92" y="1293548"/>
                <a:ext cx="7162800" cy="14890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729680" y="2924944"/>
                <a:ext cx="7162800" cy="14972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∃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⇒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𝑷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∀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∀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𝑷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ja-JP" sz="2800" b="1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800" b="1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/>
                                                  </a:rPr>
                                                  <m:t>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800" b="1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/>
                                                  </a:rPr>
                                                  <m:t>𝟎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ja-JP" sz="2800" b="1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800" b="1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/>
                                                  </a:rPr>
                                                  <m:t>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800" b="1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altLang="ja-JP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800" b="1" i="1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⇒</m:t>
                                        </m:r>
                                        <m: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∀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𝒄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𝒄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⋅</m:t>
                                        </m:r>
                                        <m: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680" y="2924944"/>
                <a:ext cx="7162800" cy="14972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/>
          <p:cNvGrpSpPr/>
          <p:nvPr/>
        </p:nvGrpSpPr>
        <p:grpSpPr>
          <a:xfrm>
            <a:off x="113725" y="4662997"/>
            <a:ext cx="1591208" cy="759428"/>
            <a:chOff x="43575" y="3461660"/>
            <a:chExt cx="1008112" cy="759428"/>
          </a:xfrm>
        </p:grpSpPr>
        <p:sp>
          <p:nvSpPr>
            <p:cNvPr id="29" name="下矢印 28"/>
            <p:cNvSpPr/>
            <p:nvPr/>
          </p:nvSpPr>
          <p:spPr>
            <a:xfrm rot="16200000">
              <a:off x="167917" y="3337318"/>
              <a:ext cx="759428" cy="1008112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正方形/長方形 29"/>
                <p:cNvSpPr/>
                <p:nvPr/>
              </p:nvSpPr>
              <p:spPr>
                <a:xfrm>
                  <a:off x="44615" y="3645024"/>
                  <a:ext cx="770571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000" b="1" dirty="0" err="1"/>
                    <a:t>Elim</a:t>
                  </a:r>
                  <a:r>
                    <a:rPr lang="en-US" altLang="ja-JP" sz="2000" b="1" dirty="0"/>
                    <a:t>. </a:t>
                  </a:r>
                  <a14:m>
                    <m:oMath xmlns:m="http://schemas.openxmlformats.org/officeDocument/2006/math">
                      <m:r>
                        <a:rPr lang="en-US" altLang="ja-JP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30" name="正方形/長方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15" y="3645024"/>
                  <a:ext cx="77057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528" t="-7576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727592" y="5702137"/>
                <a:ext cx="7163400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∀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⇒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592" y="5702137"/>
                <a:ext cx="716340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1728192" y="4568190"/>
                <a:ext cx="7162800" cy="9490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∃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. ∀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  <m:d>
                                    <m:dPr>
                                      <m:ctrlP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altLang="ja-JP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altLang="ja-JP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⋅</m:t>
                                      </m:r>
                                      <m:r>
                                        <a:rPr lang="en-US" altLang="ja-JP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altLang="ja-JP" sz="2800" b="1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⇒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sz="2800" b="1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⋅</m:t>
                                  </m:r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ja-JP" sz="28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92" y="4568190"/>
                <a:ext cx="7162800" cy="9490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グループ化 33"/>
          <p:cNvGrpSpPr/>
          <p:nvPr/>
        </p:nvGrpSpPr>
        <p:grpSpPr>
          <a:xfrm>
            <a:off x="80180" y="5584033"/>
            <a:ext cx="1624753" cy="759428"/>
            <a:chOff x="43575" y="3461660"/>
            <a:chExt cx="1008112" cy="759428"/>
          </a:xfrm>
        </p:grpSpPr>
        <p:sp>
          <p:nvSpPr>
            <p:cNvPr id="35" name="下矢印 34"/>
            <p:cNvSpPr/>
            <p:nvPr/>
          </p:nvSpPr>
          <p:spPr>
            <a:xfrm rot="16200000">
              <a:off x="167917" y="3337318"/>
              <a:ext cx="759428" cy="1008112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正方形/長方形 35"/>
                <p:cNvSpPr/>
                <p:nvPr/>
              </p:nvSpPr>
              <p:spPr>
                <a:xfrm>
                  <a:off x="64388" y="3645024"/>
                  <a:ext cx="755681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000" b="1" dirty="0" err="1"/>
                    <a:t>Elim</a:t>
                  </a:r>
                  <a:r>
                    <a:rPr lang="en-US" altLang="ja-JP" sz="2000" b="1" dirty="0"/>
                    <a:t>. </a:t>
                  </a:r>
                  <a14:m>
                    <m:oMath xmlns:m="http://schemas.openxmlformats.org/officeDocument/2006/math">
                      <m:r>
                        <a:rPr lang="en-US" altLang="ja-JP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36" name="正方形/長方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8" y="3645024"/>
                  <a:ext cx="755681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528" t="-7576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58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四角形吹き出し 28"/>
              <p:cNvSpPr/>
              <p:nvPr/>
            </p:nvSpPr>
            <p:spPr>
              <a:xfrm>
                <a:off x="313474" y="3212976"/>
                <a:ext cx="6058726" cy="827066"/>
              </a:xfrm>
              <a:prstGeom prst="wedgeRectCallout">
                <a:avLst>
                  <a:gd name="adj1" fmla="val -35616"/>
                  <a:gd name="adj2" fmla="val -9572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:r>
                  <a:rPr lang="en-US" altLang="ja-JP" sz="2400" b="1" dirty="0"/>
                  <a:t>Farkas’ lemma: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acc>
                      <m:accPr>
                        <m:chr m:val="̃"/>
                        <m:ctrlP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altLang="ja-JP" sz="2400" b="1" i="1" smtClean="0">
                        <a:latin typeface="Cambria Math"/>
                      </a:rPr>
                      <m:t>.</m:t>
                    </m:r>
                    <m:nary>
                      <m:naryPr>
                        <m:chr m:val="⋀"/>
                        <m:limLoc m:val="subSup"/>
                        <m:supHide m:val="on"/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400" b="1" i="1" smtClean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ja-JP" sz="2400" b="1" i="1">
                        <a:latin typeface="Cambria Math"/>
                      </a:rPr>
                      <m:t>≥</m:t>
                    </m:r>
                    <m:r>
                      <a:rPr lang="en-US" altLang="ja-JP" sz="2400" b="1" i="1">
                        <a:latin typeface="Cambria Math"/>
                      </a:rPr>
                      <m:t>𝟎</m:t>
                    </m:r>
                    <m:r>
                      <a:rPr lang="en-US" altLang="ja-JP" sz="2400" b="1" i="1">
                        <a:latin typeface="Cambria Math"/>
                      </a:rPr>
                      <m:t>⇒</m:t>
                    </m:r>
                    <m:r>
                      <a:rPr lang="en-US" altLang="ja-JP" sz="2400" b="1" i="1">
                        <a:latin typeface="Cambria Math"/>
                      </a:rPr>
                      <m:t>𝒆</m:t>
                    </m:r>
                    <m:r>
                      <a:rPr lang="en-US" altLang="ja-JP" sz="2400" b="1" i="1">
                        <a:latin typeface="Cambria Math"/>
                      </a:rPr>
                      <m:t>≥</m:t>
                    </m:r>
                    <m:r>
                      <a:rPr lang="en-US" altLang="ja-JP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altLang="ja-JP" sz="2400" b="1" dirty="0"/>
                  <a:t> if</a:t>
                </a:r>
                <a:br>
                  <a:rPr lang="en-US" altLang="ja-JP" sz="24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acc>
                        <m:accPr>
                          <m:chr m:val="̃"/>
                          <m:ctrlPr>
                            <a:rPr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</m:acc>
                      <m:r>
                        <a:rPr lang="en-US" altLang="ja-JP" sz="2400" b="1" i="1">
                          <a:latin typeface="Cambria Math"/>
                        </a:rPr>
                        <m:t>≥</m:t>
                      </m:r>
                      <m:r>
                        <a:rPr lang="en-US" altLang="ja-JP" sz="2400" b="1" i="1">
                          <a:latin typeface="Cambria Math"/>
                        </a:rPr>
                        <m:t>𝟎</m:t>
                      </m:r>
                      <m:r>
                        <a:rPr lang="en-US" altLang="ja-JP" sz="2400" b="1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ja-JP" sz="2400" b="1" i="1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ja-JP" sz="2400" b="1" i="1" smtClean="0">
                          <a:latin typeface="Cambria Math"/>
                        </a:rPr>
                        <m:t>≡</m:t>
                      </m:r>
                      <m:r>
                        <a:rPr lang="en-US" altLang="ja-JP" sz="2400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9" name="四角形吹き出し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4" y="3212976"/>
                <a:ext cx="6058726" cy="827066"/>
              </a:xfrm>
              <a:prstGeom prst="wedgeRectCallout">
                <a:avLst>
                  <a:gd name="adj1" fmla="val -35616"/>
                  <a:gd name="adj2" fmla="val -95725"/>
                </a:avLst>
              </a:prstGeom>
              <a:blipFill rotWithShape="0">
                <a:blip r:embed="rId3"/>
                <a:stretch>
                  <a:fillRect l="-1303" t="-5419" b="-26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274638"/>
                <a:ext cx="8496944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3600" b="1" dirty="0">
                    <a:solidFill>
                      <a:prstClr val="black"/>
                    </a:solidFill>
                  </a:rPr>
                  <a:t>Quantified Horn Constraint Solving</a:t>
                </a:r>
                <a:r>
                  <a:rPr lang="ja-JP" altLang="en-US" sz="3600" b="1" dirty="0"/>
                  <a:t> </a:t>
                </a:r>
                <a:r>
                  <a:rPr lang="en-US" altLang="ja-JP" sz="3600" b="1" dirty="0"/>
                  <a:t>(2/3)</a:t>
                </a:r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274638"/>
                <a:ext cx="8496944" cy="11430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23528" y="1484784"/>
                <a:ext cx="8465705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∀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altLang="ja-JP" sz="2800" b="1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846570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2444619" y="2389872"/>
                <a:ext cx="6344613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.∃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19" y="2389872"/>
                <a:ext cx="634461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3995936" y="4437112"/>
                <a:ext cx="4793297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ja-JP" sz="2800" b="1" i="1" dirty="0">
                    <a:solidFill>
                      <a:schemeClr val="tx1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altLang="ja-JP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altLang="ja-JP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ja-JP" sz="2800" b="1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437112"/>
                <a:ext cx="4793297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下矢印 21"/>
          <p:cNvSpPr/>
          <p:nvPr/>
        </p:nvSpPr>
        <p:spPr>
          <a:xfrm>
            <a:off x="6480212" y="3212976"/>
            <a:ext cx="2088232" cy="109613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SMT Solver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971600" y="5229200"/>
                <a:ext cx="7817632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29200"/>
                <a:ext cx="7817632" cy="13849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4982276" y="6160309"/>
                <a:ext cx="1610274" cy="4370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276" y="6160309"/>
                <a:ext cx="1610274" cy="4370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313474" y="2190351"/>
            <a:ext cx="2098286" cy="922262"/>
            <a:chOff x="107504" y="3461660"/>
            <a:chExt cx="1008112" cy="759428"/>
          </a:xfrm>
        </p:grpSpPr>
        <p:sp>
          <p:nvSpPr>
            <p:cNvPr id="26" name="下矢印 25"/>
            <p:cNvSpPr/>
            <p:nvPr/>
          </p:nvSpPr>
          <p:spPr>
            <a:xfrm rot="16200000">
              <a:off x="231846" y="3337318"/>
              <a:ext cx="759428" cy="1008112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123291" y="3677793"/>
                  <a:ext cx="895137" cy="3294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altLang="ja-JP" sz="2000" b="1" dirty="0"/>
                    <a:t> to </a:t>
                  </a:r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291" y="3677793"/>
                  <a:ext cx="895137" cy="32946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30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  <p:bldP spid="19" grpId="0" animBg="1"/>
      <p:bldP spid="22" grpId="0" animBg="1"/>
      <p:bldP spid="15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3600" b="1" dirty="0">
                    <a:solidFill>
                      <a:prstClr val="black"/>
                    </a:solidFill>
                  </a:rPr>
                  <a:t>Quantified Horn Constraint Solving</a:t>
                </a:r>
                <a:r>
                  <a:rPr lang="ja-JP" altLang="en-US" sz="3600" b="1" dirty="0"/>
                  <a:t> </a:t>
                </a:r>
                <a:r>
                  <a:rPr lang="en-US" altLang="ja-JP" sz="3600" b="1" dirty="0"/>
                  <a:t>(3/3)</a:t>
                </a:r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r="-1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547664" y="3659923"/>
                <a:ext cx="5562600" cy="14972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⇒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𝑷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∀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∀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𝑷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800" b="1" i="1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⇒</m:t>
                                        </m:r>
                                        <m: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altLang="ja-JP" sz="2800" b="1" i="1">
                                        <a:latin typeface="Cambria Math"/>
                                      </a:rPr>
                                      <m:t>∀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659923"/>
                <a:ext cx="5562600" cy="14972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4196838" y="5459069"/>
                <a:ext cx="2913426" cy="954107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altLang="ja-JP" sz="28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2800" b="1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38" y="5459069"/>
                <a:ext cx="2913426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2664296" y="2050832"/>
                <a:ext cx="6300192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𝐜𝐡𝐞𝐜𝐤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𝐥𝐞𝐭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𝐦𝐚𝐢𝐧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𝐚𝐩𝐩𝐥𝐲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_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𝐬𝐰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𝐜𝐡𝐞𝐜𝐤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6" y="2050832"/>
                <a:ext cx="6300192" cy="13849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四角形吹き出し 30"/>
              <p:cNvSpPr/>
              <p:nvPr/>
            </p:nvSpPr>
            <p:spPr>
              <a:xfrm>
                <a:off x="553751" y="1363273"/>
                <a:ext cx="6682545" cy="553559"/>
              </a:xfrm>
              <a:prstGeom prst="wedgeRectCallout">
                <a:avLst>
                  <a:gd name="adj1" fmla="val -8442"/>
                  <a:gd name="adj2" fmla="val 100519"/>
                </a:avLst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/>
                        </a:rPr>
                        <m:t>∀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400" b="1" i="1"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altLang="ja-JP" sz="2400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400" b="1" i="1">
                              <a:latin typeface="Cambria Math"/>
                            </a:rPr>
                            <m:t>→</m:t>
                          </m:r>
                          <m:r>
                            <a:rPr lang="en-US" altLang="ja-JP" sz="2400" b="1"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4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→</m:t>
                      </m:r>
                      <m:r>
                        <a:rPr lang="en-US" altLang="ja-JP" sz="2400" b="1" i="1"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lang="en-US" altLang="ja-JP" sz="2400" b="1" dirty="0"/>
              </a:p>
            </p:txBody>
          </p:sp>
        </mc:Choice>
        <mc:Fallback xmlns="">
          <p:sp>
            <p:nvSpPr>
              <p:cNvPr id="31" name="四角形吹き出し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51" y="1363273"/>
                <a:ext cx="6682545" cy="553559"/>
              </a:xfrm>
              <a:prstGeom prst="wedgeRectCallout">
                <a:avLst>
                  <a:gd name="adj1" fmla="val -8442"/>
                  <a:gd name="adj2" fmla="val 100519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グループ化 36"/>
          <p:cNvGrpSpPr/>
          <p:nvPr/>
        </p:nvGrpSpPr>
        <p:grpSpPr>
          <a:xfrm>
            <a:off x="1547664" y="5228534"/>
            <a:ext cx="2646784" cy="1415182"/>
            <a:chOff x="43575" y="3488279"/>
            <a:chExt cx="1334447" cy="759428"/>
          </a:xfrm>
        </p:grpSpPr>
        <p:sp>
          <p:nvSpPr>
            <p:cNvPr id="38" name="下矢印 37"/>
            <p:cNvSpPr/>
            <p:nvPr/>
          </p:nvSpPr>
          <p:spPr>
            <a:xfrm rot="16200000">
              <a:off x="310559" y="3221295"/>
              <a:ext cx="759428" cy="129339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4615" y="3645024"/>
              <a:ext cx="1333407" cy="445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/>
                <a:t>Horn Clause</a:t>
              </a:r>
            </a:p>
            <a:p>
              <a:r>
                <a:rPr lang="en-US" altLang="ja-JP" sz="2400" b="1" dirty="0"/>
                <a:t>Constraint Solver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四角形吹き出し 39"/>
              <p:cNvSpPr/>
              <p:nvPr/>
            </p:nvSpPr>
            <p:spPr>
              <a:xfrm>
                <a:off x="553751" y="1363273"/>
                <a:ext cx="6682545" cy="553559"/>
              </a:xfrm>
              <a:prstGeom prst="wedgeRectCallout">
                <a:avLst>
                  <a:gd name="adj1" fmla="val -8442"/>
                  <a:gd name="adj2" fmla="val 100519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/>
                        </a:rPr>
                        <m:t>∀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ja-JP" sz="2400" b="1" i="1"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altLang="ja-JP" sz="2400" b="1" i="1">
                              <a:latin typeface="Cambria Math"/>
                            </a:rPr>
                            <m:t>→</m:t>
                          </m:r>
                          <m:r>
                            <a:rPr lang="en-US" altLang="ja-JP" sz="2400" b="1">
                              <a:latin typeface="Cambria Math"/>
                            </a:rPr>
                            <m:t>𝐮𝐧𝐢𝐭</m:t>
                          </m:r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→</m:t>
                      </m:r>
                      <m:r>
                        <a:rPr lang="en-US" altLang="ja-JP" sz="2400" b="1" i="1">
                          <a:latin typeface="Cambria Math"/>
                        </a:rPr>
                        <m:t>𝐮𝐧𝐢𝐭</m:t>
                      </m:r>
                    </m:oMath>
                  </m:oMathPara>
                </a14:m>
                <a:endParaRPr lang="en-US" altLang="ja-JP" sz="2400" b="1" dirty="0"/>
              </a:p>
            </p:txBody>
          </p:sp>
        </mc:Choice>
        <mc:Fallback xmlns="">
          <p:sp>
            <p:nvSpPr>
              <p:cNvPr id="40" name="四角形吹き出し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51" y="1363273"/>
                <a:ext cx="6682545" cy="553559"/>
              </a:xfrm>
              <a:prstGeom prst="wedgeRectCallout">
                <a:avLst>
                  <a:gd name="adj1" fmla="val -8442"/>
                  <a:gd name="adj2" fmla="val 100519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9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Refinement Type System as Axiomatic Semantics of H.O. Functional Programs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97604"/>
              </p:ext>
            </p:extLst>
          </p:nvPr>
        </p:nvGraphicFramePr>
        <p:xfrm>
          <a:off x="35496" y="1484784"/>
          <a:ext cx="9124696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Imperative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H.O. Functional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of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Partial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Correctness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Partial</a:t>
                      </a:r>
                      <a:r>
                        <a:rPr kumimoji="1" lang="en-US" altLang="ja-JP" sz="2400" b="1" baseline="0" dirty="0"/>
                        <a:t> Correctness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Relatively Complete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dirty="0"/>
                        <a:t>Refinement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Type </a:t>
                      </a:r>
                      <a:r>
                        <a:rPr kumimoji="1" lang="en-US" altLang="ja-JP" sz="2400" b="1" baseline="0" dirty="0"/>
                        <a:t>System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[U., Terauchi &amp; Kobayashi</a:t>
                      </a:r>
                      <a:r>
                        <a:rPr kumimoji="1" lang="en-US" altLang="ja-JP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POPL’13]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of </a:t>
                      </a:r>
                      <a:r>
                        <a:rPr kumimoji="1" lang="en-US" altLang="ja-JP" sz="2400" b="1" dirty="0"/>
                        <a:t>Total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Correctness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Total Correctness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600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kumimoji="1" lang="ja-JP" altLang="en-US" sz="6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of </a:t>
                      </a:r>
                      <a:r>
                        <a:rPr kumimoji="1" lang="en-US" altLang="ja-JP" sz="2400" b="1" dirty="0"/>
                        <a:t>Angelic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Nondeterminism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Angelic </a:t>
                      </a:r>
                      <a:r>
                        <a:rPr kumimoji="1" lang="en-US" altLang="ja-JP" sz="2400" b="1" baseline="0" dirty="0" err="1"/>
                        <a:t>Nondet</a:t>
                      </a:r>
                      <a:r>
                        <a:rPr kumimoji="1" lang="en-US" altLang="ja-JP" sz="2400" b="1" baseline="0" dirty="0"/>
                        <a:t>.</a:t>
                      </a:r>
                      <a:endParaRPr kumimoji="1" lang="ja-JP" altLang="en-US" sz="2400" b="1" dirty="0"/>
                    </a:p>
                    <a:p>
                      <a:pPr algn="ctr"/>
                      <a:r>
                        <a:rPr lang="en-US" altLang="ja-JP" sz="1800" b="1" dirty="0"/>
                        <a:t>[</a:t>
                      </a:r>
                      <a:r>
                        <a:rPr lang="en-US" altLang="ja-JP" sz="1800" b="1" dirty="0" err="1"/>
                        <a:t>Mamouras</a:t>
                      </a:r>
                      <a:r>
                        <a:rPr lang="en-US" altLang="ja-JP" sz="1800" b="1" dirty="0"/>
                        <a:t> FoSSaCS’15]</a:t>
                      </a:r>
                      <a:r>
                        <a:rPr lang="en-US" altLang="ja-JP" sz="2400" b="1" dirty="0"/>
                        <a:t> 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Refinement Type System</a:t>
                      </a:r>
                      <a:b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  <a:t> Angelic </a:t>
                      </a:r>
                      <a:r>
                        <a:rPr kumimoji="1" lang="en-US" altLang="ja-JP" sz="2400" b="1" baseline="0" dirty="0" err="1">
                          <a:solidFill>
                            <a:srgbClr val="FF0000"/>
                          </a:solidFill>
                        </a:rPr>
                        <a:t>Nondet</a:t>
                      </a:r>
                      <a: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  <a:t>.</a:t>
                      </a:r>
                      <a:b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[Hashimoto &amp; U. SAS’15]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Predicate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Transformer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Semantics</a:t>
                      </a:r>
                      <a:endParaRPr kumimoji="1" lang="en-US" altLang="ja-JP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Weakest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Prec</a:t>
                      </a:r>
                      <a:r>
                        <a:rPr kumimoji="1" lang="en-US" altLang="ja-JP" sz="2400" b="1" baseline="0" dirty="0"/>
                        <a:t>ondition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Generation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Horn Clause</a:t>
                      </a:r>
                      <a:br>
                        <a:rPr kumimoji="1" lang="en-US" altLang="ja-JP" sz="24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Constraint Generation</a:t>
                      </a:r>
                      <a:b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</a:rPr>
                        <a:t>[U. &amp; Kobayashi PPDP’09]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660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Refinement Type System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𝑨𝑵</m:t>
                        </m:r>
                      </m:sub>
                    </m:sSub>
                  </m:oMath>
                </a14:m>
                <a:r>
                  <a:rPr lang="en-US" altLang="ja-JP" b="1" dirty="0"/>
                  <a:t> of</a:t>
                </a:r>
                <a:br>
                  <a:rPr lang="en-US" altLang="ja-JP" b="1" dirty="0"/>
                </a:br>
                <a:r>
                  <a:rPr lang="en-US" altLang="ja-JP" b="1" dirty="0"/>
                  <a:t>Angelic Nondeterminism </a:t>
                </a:r>
                <a:r>
                  <a:rPr lang="en-US" altLang="ja-JP" sz="2200" b="1" dirty="0"/>
                  <a:t>[Hashimoto &amp; U. SAS’15]</a:t>
                </a:r>
                <a:endParaRPr kumimoji="1" lang="ja-JP" altLang="en-US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00" t="-17021" r="-148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ja-JP" b="1" dirty="0"/>
              <a:t>Model </a:t>
            </a:r>
            <a:r>
              <a:rPr lang="en-US" altLang="ja-JP" b="1" dirty="0">
                <a:solidFill>
                  <a:srgbClr val="00B050"/>
                </a:solidFill>
              </a:rPr>
              <a:t>nondeterministic behaviors</a:t>
            </a:r>
            <a:r>
              <a:rPr lang="en-US" altLang="ja-JP" b="1" dirty="0"/>
              <a:t> in programs</a:t>
            </a:r>
          </a:p>
          <a:p>
            <a:pPr lvl="1"/>
            <a:r>
              <a:rPr lang="en-US" altLang="ja-JP" b="1" dirty="0">
                <a:solidFill>
                  <a:srgbClr val="00B050"/>
                </a:solidFill>
              </a:rPr>
              <a:t>user inputs, inputs from communication channels, interrupts, and thread schedulers</a:t>
            </a:r>
          </a:p>
          <a:p>
            <a:r>
              <a:rPr lang="en-US" altLang="ja-JP" b="1" dirty="0"/>
              <a:t>Verify </a:t>
            </a:r>
            <a:r>
              <a:rPr lang="en-US" altLang="ja-JP" b="1" dirty="0">
                <a:solidFill>
                  <a:srgbClr val="0070C0"/>
                </a:solidFill>
              </a:rPr>
              <a:t>branching time properties</a:t>
            </a:r>
            <a:r>
              <a:rPr lang="en-US" altLang="ja-JP" b="1" dirty="0"/>
              <a:t> of programs</a:t>
            </a:r>
            <a:endParaRPr lang="en-US" altLang="ja-JP" b="1" dirty="0">
              <a:solidFill>
                <a:srgbClr val="0070C0"/>
              </a:solidFill>
            </a:endParaRPr>
          </a:p>
          <a:p>
            <a:pPr lvl="1"/>
            <a:r>
              <a:rPr lang="en-US" altLang="ja-JP" b="1" dirty="0">
                <a:solidFill>
                  <a:srgbClr val="0070C0"/>
                </a:solidFill>
              </a:rPr>
              <a:t>non-termination verification </a:t>
            </a:r>
            <a:r>
              <a:rPr lang="en-US" altLang="ja-JP" sz="2000" b="1" dirty="0">
                <a:solidFill>
                  <a:srgbClr val="0070C0"/>
                </a:solidFill>
              </a:rPr>
              <a:t>[</a:t>
            </a:r>
            <a:r>
              <a:rPr lang="en-US" altLang="ja-JP" sz="2000" b="1" dirty="0" err="1">
                <a:solidFill>
                  <a:srgbClr val="0070C0"/>
                </a:solidFill>
              </a:rPr>
              <a:t>Kuwahara</a:t>
            </a:r>
            <a:r>
              <a:rPr lang="en-US" altLang="ja-JP" sz="2000" b="1" dirty="0">
                <a:solidFill>
                  <a:srgbClr val="0070C0"/>
                </a:solidFill>
              </a:rPr>
              <a:t>+ CAV’15]</a:t>
            </a:r>
            <a:r>
              <a:rPr lang="en-US" altLang="ja-JP" b="1" dirty="0"/>
              <a:t>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吹き出し 7"/>
              <p:cNvSpPr/>
              <p:nvPr/>
            </p:nvSpPr>
            <p:spPr>
              <a:xfrm>
                <a:off x="1187624" y="4581128"/>
                <a:ext cx="5616624" cy="1080120"/>
              </a:xfrm>
              <a:prstGeom prst="wedgeRectCallout">
                <a:avLst>
                  <a:gd name="adj1" fmla="val -35584"/>
                  <a:gd name="adj2" fmla="val -8867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3200" b="1" dirty="0"/>
                  <a:t>Proving that a program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ja-JP" sz="3200" b="1" dirty="0"/>
                  <a:t> does NOT terminate for </a:t>
                </a:r>
                <a:r>
                  <a:rPr lang="en-US" altLang="ja-JP" sz="3200" b="1" i="1" dirty="0">
                    <a:solidFill>
                      <a:srgbClr val="FF0000"/>
                    </a:solidFill>
                  </a:rPr>
                  <a:t>some</a:t>
                </a:r>
                <a:r>
                  <a:rPr lang="en-US" altLang="ja-JP" sz="3200" b="1" dirty="0"/>
                  <a:t> inputs</a:t>
                </a:r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8" name="四角形吹き出し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581128"/>
                <a:ext cx="5616624" cy="1080120"/>
              </a:xfrm>
              <a:prstGeom prst="wedgeRectCallout">
                <a:avLst>
                  <a:gd name="adj1" fmla="val -35584"/>
                  <a:gd name="adj2" fmla="val -88673"/>
                </a:avLst>
              </a:prstGeom>
              <a:blipFill rotWithShape="0">
                <a:blip r:embed="rId3"/>
                <a:stretch>
                  <a:fillRect l="-757" r="-1514" b="-11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930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Example: Non-Termination Verification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540" y="1687113"/>
            <a:ext cx="828092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</a:rPr>
              <a:t>sum x = if x = 0 then 0 else x + sum (x - 1)</a:t>
            </a:r>
            <a:br>
              <a:rPr lang="en-US" altLang="ja-JP" sz="3200" b="1" dirty="0">
                <a:solidFill>
                  <a:schemeClr val="tx1"/>
                </a:solidFill>
              </a:rPr>
            </a:br>
            <a:r>
              <a:rPr lang="en-US" altLang="ja-JP" sz="3200" b="1" dirty="0">
                <a:solidFill>
                  <a:schemeClr val="tx1"/>
                </a:solidFill>
              </a:rPr>
              <a:t>main () = let x = </a:t>
            </a:r>
            <a:r>
              <a:rPr lang="en-US" altLang="ja-JP" sz="3200" b="1" dirty="0" err="1">
                <a:solidFill>
                  <a:srgbClr val="0070C0"/>
                </a:solidFill>
              </a:rPr>
              <a:t>read_int</a:t>
            </a:r>
            <a:r>
              <a:rPr lang="en-US" altLang="ja-JP" sz="3200" b="1" dirty="0">
                <a:solidFill>
                  <a:srgbClr val="0070C0"/>
                </a:solidFill>
              </a:rPr>
              <a:t> ()</a:t>
            </a:r>
            <a:r>
              <a:rPr lang="en-US" altLang="ja-JP" sz="3200" b="1" dirty="0">
                <a:solidFill>
                  <a:schemeClr val="tx1"/>
                </a:solidFill>
              </a:rPr>
              <a:t> in sum x; </a:t>
            </a:r>
            <a:r>
              <a:rPr lang="en-US" altLang="ja-JP" sz="3200" b="1" dirty="0">
                <a:solidFill>
                  <a:srgbClr val="FF0000"/>
                </a:solidFill>
              </a:rPr>
              <a:t>assert false</a:t>
            </a:r>
            <a:endParaRPr lang="en-US" altLang="ja-JP" sz="32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611560" y="3212976"/>
            <a:ext cx="7920880" cy="3168352"/>
            <a:chOff x="611560" y="3418914"/>
            <a:chExt cx="7920880" cy="2260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四角形吹き出し 10"/>
                <p:cNvSpPr/>
                <p:nvPr/>
              </p:nvSpPr>
              <p:spPr>
                <a:xfrm>
                  <a:off x="611560" y="3418914"/>
                  <a:ext cx="7920880" cy="2260151"/>
                </a:xfrm>
                <a:prstGeom prst="wedgeRectCallout">
                  <a:avLst>
                    <a:gd name="adj1" fmla="val -8730"/>
                    <a:gd name="adj2" fmla="val -49938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sum does NOT terminate for </a:t>
                  </a:r>
                  <a:r>
                    <a:rPr lang="en-US" altLang="ja-JP" sz="3200" b="1" i="1" dirty="0">
                      <a:solidFill>
                        <a:srgbClr val="0070C0"/>
                      </a:solidFill>
                    </a:rPr>
                    <a:t>some</a:t>
                  </a:r>
                  <a:r>
                    <a:rPr lang="en-US" altLang="ja-JP" sz="320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inputs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⇕</m:t>
                        </m:r>
                      </m:oMath>
                    </m:oMathPara>
                  </a14:m>
                  <a:endParaRPr kumimoji="1" lang="en-US" altLang="ja-JP" sz="3200" b="1" dirty="0"/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ja-JP" sz="3200" b="1" i="1" smtClean="0">
                          <a:latin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lang="en-US" altLang="ja-JP" sz="3200" b="1" dirty="0"/>
                    <a:t>a winning strategy for the </a:t>
                  </a:r>
                  <a:r>
                    <a:rPr lang="en-US" altLang="ja-JP" sz="3200" b="1" i="1" dirty="0">
                      <a:solidFill>
                        <a:srgbClr val="0070C0"/>
                      </a:solidFill>
                    </a:rPr>
                    <a:t>user</a:t>
                  </a:r>
                  <a:r>
                    <a:rPr lang="en-US" altLang="ja-JP" sz="320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ja-JP" sz="3200" b="1" dirty="0"/>
                    <a:t>such that</a:t>
                  </a:r>
                  <a:endParaRPr kumimoji="1" lang="en-US" altLang="ja-JP" sz="3200" b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𝐦𝐚𝐢𝐧</m:t>
                        </m:r>
                        <m:r>
                          <a:rPr lang="en-US" altLang="ja-JP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) </m:t>
                        </m:r>
                        <m:sSup>
                          <m:sSupPr>
                            <m:ctrlPr>
                              <a:rPr lang="en-US" altLang="ja-JP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−→</m:t>
                            </m:r>
                          </m:e>
                          <m:sup>
                            <m:r>
                              <a:rPr lang="en-US" altLang="ja-JP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ja-JP" sz="3200" b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𝐚𝐬𝐬𝐞𝐫𝐭</m:t>
                        </m:r>
                        <m:r>
                          <a:rPr lang="en-US" altLang="ja-JP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𝐟𝐚𝐥𝐬𝐞</m:t>
                        </m:r>
                      </m:oMath>
                    </m:oMathPara>
                  </a14:m>
                  <a:endParaRPr kumimoji="1" lang="en-US" altLang="ja-JP" sz="3200" b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1" i="1" smtClean="0">
                            <a:latin typeface="Cambria Math" panose="02040503050406030204" pitchFamily="18" charset="0"/>
                          </a:rPr>
                          <m:t>⇑</m:t>
                        </m:r>
                      </m:oMath>
                    </m:oMathPara>
                  </a14:m>
                  <a:endParaRPr kumimoji="1" lang="en-US" altLang="ja-JP" sz="3200" b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∃</m:t>
                        </m:r>
                        <m:r>
                          <a:rPr lang="en-US" altLang="ja-JP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𝜞</m:t>
                        </m:r>
                        <m:r>
                          <a:rPr lang="en-US" altLang="ja-JP" sz="32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ja-JP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𝜞</m:t>
                        </m:r>
                        <m:sSub>
                          <m:sSubPr>
                            <m:ctrlPr>
                              <a:rPr lang="en-US" altLang="ja-JP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/>
                              </a:rPr>
                              <m:t>⊢</m:t>
                            </m:r>
                          </m:e>
                          <m:sub>
                            <m:r>
                              <a:rPr lang="en-US" altLang="ja-JP" sz="3200" b="1" i="1" smtClean="0">
                                <a:latin typeface="Cambria Math" panose="02040503050406030204" pitchFamily="18" charset="0"/>
                              </a:rPr>
                              <m:t>𝑨𝑵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altLang="ja-JP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b="1" i="0" smtClean="0">
                                <a:latin typeface="Cambria Math" panose="02040503050406030204" pitchFamily="18" charset="0"/>
                              </a:rPr>
                              <m:t>𝐬𝐮𝐦</m:t>
                            </m:r>
                            <m:r>
                              <a:rPr lang="en-US" altLang="ja-JP" sz="3200" b="1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r>
                              <a:rPr lang="en-US" altLang="ja-JP" sz="3200" b="1" i="0" smtClean="0">
                                <a:latin typeface="Cambria Math" panose="02040503050406030204" pitchFamily="18" charset="0"/>
                              </a:rPr>
                              <m:t>𝐦𝐚𝐢𝐧</m:t>
                            </m:r>
                            <m:r>
                              <a:rPr lang="en-US" altLang="ja-JP" sz="3200" b="1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oMath>
                    </m:oMathPara>
                  </a14:m>
                  <a:endParaRPr kumimoji="1" lang="ja-JP" altLang="en-US" sz="3200" b="1" dirty="0"/>
                </a:p>
              </p:txBody>
            </p:sp>
          </mc:Choice>
          <mc:Fallback xmlns="">
            <p:sp>
              <p:nvSpPr>
                <p:cNvPr id="11" name="四角形吹き出し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18914"/>
                  <a:ext cx="7920880" cy="2260151"/>
                </a:xfrm>
                <a:prstGeom prst="wedgeRectCallout">
                  <a:avLst>
                    <a:gd name="adj1" fmla="val -8730"/>
                    <a:gd name="adj2" fmla="val -49938"/>
                  </a:avLst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線コネクタ 11"/>
            <p:cNvCxnSpPr/>
            <p:nvPr/>
          </p:nvCxnSpPr>
          <p:spPr>
            <a:xfrm flipH="1">
              <a:off x="4094690" y="4600357"/>
              <a:ext cx="117270" cy="2616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2700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Typing Rules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altLang="ja-JP" b="1" dirty="0"/>
                  <a:t> for Nondeterminism </a:t>
                </a:r>
                <a:r>
                  <a:rPr lang="en-US" altLang="ja-JP" sz="2200" b="1" dirty="0">
                    <a:solidFill>
                      <a:prstClr val="black"/>
                    </a:solidFill>
                  </a:rPr>
                  <a:t>[Hashimoto &amp; U. SAS’15]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954887" y="3625436"/>
                <a:ext cx="7234224" cy="26304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ja-JP" sz="3200" b="1" dirty="0">
                    <a:solidFill>
                      <a:srgbClr val="FF0000"/>
                    </a:solidFill>
                  </a:rPr>
                  <a:t>Rule for Angelic Nondeterminism:</a:t>
                </a:r>
                <a:endParaRPr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altLang="ja-JP" sz="3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3200" b="1" i="1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altLang="ja-JP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b="1" i="1">
                                      <a:latin typeface="Cambria Math"/>
                                    </a:rPr>
                                    <m:t>𝜞</m:t>
                                  </m:r>
                                </m:e>
                              </m:d>
                              <m:r>
                                <a:rPr lang="en-US" altLang="ja-JP" sz="32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ja-JP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ja-JP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  <m:r>
                                <a:rPr lang="en-US" altLang="ja-JP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altLang="ja-JP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e>
                              <m:r>
                                <a:rPr lang="en-US" altLang="ja-JP" sz="3200" b="1" i="1">
                                  <a:latin typeface="Cambria Math"/>
                                </a:rPr>
                                <m:t>𝜞</m:t>
                              </m:r>
                              <m:r>
                                <a:rPr lang="en-US" altLang="ja-JP" sz="32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sz="32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3200" b="1" i="1">
                                  <a:latin typeface="Cambria Math"/>
                                </a:rPr>
                                <m:t> :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altLang="ja-JP" sz="32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𝐢𝐧𝐭</m:t>
                                  </m:r>
                                  <m:r>
                                    <a:rPr lang="en-US" altLang="ja-JP" sz="3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en-US" altLang="ja-JP" sz="3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b="1" i="1">
                                      <a:latin typeface="Cambria Math"/>
                                    </a:rPr>
                                    <m:t>⊢</m:t>
                                  </m:r>
                                </m:e>
                                <m:sub>
                                  <m:r>
                                    <a:rPr lang="en-US" altLang="ja-JP" sz="3200" b="1" i="1" smtClean="0">
                                      <a:latin typeface="Cambria Math" panose="02040503050406030204" pitchFamily="18" charset="0"/>
                                    </a:rPr>
                                    <m:t>𝑨𝑵</m:t>
                                  </m:r>
                                </m:sub>
                              </m:sSub>
                              <m:r>
                                <a:rPr lang="en-US" altLang="ja-JP" sz="3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altLang="ja-JP" sz="3200" b="1" i="1">
                                  <a:latin typeface="Cambria Math"/>
                                </a:rPr>
                                <m:t> :</m:t>
                              </m:r>
                              <m:r>
                                <a:rPr lang="en-US" altLang="ja-JP" sz="32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e>
                              <m:r>
                                <a:rPr lang="en-US" altLang="ja-JP" sz="3200" b="1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𝑭𝑽</m:t>
                              </m:r>
                              <m:d>
                                <m:dPr>
                                  <m:ctrlPr>
                                    <a:rPr lang="en-US" altLang="ja-JP" sz="3200" b="1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b="1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</m:d>
                              <m:r>
                                <a:rPr lang="en-US" altLang="ja-JP" sz="3200" b="1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altLang="ja-JP" sz="3200" b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𝐝𝐨𝐦</m:t>
                              </m:r>
                              <m:d>
                                <m:dPr>
                                  <m:ctrlPr>
                                    <a:rPr lang="en-US" altLang="ja-JP" sz="3200" b="1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b="1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𝜞</m:t>
                                  </m:r>
                                </m:e>
                              </m:d>
                              <m:r>
                                <a:rPr lang="en-US" altLang="ja-JP" sz="3200" b="1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3200" b="1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b="1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3200" b="1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∉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𝑭𝑽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ja-JP" sz="3200" b="1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num>
                        <m:den>
                          <m:r>
                            <a:rPr lang="en-US" altLang="ja-JP" sz="3200" b="1" i="1">
                              <a:latin typeface="Cambria Math"/>
                            </a:rPr>
                            <m:t>𝜞</m:t>
                          </m:r>
                          <m:sSub>
                            <m:sSubPr>
                              <m:ctrlP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>
                                  <a:latin typeface="Cambria Math"/>
                                </a:rPr>
                                <m:t>⊢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  <m:t>𝑨𝑵</m:t>
                              </m:r>
                            </m:sub>
                          </m:sSub>
                          <m:r>
                            <a:rPr lang="en-US" altLang="ja-JP" sz="3200" b="1" i="0" smtClean="0">
                              <a:latin typeface="Cambria Math"/>
                            </a:rPr>
                            <m:t>𝐥𝐞𝐭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b>
                          </m:sSub>
                          <m:r>
                            <a:rPr lang="en-US" altLang="ja-JP" sz="3200" b="1" i="0" smtClean="0">
                              <a:latin typeface="Cambria Math"/>
                            </a:rPr>
                            <m:t>𝐢𝐧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>
                              <a:latin typeface="Cambria Math"/>
                            </a:rPr>
                            <m:t>:</m:t>
                          </m:r>
                          <m: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</m:oMath>
                  </m:oMathPara>
                </a14:m>
                <a:endParaRPr lang="ja-JP" altLang="en-US" sz="3200" b="1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87" y="3625436"/>
                <a:ext cx="7234224" cy="2630464"/>
              </a:xfrm>
              <a:prstGeom prst="rect">
                <a:avLst/>
              </a:prstGeom>
              <a:blipFill rotWithShape="0">
                <a:blip r:embed="rId3"/>
                <a:stretch>
                  <a:fillRect l="-2017" t="-2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333260" y="1608684"/>
                <a:ext cx="6477479" cy="16034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ja-JP" sz="3200" b="1" dirty="0">
                    <a:solidFill>
                      <a:srgbClr val="FF0000"/>
                    </a:solidFill>
                  </a:rPr>
                  <a:t>Rule for Demonic Nondeterminism:</a:t>
                </a:r>
                <a:endParaRPr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>
                              <a:latin typeface="Cambria Math"/>
                            </a:rPr>
                            <m:t>𝜞</m:t>
                          </m:r>
                          <m:r>
                            <a:rPr lang="en-US" altLang="ja-JP" sz="3200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3200" b="1" i="1"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>
                              <a:latin typeface="Cambria Math"/>
                            </a:rPr>
                            <m:t> :</m:t>
                          </m:r>
                          <m:r>
                            <a:rPr lang="en-US" altLang="ja-JP" sz="3200" b="1">
                              <a:latin typeface="Cambria Math" panose="02040503050406030204" pitchFamily="18" charset="0"/>
                            </a:rPr>
                            <m:t>𝐢𝐧𝐭</m:t>
                          </m:r>
                          <m:sSub>
                            <m:sSubPr>
                              <m:ctrlP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latin typeface="Cambria Math"/>
                                </a:rPr>
                                <m:t>⊢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  <m:t>𝑨𝑵</m:t>
                              </m:r>
                            </m:sub>
                          </m:sSub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ja-JP" sz="3200" b="1" i="1">
                              <a:latin typeface="Cambria Math"/>
                            </a:rPr>
                            <m:t> :</m:t>
                          </m:r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altLang="ja-JP" sz="32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∉</m:t>
                          </m:r>
                          <m:r>
                            <a:rPr lang="en-US" altLang="ja-JP" sz="32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𝑭𝑽</m:t>
                          </m:r>
                          <m:r>
                            <a:rPr lang="en-US" altLang="ja-JP" sz="32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3200" b="1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3200" b="1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3200" b="1" i="1">
                              <a:latin typeface="Cambria Math"/>
                            </a:rPr>
                            <m:t>𝜞</m:t>
                          </m:r>
                          <m:sSub>
                            <m:sSubPr>
                              <m:ctrlP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>
                                  <a:latin typeface="Cambria Math"/>
                                </a:rPr>
                                <m:t>⊢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  <m:t>𝑨𝑵</m:t>
                              </m:r>
                            </m:sub>
                          </m:sSub>
                          <m:r>
                            <a:rPr lang="en-US" altLang="ja-JP" sz="3200" b="1" i="0" smtClean="0">
                              <a:latin typeface="Cambria Math"/>
                            </a:rPr>
                            <m:t>𝐥𝐞𝐭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sub>
                              <m:r>
                                <a:rPr lang="en-US" altLang="ja-JP" sz="3200" b="1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b>
                          </m:sSub>
                          <m:r>
                            <a:rPr lang="en-US" altLang="ja-JP" sz="3200" b="1" i="0" smtClean="0">
                              <a:latin typeface="Cambria Math"/>
                            </a:rPr>
                            <m:t>𝐢𝐧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ja-JP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ja-JP" sz="3200" b="1" i="1">
                              <a:latin typeface="Cambria Math"/>
                            </a:rPr>
                            <m:t>:</m:t>
                          </m:r>
                          <m: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</m:oMath>
                  </m:oMathPara>
                </a14:m>
                <a:endParaRPr lang="ja-JP" altLang="en-US" sz="3200" b="1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60" y="1608684"/>
                <a:ext cx="6477479" cy="1603452"/>
              </a:xfrm>
              <a:prstGeom prst="rect">
                <a:avLst/>
              </a:prstGeom>
              <a:blipFill rotWithShape="0">
                <a:blip r:embed="rId4"/>
                <a:stretch>
                  <a:fillRect l="-2251" t="-37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四角形吹き出し 8"/>
              <p:cNvSpPr/>
              <p:nvPr/>
            </p:nvSpPr>
            <p:spPr>
              <a:xfrm>
                <a:off x="6948264" y="2852936"/>
                <a:ext cx="2232248" cy="1545000"/>
              </a:xfrm>
              <a:prstGeom prst="wedgeRectCallout">
                <a:avLst>
                  <a:gd name="adj1" fmla="val -46174"/>
                  <a:gd name="adj2" fmla="val 7605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b="1" dirty="0"/>
                  <a:t>For </a:t>
                </a:r>
                <a:r>
                  <a:rPr kumimoji="1" lang="en-US" altLang="ja-JP" sz="2800" b="1" i="1" dirty="0">
                    <a:solidFill>
                      <a:srgbClr val="0070C0"/>
                    </a:solidFill>
                  </a:rPr>
                  <a:t>some</a:t>
                </a:r>
                <a:r>
                  <a:rPr kumimoji="1" lang="en-US" altLang="ja-JP" sz="2800" b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sz="2800" b="1" dirty="0"/>
                  <a:t>integers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1" lang="en-US" altLang="ja-JP" sz="2800" b="1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has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under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kumimoji="1" lang="ja-JP" altLang="en-US" sz="2800" b="1" i="1" dirty="0"/>
              </a:p>
            </p:txBody>
          </p:sp>
        </mc:Choice>
        <mc:Fallback xmlns="">
          <p:sp>
            <p:nvSpPr>
              <p:cNvPr id="9" name="四角形吹き出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852936"/>
                <a:ext cx="2232248" cy="1545000"/>
              </a:xfrm>
              <a:prstGeom prst="wedgeRectCallout">
                <a:avLst>
                  <a:gd name="adj1" fmla="val -46174"/>
                  <a:gd name="adj2" fmla="val 76050"/>
                </a:avLst>
              </a:prstGeom>
              <a:blipFill rotWithShape="0">
                <a:blip r:embed="rId5"/>
                <a:stretch>
                  <a:fillRect l="-4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62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kumimoji="0" lang="en-US" altLang="ja-JP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MoCHi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Software 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Mo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del 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hecker for 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Hi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gher-Order Functional Programs</a:t>
            </a:r>
            <a:endParaRPr lang="en-US" altLang="ja-JP" b="1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en-US" altLang="ja-JP" b="1" dirty="0"/>
              <a:t>Automatically prove/disprove </a:t>
            </a:r>
            <a:r>
              <a:rPr lang="en-US" altLang="ja-JP" b="1" dirty="0">
                <a:solidFill>
                  <a:srgbClr val="0070C0"/>
                </a:solidFill>
              </a:rPr>
              <a:t>safety</a:t>
            </a:r>
            <a:r>
              <a:rPr lang="en-US" altLang="ja-JP" b="1" dirty="0"/>
              <a:t> and </a:t>
            </a:r>
            <a:r>
              <a:rPr lang="en-US" altLang="ja-JP" b="1" dirty="0">
                <a:solidFill>
                  <a:srgbClr val="FF0000"/>
                </a:solidFill>
              </a:rPr>
              <a:t>liveness </a:t>
            </a:r>
            <a:r>
              <a:rPr lang="en-US" altLang="ja-JP" b="1" dirty="0"/>
              <a:t>properties of </a:t>
            </a:r>
            <a:r>
              <a:rPr lang="en-US" altLang="ja-JP" b="1" dirty="0">
                <a:solidFill>
                  <a:srgbClr val="00B050"/>
                </a:solidFill>
              </a:rPr>
              <a:t>high-level</a:t>
            </a:r>
            <a:r>
              <a:rPr lang="en-US" altLang="ja-JP" b="1" dirty="0"/>
              <a:t> programs</a:t>
            </a:r>
          </a:p>
          <a:p>
            <a:pPr lvl="1"/>
            <a:r>
              <a:rPr lang="en-US" altLang="ja-JP" b="1" dirty="0">
                <a:solidFill>
                  <a:srgbClr val="00B050"/>
                </a:solidFill>
              </a:rPr>
              <a:t>High-level control structures:</a:t>
            </a:r>
            <a:br>
              <a:rPr lang="en-US" altLang="ja-JP" b="1" dirty="0">
                <a:solidFill>
                  <a:srgbClr val="00B050"/>
                </a:solidFill>
              </a:rPr>
            </a:br>
            <a:r>
              <a:rPr lang="en-US" altLang="ja-JP" b="1" dirty="0">
                <a:solidFill>
                  <a:srgbClr val="00B050"/>
                </a:solidFill>
              </a:rPr>
              <a:t>higher-order functions and exceptions</a:t>
            </a:r>
          </a:p>
          <a:p>
            <a:pPr lvl="1"/>
            <a:r>
              <a:rPr lang="en-US" altLang="ja-JP" b="1" dirty="0">
                <a:solidFill>
                  <a:srgbClr val="00B050"/>
                </a:solidFill>
              </a:rPr>
              <a:t>High-level data structures:</a:t>
            </a:r>
            <a:br>
              <a:rPr lang="en-US" altLang="ja-JP" b="1" dirty="0">
                <a:solidFill>
                  <a:srgbClr val="00B050"/>
                </a:solidFill>
              </a:rPr>
            </a:br>
            <a:r>
              <a:rPr lang="en-US" altLang="ja-JP" b="1" dirty="0">
                <a:solidFill>
                  <a:srgbClr val="00B050"/>
                </a:solidFill>
              </a:rPr>
              <a:t>algebraic data types and multidimensional arrays</a:t>
            </a:r>
          </a:p>
          <a:p>
            <a:pPr lvl="1"/>
            <a:r>
              <a:rPr lang="en-US" altLang="ja-JP" b="1" dirty="0">
                <a:solidFill>
                  <a:schemeClr val="accent1"/>
                </a:solidFill>
              </a:rPr>
              <a:t>Absence of assertion failures, pattern matching errors, uncaught exceptions, array bounds errors, …</a:t>
            </a:r>
          </a:p>
          <a:p>
            <a:pPr lvl="1"/>
            <a:r>
              <a:rPr lang="en-US" altLang="ja-JP" b="1" dirty="0">
                <a:solidFill>
                  <a:srgbClr val="FF0000"/>
                </a:solidFill>
              </a:rPr>
              <a:t>Termination for </a:t>
            </a:r>
            <a:r>
              <a:rPr lang="en-US" altLang="ja-JP" b="1" i="1" dirty="0">
                <a:solidFill>
                  <a:srgbClr val="FF0000"/>
                </a:solidFill>
              </a:rPr>
              <a:t>all</a:t>
            </a:r>
            <a:r>
              <a:rPr lang="en-US" altLang="ja-JP" b="1" dirty="0">
                <a:solidFill>
                  <a:srgbClr val="FF0000"/>
                </a:solidFill>
              </a:rPr>
              <a:t> / </a:t>
            </a:r>
            <a:r>
              <a:rPr lang="en-US" altLang="ja-JP" b="1" dirty="0" err="1">
                <a:solidFill>
                  <a:srgbClr val="FF0000"/>
                </a:solidFill>
              </a:rPr>
              <a:t>Nontermination</a:t>
            </a:r>
            <a:r>
              <a:rPr lang="en-US" altLang="ja-JP" b="1" dirty="0">
                <a:solidFill>
                  <a:srgbClr val="FF0000"/>
                </a:solidFill>
              </a:rPr>
              <a:t> for </a:t>
            </a:r>
            <a:r>
              <a:rPr lang="en-US" altLang="ja-JP" b="1" i="1" dirty="0">
                <a:solidFill>
                  <a:srgbClr val="FF0000"/>
                </a:solidFill>
              </a:rPr>
              <a:t>some</a:t>
            </a:r>
            <a:r>
              <a:rPr lang="en-US" altLang="ja-JP" b="1" dirty="0">
                <a:solidFill>
                  <a:srgbClr val="FF0000"/>
                </a:solidFill>
              </a:rPr>
              <a:t> inputs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b="1" dirty="0">
                <a:solidFill>
                  <a:srgbClr val="FF0000"/>
                </a:solidFill>
              </a:rPr>
              <a:t>(ongoing extension to omega-regular properties)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603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Example: Refinement Type Checking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51520" y="1467042"/>
                <a:ext cx="8640960" cy="40934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1" smtClean="0">
                        <a:latin typeface="Cambria Math" panose="02040503050406030204" pitchFamily="18" charset="0"/>
                      </a:rPr>
                      <m:t>𝐬𝐮𝐦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:</m:t>
                        </m:r>
                        <m:r>
                          <a:rPr lang="en-US" altLang="ja-JP" sz="3600" b="1" i="1">
                            <a:latin typeface="Cambria Math"/>
                          </a:rPr>
                          <m:t>𝐢𝐧𝐭</m:t>
                        </m:r>
                        <m:r>
                          <a:rPr lang="en-US" altLang="ja-JP" sz="3600" b="1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altLang="ja-JP" sz="3600" b="1" i="1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altLang="ja-JP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:</m:t>
                        </m:r>
                        <m:r>
                          <a:rPr lang="en-US" altLang="ja-JP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𝐢𝐧𝐭</m:t>
                        </m:r>
                        <m:r>
                          <a:rPr lang="en-US" altLang="ja-JP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US" altLang="ja-JP" sz="3600" b="1" dirty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>
                          <a:latin typeface="Cambria Math" panose="02040503050406030204" pitchFamily="18" charset="0"/>
                        </a:rPr>
                        <m:t>𝐦𝐚𝐢𝐧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ja-JP" sz="3600" b="1" i="0" smtClean="0">
                          <a:latin typeface="Cambria Math" panose="02040503050406030204" pitchFamily="18" charset="0"/>
                        </a:rPr>
                        <m:t>𝐮𝐧𝐢𝐭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𝐮𝐧𝐢𝐭</m:t>
                      </m:r>
                    </m:oMath>
                  </m:oMathPara>
                </a14:m>
                <a:endParaRPr lang="en-US" altLang="ja-JP" sz="3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b="1" i="1">
                              <a:latin typeface="Cambria Math"/>
                            </a:rPr>
                            <m:t>⊢</m:t>
                          </m:r>
                        </m:e>
                        <m:sub>
                          <m:r>
                            <a:rPr lang="en-US" altLang="ja-JP" sz="4400" b="1" i="1" smtClean="0">
                              <a:latin typeface="Cambria Math" panose="02040503050406030204" pitchFamily="18" charset="0"/>
                            </a:rPr>
                            <m:t>𝑨𝑵</m:t>
                          </m:r>
                        </m:sub>
                      </m:sSub>
                    </m:oMath>
                  </m:oMathPara>
                </a14:m>
                <a:endParaRPr lang="en-US" altLang="ja-JP" sz="3600" b="1" dirty="0">
                  <a:solidFill>
                    <a:schemeClr val="tx1"/>
                  </a:solidFill>
                </a:endParaRPr>
              </a:p>
              <a:p>
                <a:r>
                  <a:rPr lang="en-US" altLang="ja-JP" sz="3600" b="1" dirty="0">
                    <a:solidFill>
                      <a:schemeClr val="tx1"/>
                    </a:solidFill>
                  </a:rPr>
                  <a:t>sum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3600" b="1" dirty="0">
                    <a:solidFill>
                      <a:schemeClr val="tx1"/>
                    </a:solidFill>
                  </a:rPr>
                  <a:t> = if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3600" b="1" dirty="0">
                    <a:solidFill>
                      <a:schemeClr val="tx1"/>
                    </a:solidFill>
                  </a:rPr>
                  <a:t> = 0 then </a:t>
                </a:r>
                <a:r>
                  <a:rPr lang="en-US" altLang="ja-JP" sz="3600" b="1" dirty="0">
                    <a:solidFill>
                      <a:srgbClr val="0070C0"/>
                    </a:solidFill>
                  </a:rPr>
                  <a:t>0</a:t>
                </a:r>
              </a:p>
              <a:p>
                <a:r>
                  <a:rPr lang="en-US" altLang="ja-JP" sz="3600" b="1" dirty="0">
                    <a:solidFill>
                      <a:schemeClr val="tx1"/>
                    </a:solidFill>
                  </a:rPr>
                  <a:t>                             else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3600" b="1" dirty="0">
                    <a:solidFill>
                      <a:srgbClr val="0070C0"/>
                    </a:solidFill>
                  </a:rPr>
                  <a:t> +</a:t>
                </a:r>
                <a:r>
                  <a:rPr lang="en-US" altLang="ja-JP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3600" b="1" dirty="0">
                    <a:solidFill>
                      <a:srgbClr val="00B050"/>
                    </a:solidFill>
                  </a:rPr>
                  <a:t>sum (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3600" b="1" dirty="0">
                    <a:solidFill>
                      <a:srgbClr val="00B050"/>
                    </a:solidFill>
                  </a:rPr>
                  <a:t> - 1)</a:t>
                </a:r>
                <a:br>
                  <a:rPr lang="en-US" altLang="ja-JP" sz="3600" b="1" dirty="0">
                    <a:solidFill>
                      <a:srgbClr val="00B050"/>
                    </a:solidFill>
                  </a:rPr>
                </a:br>
                <a:r>
                  <a:rPr lang="en-US" altLang="ja-JP" sz="3600" b="1" dirty="0">
                    <a:solidFill>
                      <a:schemeClr val="tx1"/>
                    </a:solidFill>
                  </a:rPr>
                  <a:t>main () = let x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𝐢𝐧𝐭</m:t>
                        </m:r>
                        <m:r>
                          <a:rPr lang="en-US" altLang="ja-JP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ja-JP" sz="36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altLang="ja-JP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</m:oMath>
                </a14:m>
                <a:r>
                  <a:rPr lang="en-US" altLang="ja-JP" sz="3600" b="1" dirty="0">
                    <a:solidFill>
                      <a:schemeClr val="tx1"/>
                    </a:solidFill>
                  </a:rPr>
                  <a:t> in sum x;</a:t>
                </a:r>
                <a:br>
                  <a:rPr lang="en-US" altLang="ja-JP" sz="3600" b="1" dirty="0">
                    <a:solidFill>
                      <a:schemeClr val="tx1"/>
                    </a:solidFill>
                  </a:rPr>
                </a:br>
                <a:r>
                  <a:rPr lang="en-US" altLang="ja-JP" sz="3600" b="1" dirty="0">
                    <a:solidFill>
                      <a:schemeClr val="tx1"/>
                    </a:solidFill>
                  </a:rPr>
                  <a:t>                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assert false</a:t>
                </a:r>
                <a:endParaRPr lang="en-US" altLang="ja-JP" sz="36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67042"/>
                <a:ext cx="8640960" cy="4093428"/>
              </a:xfrm>
              <a:prstGeom prst="rect">
                <a:avLst/>
              </a:prstGeom>
              <a:blipFill rotWithShape="0">
                <a:blip r:embed="rId2"/>
                <a:stretch>
                  <a:fillRect l="-2116" t="-2385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吹き出し 13"/>
              <p:cNvSpPr/>
              <p:nvPr/>
            </p:nvSpPr>
            <p:spPr>
              <a:xfrm>
                <a:off x="1691680" y="2657729"/>
                <a:ext cx="4176464" cy="468542"/>
              </a:xfrm>
              <a:prstGeom prst="wedgeRectCallout">
                <a:avLst>
                  <a:gd name="adj1" fmla="val 12640"/>
                  <a:gd name="adj2" fmla="val 9746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四角形吹き出し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57729"/>
                <a:ext cx="4176464" cy="468542"/>
              </a:xfrm>
              <a:prstGeom prst="wedgeRectCallout">
                <a:avLst>
                  <a:gd name="adj1" fmla="val 12640"/>
                  <a:gd name="adj2" fmla="val 97466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四角形吹き出し 14"/>
              <p:cNvSpPr/>
              <p:nvPr/>
            </p:nvSpPr>
            <p:spPr>
              <a:xfrm>
                <a:off x="4580764" y="5098327"/>
                <a:ext cx="2212032" cy="648840"/>
              </a:xfrm>
              <a:prstGeom prst="wedgeRectCallout">
                <a:avLst>
                  <a:gd name="adj1" fmla="val -22900"/>
                  <a:gd name="adj2" fmla="val -8312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四角形吹き出し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64" y="5098327"/>
                <a:ext cx="2212032" cy="648840"/>
              </a:xfrm>
              <a:prstGeom prst="wedgeRectCallout">
                <a:avLst>
                  <a:gd name="adj1" fmla="val -22900"/>
                  <a:gd name="adj2" fmla="val -83121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吹き出し 10"/>
              <p:cNvSpPr/>
              <p:nvPr/>
            </p:nvSpPr>
            <p:spPr>
              <a:xfrm>
                <a:off x="6516216" y="2916054"/>
                <a:ext cx="2617440" cy="955922"/>
              </a:xfrm>
              <a:prstGeom prst="wedgeRectCallout">
                <a:avLst>
                  <a:gd name="adj1" fmla="val -60573"/>
                  <a:gd name="adj2" fmla="val 5026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⊨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ja-JP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ja-JP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en-US" altLang="ja-JP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16054"/>
                <a:ext cx="2617440" cy="955922"/>
              </a:xfrm>
              <a:prstGeom prst="wedgeRectCallout">
                <a:avLst>
                  <a:gd name="adj1" fmla="val -60573"/>
                  <a:gd name="adj2" fmla="val 50264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吹き出し 12"/>
              <p:cNvSpPr/>
              <p:nvPr/>
            </p:nvSpPr>
            <p:spPr>
              <a:xfrm>
                <a:off x="5800605" y="2060848"/>
                <a:ext cx="3336032" cy="864096"/>
              </a:xfrm>
              <a:prstGeom prst="wedgeRectCallout">
                <a:avLst>
                  <a:gd name="adj1" fmla="val -84583"/>
                  <a:gd name="adj2" fmla="val 16932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⊨</m:t>
                      </m:r>
                      <m:eqArr>
                        <m:eqArr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∧⊥</m:t>
                          </m:r>
                        </m:e>
                        <m:e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eqAr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四角形吹き出し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605" y="2060848"/>
                <a:ext cx="3336032" cy="864096"/>
              </a:xfrm>
              <a:prstGeom prst="wedgeRectCallout">
                <a:avLst>
                  <a:gd name="adj1" fmla="val -84583"/>
                  <a:gd name="adj2" fmla="val 169326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4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Refinement Type </a:t>
                </a:r>
                <a:r>
                  <a:rPr lang="en-US" altLang="ja-JP" b="1" dirty="0"/>
                  <a:t>Inference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𝑨𝑵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/>
                  <a:t>Find a substitution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ja-JP" b="1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</m:oMath>
                </a14:m>
                <a:r>
                  <a:rPr lang="en-US" altLang="ja-JP" b="1" dirty="0"/>
                  <a:t> as well as</a:t>
                </a:r>
                <a:br>
                  <a:rPr lang="en-US" altLang="ja-JP" b="1" dirty="0"/>
                </a:br>
                <a:r>
                  <a:rPr lang="en-US" altLang="ja-JP" b="1" dirty="0"/>
                  <a:t>a type environment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</m:oMath>
                </a14:m>
                <a:r>
                  <a:rPr lang="en-US" altLang="ja-JP" b="1" dirty="0"/>
                  <a:t> such that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𝑨𝑵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ja-JP" b="1" i="1" smtClean="0">
                        <a:latin typeface="Cambria Math"/>
                      </a:rPr>
                      <m:t>𝑷</m:t>
                    </m:r>
                  </m:oMath>
                </a14:m>
                <a:endParaRPr kumimoji="1"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55576" y="5229199"/>
                <a:ext cx="7931224" cy="13755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ja-JP" sz="2800" b="1" i="1">
                          <a:latin typeface="Cambria Math"/>
                        </a:rPr>
                        <m:t>={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>
                          <a:latin typeface="Cambria Math"/>
                        </a:rPr>
                        <m:t>↦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800" b="1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𝜞</m:t>
                      </m:r>
                      <m:r>
                        <a:rPr lang="en-US" altLang="ja-JP" sz="2800" b="1" i="1">
                          <a:latin typeface="Cambria Math"/>
                        </a:rPr>
                        <m:t>=</m:t>
                      </m:r>
                      <m:r>
                        <a:rPr lang="ja-JP" altLang="en-US" sz="2800" b="1" i="0">
                          <a:solidFill>
                            <a:schemeClr val="tx1"/>
                          </a:solidFill>
                          <a:latin typeface="Cambria Math"/>
                        </a:rPr>
                        <m:t>𝐬𝐮𝐦</m:t>
                      </m:r>
                      <m:r>
                        <a:rPr lang="ja-JP" alt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 :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:</m:t>
                          </m:r>
                          <m:r>
                            <a:rPr lang="ja-JP" altLang="en-US" sz="2800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𝐢𝐧𝐭</m:t>
                          </m:r>
                        </m:e>
                        <m:e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:</m:t>
                          </m:r>
                          <m:r>
                            <a:rPr lang="ja-JP" altLang="en-US" sz="2800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𝐢𝐧𝐭</m:t>
                          </m:r>
                        </m:e>
                        <m:e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⊥</m:t>
                          </m:r>
                        </m:e>
                      </m:d>
                      <m:r>
                        <a:rPr lang="ja-JP" alt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br>
                  <a:rPr lang="en-US" altLang="ja-JP" sz="2800" b="1" i="1" dirty="0">
                    <a:solidFill>
                      <a:schemeClr val="tx1"/>
                    </a:solidFill>
                    <a:latin typeface="Cambria Math"/>
                  </a:rPr>
                </a:br>
                <a:r>
                  <a:rPr lang="en-US" altLang="ja-JP" sz="2800" b="1" i="1" dirty="0">
                    <a:solidFill>
                      <a:schemeClr val="tx1"/>
                    </a:solidFill>
                    <a:latin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ja-JP" altLang="en-US" sz="2800" b="1" i="0">
                        <a:solidFill>
                          <a:schemeClr val="tx1"/>
                        </a:solidFill>
                        <a:latin typeface="Cambria Math"/>
                      </a:rPr>
                      <m:t>𝐦𝐚𝐢𝐧</m:t>
                    </m:r>
                    <m:r>
                      <a:rPr lang="ja-JP" alt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 :</m:t>
                    </m:r>
                    <m:r>
                      <a:rPr lang="ja-JP" altLang="en-US" sz="2800" b="1" i="0">
                        <a:solidFill>
                          <a:schemeClr val="tx1"/>
                        </a:solidFill>
                        <a:latin typeface="Cambria Math"/>
                      </a:rPr>
                      <m:t>𝐮𝐧𝐢𝐭</m:t>
                    </m:r>
                    <m:r>
                      <a:rPr lang="ja-JP" alt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ja-JP" altLang="en-US" sz="2800" b="1" i="0">
                        <a:solidFill>
                          <a:schemeClr val="tx1"/>
                        </a:solidFill>
                        <a:latin typeface="Cambria Math"/>
                      </a:rPr>
                      <m:t>𝐮𝐧𝐢𝐭</m:t>
                    </m:r>
                  </m:oMath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29199"/>
                <a:ext cx="7931224" cy="13755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矢印 10"/>
          <p:cNvSpPr/>
          <p:nvPr/>
        </p:nvSpPr>
        <p:spPr>
          <a:xfrm>
            <a:off x="4103948" y="4371221"/>
            <a:ext cx="936104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755576" y="2708920"/>
                <a:ext cx="8496944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3200" b="1" dirty="0">
                    <a:solidFill>
                      <a:schemeClr val="tx1"/>
                    </a:solidFill>
                  </a:rPr>
                  <a:t>sum x = if x = 0 then 0 else x + sum (x - 1)</a:t>
                </a:r>
                <a:br>
                  <a:rPr lang="en-US" altLang="ja-JP" sz="3200" b="1" dirty="0">
                    <a:solidFill>
                      <a:srgbClr val="00B050"/>
                    </a:solidFill>
                  </a:rPr>
                </a:br>
                <a:r>
                  <a:rPr lang="en-US" altLang="ja-JP" sz="3200" b="1" dirty="0">
                    <a:solidFill>
                      <a:schemeClr val="tx1"/>
                    </a:solidFill>
                  </a:rPr>
                  <a:t>main () = let x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𝐢𝐧𝐭</m:t>
                        </m:r>
                        <m: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altLang="ja-JP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3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</m:oMath>
                </a14:m>
                <a:r>
                  <a:rPr lang="en-US" altLang="ja-JP" sz="3200" b="1" dirty="0">
                    <a:solidFill>
                      <a:schemeClr val="tx1"/>
                    </a:solidFill>
                  </a:rPr>
                  <a:t> in sum x;</a:t>
                </a:r>
                <a:br>
                  <a:rPr lang="en-US" altLang="ja-JP" sz="3200" b="1" dirty="0">
                    <a:solidFill>
                      <a:schemeClr val="tx1"/>
                    </a:solidFill>
                  </a:rPr>
                </a:br>
                <a:r>
                  <a:rPr lang="en-US" altLang="ja-JP" sz="3200" b="1" dirty="0">
                    <a:solidFill>
                      <a:schemeClr val="tx1"/>
                    </a:solidFill>
                  </a:rPr>
                  <a:t>                 assert false</a:t>
                </a:r>
                <a:endParaRPr lang="en-US" altLang="ja-JP" sz="32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8920"/>
                <a:ext cx="8496944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717" t="-4198" b="-11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4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Reduction to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b="1" dirty="0">
                    <a:solidFill>
                      <a:prstClr val="black"/>
                    </a:solidFill>
                  </a:rPr>
                  <a:t>Quantified</a:t>
                </a:r>
                <a:br>
                  <a:rPr lang="en-US" altLang="ja-JP" b="1" dirty="0">
                    <a:solidFill>
                      <a:prstClr val="black"/>
                    </a:solidFill>
                  </a:rPr>
                </a:br>
                <a:r>
                  <a:rPr lang="en-US" altLang="ja-JP" b="1" dirty="0">
                    <a:solidFill>
                      <a:prstClr val="black"/>
                    </a:solidFill>
                  </a:rPr>
                  <a:t>Horn Constraint Solving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HOPA 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619673" y="3041429"/>
                <a:ext cx="7488832" cy="954107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altLang="ja-JP" sz="28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𝐢𝐧𝐭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8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𝐦𝐚𝐢𝐧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𝐮𝐧𝐢𝐭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𝐮𝐧𝐢𝐭</m:t>
                      </m:r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3" y="3041429"/>
                <a:ext cx="7488832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79512" y="1467941"/>
                <a:ext cx="8712968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b="1" dirty="0">
                    <a:solidFill>
                      <a:schemeClr val="tx1"/>
                    </a:solidFill>
                  </a:rPr>
                  <a:t>sum x = if x = 0 then 0 else x + sum (x - 1)</a:t>
                </a:r>
                <a:br>
                  <a:rPr lang="en-US" altLang="ja-JP" sz="2800" b="1" dirty="0">
                    <a:solidFill>
                      <a:srgbClr val="00B050"/>
                    </a:solidFill>
                  </a:rPr>
                </a:br>
                <a:r>
                  <a:rPr lang="en-US" altLang="ja-JP" sz="2800" b="1" dirty="0">
                    <a:solidFill>
                      <a:schemeClr val="tx1"/>
                    </a:solidFill>
                  </a:rPr>
                  <a:t>main () = let x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𝐢𝐧𝐭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</a:rPr>
                  <a:t> in sum x;</a:t>
                </a:r>
                <a:br>
                  <a:rPr lang="en-US" altLang="ja-JP" sz="2800" b="1" dirty="0">
                    <a:solidFill>
                      <a:schemeClr val="tx1"/>
                    </a:solidFill>
                  </a:rPr>
                </a:br>
                <a:r>
                  <a:rPr lang="en-US" altLang="ja-JP" sz="2800" b="1" dirty="0">
                    <a:solidFill>
                      <a:schemeClr val="tx1"/>
                    </a:solidFill>
                  </a:rPr>
                  <a:t>                 assert false</a:t>
                </a:r>
                <a:endParaRPr lang="en-US" altLang="ja-JP" sz="28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67941"/>
                <a:ext cx="8712968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255" t="-3463" b="-108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79512" y="4388210"/>
                <a:ext cx="8712968" cy="183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  <m:mr>
                          <m:e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ja-JP" sz="2800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ja-JP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∧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ja-JP" sz="28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∧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∧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d>
                                <m:dPr>
                                  <m:ctrlP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 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88210"/>
                <a:ext cx="8712968" cy="18383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矢印 11"/>
          <p:cNvSpPr/>
          <p:nvPr/>
        </p:nvSpPr>
        <p:spPr>
          <a:xfrm>
            <a:off x="539553" y="3041429"/>
            <a:ext cx="936104" cy="11521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6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b="1" dirty="0">
                    <a:solidFill>
                      <a:prstClr val="black"/>
                    </a:solidFill>
                  </a:rPr>
                  <a:t>Quantified Horn Constraint Solving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r="-148"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215516" y="3240762"/>
                <a:ext cx="8712968" cy="183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  <m:m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ja-JP" sz="28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∧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ja-JP" sz="28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∧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∧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 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3240762"/>
                <a:ext cx="8712968" cy="18383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4211960" y="5243626"/>
                <a:ext cx="2913426" cy="1384995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28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28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altLang="ja-JP" sz="2800" b="1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243626"/>
                <a:ext cx="2913426" cy="13849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グループ化 36"/>
          <p:cNvGrpSpPr/>
          <p:nvPr/>
        </p:nvGrpSpPr>
        <p:grpSpPr>
          <a:xfrm>
            <a:off x="1547664" y="5228534"/>
            <a:ext cx="2565361" cy="1415182"/>
            <a:chOff x="43575" y="3488279"/>
            <a:chExt cx="1293395" cy="759428"/>
          </a:xfrm>
        </p:grpSpPr>
        <p:sp>
          <p:nvSpPr>
            <p:cNvPr id="38" name="下矢印 37"/>
            <p:cNvSpPr/>
            <p:nvPr/>
          </p:nvSpPr>
          <p:spPr>
            <a:xfrm rot="16200000">
              <a:off x="310559" y="3221295"/>
              <a:ext cx="759428" cy="129339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正方形/長方形 38"/>
                <p:cNvSpPr/>
                <p:nvPr/>
              </p:nvSpPr>
              <p:spPr>
                <a:xfrm>
                  <a:off x="44615" y="3645024"/>
                  <a:ext cx="1227974" cy="4459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lang="en-US" altLang="ja-JP" sz="2400" b="1" dirty="0"/>
                    <a:t>Quantified Horn</a:t>
                  </a:r>
                </a:p>
                <a:p>
                  <a:r>
                    <a:rPr lang="en-US" altLang="ja-JP" sz="2400" b="1" dirty="0"/>
                    <a:t>Constraint Solver</a:t>
                  </a:r>
                </a:p>
              </p:txBody>
            </p:sp>
          </mc:Choice>
          <mc:Fallback xmlns="">
            <p:sp>
              <p:nvSpPr>
                <p:cNvPr id="39" name="正方形/長方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15" y="3645024"/>
                  <a:ext cx="1227974" cy="4459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750" t="-5882" r="-3000" b="-161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215516" y="1736705"/>
                <a:ext cx="8712968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b="1" dirty="0">
                    <a:solidFill>
                      <a:schemeClr val="tx1"/>
                    </a:solidFill>
                  </a:rPr>
                  <a:t>sum x = if x = 0 then 0 else x + sum (x - 1)</a:t>
                </a:r>
                <a:br>
                  <a:rPr lang="en-US" altLang="ja-JP" sz="2800" b="1" dirty="0">
                    <a:solidFill>
                      <a:srgbClr val="00B050"/>
                    </a:solidFill>
                  </a:rPr>
                </a:br>
                <a:r>
                  <a:rPr lang="en-US" altLang="ja-JP" sz="2800" b="1" dirty="0">
                    <a:solidFill>
                      <a:schemeClr val="tx1"/>
                    </a:solidFill>
                  </a:rPr>
                  <a:t>main () = let x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𝐢𝐧𝐭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</a:rPr>
                  <a:t> in sum x;</a:t>
                </a:r>
                <a:br>
                  <a:rPr lang="en-US" altLang="ja-JP" sz="2800" b="1" dirty="0">
                    <a:solidFill>
                      <a:schemeClr val="tx1"/>
                    </a:solidFill>
                  </a:rPr>
                </a:br>
                <a:r>
                  <a:rPr lang="en-US" altLang="ja-JP" sz="2800" b="1" dirty="0">
                    <a:solidFill>
                      <a:schemeClr val="tx1"/>
                    </a:solidFill>
                  </a:rPr>
                  <a:t>                 assert false</a:t>
                </a:r>
                <a:endParaRPr lang="en-US" altLang="ja-JP" sz="28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1736705"/>
                <a:ext cx="8712968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1255" t="-3463" b="-108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15516" y="1202878"/>
                <a:ext cx="8712968" cy="523220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altLang="ja-JP" sz="28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𝐢𝐧𝐭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1202878"/>
                <a:ext cx="871296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223580" y="1736282"/>
                <a:ext cx="8712968" cy="1384995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b="1" dirty="0">
                    <a:solidFill>
                      <a:schemeClr val="tx1"/>
                    </a:solidFill>
                  </a:rPr>
                  <a:t>sum x = if x = 0 then 0 else x + sum (x - 1)</a:t>
                </a:r>
                <a:br>
                  <a:rPr lang="en-US" altLang="ja-JP" sz="2800" b="1" dirty="0">
                    <a:solidFill>
                      <a:srgbClr val="00B050"/>
                    </a:solidFill>
                  </a:rPr>
                </a:br>
                <a:r>
                  <a:rPr lang="en-US" altLang="ja-JP" sz="2800" b="1" dirty="0">
                    <a:solidFill>
                      <a:schemeClr val="tx1"/>
                    </a:solidFill>
                  </a:rPr>
                  <a:t>main () = let x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𝐢𝐧𝐭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</a:rPr>
                  <a:t> in sum x;</a:t>
                </a:r>
                <a:br>
                  <a:rPr lang="en-US" altLang="ja-JP" sz="2800" b="1" dirty="0">
                    <a:solidFill>
                      <a:schemeClr val="tx1"/>
                    </a:solidFill>
                  </a:rPr>
                </a:br>
                <a:r>
                  <a:rPr lang="en-US" altLang="ja-JP" sz="2800" b="1" dirty="0">
                    <a:solidFill>
                      <a:schemeClr val="tx1"/>
                    </a:solidFill>
                  </a:rPr>
                  <a:t>                 assert false</a:t>
                </a:r>
                <a:endParaRPr lang="en-US" altLang="ja-JP" sz="28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80" y="1736282"/>
                <a:ext cx="8712968" cy="1384995"/>
              </a:xfrm>
              <a:prstGeom prst="rect">
                <a:avLst/>
              </a:prstGeom>
              <a:blipFill rotWithShape="0">
                <a:blip r:embed="rId9"/>
                <a:stretch>
                  <a:fillRect l="-1182" t="-2542" b="-9322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218469" y="1202455"/>
                <a:ext cx="8712968" cy="523220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altLang="ja-JP" sz="28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𝐢𝐧𝐭</m:t>
                          </m:r>
                        </m:e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⊥</m:t>
                          </m: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9" y="1202455"/>
                <a:ext cx="8712968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4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Refinement Type System as Axiomatic Semantics of H.O. Functional Programs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16110"/>
              </p:ext>
            </p:extLst>
          </p:nvPr>
        </p:nvGraphicFramePr>
        <p:xfrm>
          <a:off x="35496" y="1484784"/>
          <a:ext cx="9124696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Imperative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H.O. Functional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of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Partial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Correctness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Partial</a:t>
                      </a:r>
                      <a:r>
                        <a:rPr kumimoji="1" lang="en-US" altLang="ja-JP" sz="2400" b="1" baseline="0" dirty="0"/>
                        <a:t> Correctness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Relatively Complete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dirty="0"/>
                        <a:t>Refinement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Type </a:t>
                      </a:r>
                      <a:r>
                        <a:rPr kumimoji="1" lang="en-US" altLang="ja-JP" sz="2400" b="1" baseline="0" dirty="0"/>
                        <a:t>System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[U., Terauchi &amp; Kobayashi</a:t>
                      </a:r>
                      <a:r>
                        <a:rPr kumimoji="1" lang="en-US" altLang="ja-JP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POPL’13]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of </a:t>
                      </a:r>
                      <a:r>
                        <a:rPr kumimoji="1" lang="en-US" altLang="ja-JP" sz="2400" b="1" dirty="0"/>
                        <a:t>Total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Correctness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Total Correctness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Refinement</a:t>
                      </a:r>
                      <a: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Type </a:t>
                      </a:r>
                      <a: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  <a:t>System of Total Correctness</a:t>
                      </a:r>
                      <a:b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[U., Hashimoto &amp; Torii ‘15]</a:t>
                      </a: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of </a:t>
                      </a:r>
                      <a:r>
                        <a:rPr kumimoji="1" lang="en-US" altLang="ja-JP" sz="2400" b="1" dirty="0"/>
                        <a:t>Angelic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Nondeterminism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Angelic </a:t>
                      </a:r>
                      <a:r>
                        <a:rPr kumimoji="1" lang="en-US" altLang="ja-JP" sz="2400" b="1" baseline="0" dirty="0" err="1"/>
                        <a:t>Nondet</a:t>
                      </a:r>
                      <a:r>
                        <a:rPr kumimoji="1" lang="en-US" altLang="ja-JP" sz="2400" b="1" baseline="0" dirty="0"/>
                        <a:t>.</a:t>
                      </a:r>
                      <a:endParaRPr kumimoji="1" lang="ja-JP" altLang="en-US" sz="2400" b="1" dirty="0"/>
                    </a:p>
                    <a:p>
                      <a:pPr algn="ctr"/>
                      <a:r>
                        <a:rPr lang="en-US" altLang="ja-JP" sz="1800" b="1" dirty="0"/>
                        <a:t>[</a:t>
                      </a:r>
                      <a:r>
                        <a:rPr lang="en-US" altLang="ja-JP" sz="1800" b="1" dirty="0" err="1"/>
                        <a:t>Mamouras</a:t>
                      </a:r>
                      <a:r>
                        <a:rPr lang="en-US" altLang="ja-JP" sz="1800" b="1" dirty="0"/>
                        <a:t> FoSSaCS’15]</a:t>
                      </a:r>
                      <a:r>
                        <a:rPr lang="en-US" altLang="ja-JP" sz="2400" b="1" dirty="0"/>
                        <a:t> 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Refinement Type System</a:t>
                      </a:r>
                      <a:b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kumimoji="1" lang="en-US" altLang="ja-JP" sz="2400" b="1" baseline="0" dirty="0">
                          <a:solidFill>
                            <a:schemeClr val="tx1"/>
                          </a:solidFill>
                        </a:rPr>
                        <a:t> Angelic </a:t>
                      </a:r>
                      <a:r>
                        <a:rPr kumimoji="1" lang="en-US" altLang="ja-JP" sz="2400" b="1" baseline="0" dirty="0" err="1">
                          <a:solidFill>
                            <a:schemeClr val="tx1"/>
                          </a:solidFill>
                        </a:rPr>
                        <a:t>Nondet</a:t>
                      </a:r>
                      <a:r>
                        <a:rPr kumimoji="1" lang="en-US" altLang="ja-JP" sz="24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kumimoji="1" lang="en-US" altLang="ja-JP" sz="24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[Hashimoto &amp; U. SAS’15]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Predicate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Transformer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Semantics</a:t>
                      </a:r>
                      <a:endParaRPr kumimoji="1" lang="en-US" altLang="ja-JP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Weakest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Prec</a:t>
                      </a:r>
                      <a:r>
                        <a:rPr kumimoji="1" lang="en-US" altLang="ja-JP" sz="2400" b="1" baseline="0" dirty="0"/>
                        <a:t>ondition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Generation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Horn Clause</a:t>
                      </a:r>
                      <a:br>
                        <a:rPr kumimoji="1" lang="en-US" altLang="ja-JP" sz="24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Constraint Generation</a:t>
                      </a:r>
                      <a:b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</a:rPr>
                        <a:t>[U. &amp; Kobayashi PPDP’09]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58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Refinement Type System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𝑹𝑪𝑻</m:t>
                        </m:r>
                      </m:sub>
                    </m:sSub>
                  </m:oMath>
                </a14:m>
                <a:r>
                  <a:rPr lang="en-US" altLang="ja-JP" b="1" dirty="0"/>
                  <a:t> of</a:t>
                </a:r>
                <a:br>
                  <a:rPr lang="en-US" altLang="ja-JP" b="1" dirty="0"/>
                </a:br>
                <a:r>
                  <a:rPr lang="en-US" altLang="ja-JP" b="1" dirty="0"/>
                  <a:t>Total Correctness </a:t>
                </a:r>
                <a:r>
                  <a:rPr lang="en-US" altLang="ja-JP" sz="2200" b="1" dirty="0"/>
                  <a:t>[U., Hashimoto &amp; Torii ’15]</a:t>
                </a:r>
                <a:endParaRPr kumimoji="1" lang="ja-JP" altLang="en-US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ja-JP" b="1" dirty="0"/>
              <a:t>Verify the </a:t>
            </a:r>
            <a:r>
              <a:rPr lang="en-US" altLang="ja-JP" b="1" dirty="0">
                <a:solidFill>
                  <a:srgbClr val="0070C0"/>
                </a:solidFill>
              </a:rPr>
              <a:t>termination</a:t>
            </a:r>
            <a:r>
              <a:rPr lang="en-US" altLang="ja-JP" b="1" dirty="0"/>
              <a:t> in addition to</a:t>
            </a:r>
            <a:br>
              <a:rPr lang="en-US" altLang="ja-JP" b="1" dirty="0"/>
            </a:br>
            <a:r>
              <a:rPr lang="en-US" altLang="ja-JP" b="1" dirty="0"/>
              <a:t>the partial correctness of programs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31540" y="2783830"/>
            <a:ext cx="82809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</a:rPr>
              <a:t>sum x = if </a:t>
            </a:r>
            <a:r>
              <a:rPr lang="en-US" altLang="ja-JP" sz="3200" b="1">
                <a:solidFill>
                  <a:schemeClr val="tx1"/>
                </a:solidFill>
              </a:rPr>
              <a:t>x = </a:t>
            </a:r>
            <a:r>
              <a:rPr lang="en-US" altLang="ja-JP" sz="3200" b="1" dirty="0">
                <a:solidFill>
                  <a:schemeClr val="tx1"/>
                </a:solidFill>
              </a:rPr>
              <a:t>0 then 0 else x + sum (x –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吹き出し 10"/>
              <p:cNvSpPr/>
              <p:nvPr/>
            </p:nvSpPr>
            <p:spPr>
              <a:xfrm>
                <a:off x="683568" y="3820738"/>
                <a:ext cx="3960440" cy="1872208"/>
              </a:xfrm>
              <a:prstGeom prst="wedgeRectCallout">
                <a:avLst>
                  <a:gd name="adj1" fmla="val -19717"/>
                  <a:gd name="adj2" fmla="val -4988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ja-JP" sz="3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kumimoji="1" lang="en-US" altLang="ja-JP" sz="3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𝜞</m:t>
                      </m:r>
                      <m:r>
                        <a:rPr lang="en-US" altLang="ja-JP" sz="32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𝜞</m:t>
                      </m:r>
                      <m:sSub>
                        <m:sSubPr>
                          <m:ctrlPr>
                            <a:rPr lang="en-US" altLang="ja-JP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latin typeface="Cambria Math"/>
                            </a:rPr>
                            <m:t>⊢</m:t>
                          </m:r>
                        </m:e>
                        <m:sub>
                          <m: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  <m:t>𝑹𝑪𝑻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0" smtClean="0">
                              <a:latin typeface="Cambria Math" panose="02040503050406030204" pitchFamily="18" charset="0"/>
                            </a:rPr>
                            <m:t>𝐬𝐮𝐦</m:t>
                          </m:r>
                          <m:r>
                            <a:rPr lang="en-US" altLang="ja-JP" sz="32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11" name="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20738"/>
                <a:ext cx="3960440" cy="1872208"/>
              </a:xfrm>
              <a:prstGeom prst="wedgeRectCallout">
                <a:avLst>
                  <a:gd name="adj1" fmla="val -19717"/>
                  <a:gd name="adj2" fmla="val -49885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592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Example: Refinement Type Checking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51520" y="1467042"/>
                <a:ext cx="8640960" cy="35394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 smtClean="0"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3600" b="1"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ja-JP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altLang="ja-JP" sz="3600" b="1" i="1">
                          <a:latin typeface="Cambria Math"/>
                        </a:rPr>
                        <m:t>→</m:t>
                      </m:r>
                      <m:r>
                        <a:rPr lang="en-US" altLang="ja-JP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𝐢𝐧𝐭</m:t>
                      </m:r>
                      <m:r>
                        <a:rPr lang="en-US" altLang="ja-JP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altLang="ja-JP" sz="36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𝑾𝑭</m:t>
                          </m:r>
                        </m:e>
                        <m:sub>
                          <m:r>
                            <a:rPr lang="en-US" altLang="ja-JP" sz="3600" b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𝐬𝐮𝐦</m:t>
                          </m:r>
                        </m:sub>
                      </m:sSub>
                      <m:r>
                        <a:rPr lang="en-US" altLang="ja-JP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sSup>
                            <m:sSupPr>
                              <m:ctrlPr>
                                <a:rPr lang="en-US" altLang="ja-JP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altLang="ja-JP" sz="3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⊢</m:t>
                          </m:r>
                        </m:e>
                        <m:sub>
                          <m:r>
                            <a:rPr lang="en-US" altLang="ja-JP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𝑹𝑪𝑻</m:t>
                          </m:r>
                        </m:sub>
                      </m:sSub>
                    </m:oMath>
                  </m:oMathPara>
                </a14:m>
                <a:endParaRPr lang="en-US" altLang="ja-JP" sz="3600" b="1" dirty="0">
                  <a:solidFill>
                    <a:schemeClr val="tx1"/>
                  </a:solidFill>
                </a:endParaRPr>
              </a:p>
              <a:p>
                <a:r>
                  <a:rPr lang="en-US" altLang="ja-JP" sz="3600" b="1" dirty="0">
                    <a:solidFill>
                      <a:schemeClr val="tx1"/>
                    </a:solidFill>
                  </a:rPr>
                  <a:t>sum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3600" b="1" dirty="0">
                    <a:solidFill>
                      <a:schemeClr val="tx1"/>
                    </a:solidFill>
                  </a:rPr>
                  <a:t> = if </a:t>
                </a:r>
                <a:r>
                  <a:rPr lang="en-US" altLang="ja-JP" sz="3600" b="1" dirty="0">
                    <a:solidFill>
                      <a:srgbClr val="0070C0"/>
                    </a:solidFill>
                  </a:rPr>
                  <a:t>x = 0</a:t>
                </a:r>
                <a:r>
                  <a:rPr lang="en-US" altLang="ja-JP" sz="3600" b="1" dirty="0">
                    <a:solidFill>
                      <a:schemeClr val="tx1"/>
                    </a:solidFill>
                  </a:rPr>
                  <a:t> then 0</a:t>
                </a:r>
              </a:p>
              <a:p>
                <a:r>
                  <a:rPr lang="en-US" altLang="ja-JP" sz="3600" b="1" dirty="0">
                    <a:solidFill>
                      <a:schemeClr val="tx1"/>
                    </a:solidFill>
                  </a:rPr>
                  <a:t>                             else x + sum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(x - 1)</a:t>
                </a:r>
                <a:br>
                  <a:rPr lang="en-US" altLang="ja-JP" sz="3600" b="1" dirty="0">
                    <a:solidFill>
                      <a:srgbClr val="FF0000"/>
                    </a:solidFill>
                  </a:rPr>
                </a:br>
                <a:endParaRPr lang="en-US" altLang="ja-JP" sz="36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67042"/>
                <a:ext cx="8640960" cy="3539430"/>
              </a:xfrm>
              <a:prstGeom prst="rect">
                <a:avLst/>
              </a:prstGeom>
              <a:blipFill rotWithShape="0">
                <a:blip r:embed="rId3"/>
                <a:stretch>
                  <a:fillRect l="-21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吹き出し 10"/>
              <p:cNvSpPr/>
              <p:nvPr/>
            </p:nvSpPr>
            <p:spPr>
              <a:xfrm>
                <a:off x="1619672" y="4687498"/>
                <a:ext cx="6192688" cy="613710"/>
              </a:xfrm>
              <a:prstGeom prst="wedgeRectCallout">
                <a:avLst>
                  <a:gd name="adj1" fmla="val 8501"/>
                  <a:gd name="adj2" fmla="val -9826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altLang="ja-JP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𝑾𝑭</m:t>
                          </m:r>
                        </m:e>
                        <m:sub>
                          <m:r>
                            <a:rPr lang="en-US" altLang="ja-JP" sz="28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𝐬𝐮𝐦</m:t>
                          </m:r>
                        </m:sub>
                      </m:sSub>
                    </m:oMath>
                  </m:oMathPara>
                </a14:m>
                <a:endParaRPr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687498"/>
                <a:ext cx="6192688" cy="613710"/>
              </a:xfrm>
              <a:prstGeom prst="wedgeRectCallout">
                <a:avLst>
                  <a:gd name="adj1" fmla="val 8501"/>
                  <a:gd name="adj2" fmla="val -98266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四角形吹き出し 11"/>
              <p:cNvSpPr/>
              <p:nvPr/>
            </p:nvSpPr>
            <p:spPr>
              <a:xfrm>
                <a:off x="5940152" y="2717940"/>
                <a:ext cx="2736304" cy="955922"/>
              </a:xfrm>
              <a:prstGeom prst="wedgeRectCallout">
                <a:avLst>
                  <a:gd name="adj1" fmla="val -37424"/>
                  <a:gd name="adj2" fmla="val 8022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⊨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ja-JP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ja-JP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ja-JP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altLang="ja-JP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ja-JP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717940"/>
                <a:ext cx="2736304" cy="955922"/>
              </a:xfrm>
              <a:prstGeom prst="wedgeRectCallout">
                <a:avLst>
                  <a:gd name="adj1" fmla="val -37424"/>
                  <a:gd name="adj2" fmla="val 80229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b="1" dirty="0"/>
                  <a:t>Refinement Type </a:t>
                </a:r>
                <a:r>
                  <a:rPr lang="en-US" altLang="ja-JP" b="1" dirty="0"/>
                  <a:t>Inference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𝑹𝑪𝑻</m:t>
                        </m:r>
                      </m:sub>
                    </m:sSub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/>
                  <a:t>Find a well-founded relation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ja-JP" b="1" dirty="0"/>
                  <a:t> for all recursive function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ja-JP" b="1" dirty="0"/>
                  <a:t> as well as a type environment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</m:oMath>
                </a14:m>
                <a:r>
                  <a:rPr lang="en-US" altLang="ja-JP" b="1" dirty="0"/>
                  <a:t> such that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</a:rPr>
                      <m:t>𝜞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𝑾𝑭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𝑹𝑪𝑻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</a:rPr>
                      <m:t>𝑷</m:t>
                    </m:r>
                  </m:oMath>
                </a14:m>
                <a:endParaRPr kumimoji="1" lang="en-US" altLang="ja-JP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55576" y="4861743"/>
                <a:ext cx="7416824" cy="9541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𝑾𝑭</m:t>
                          </m:r>
                        </m:e>
                        <m:sub>
                          <m:r>
                            <a:rPr lang="en-US" altLang="ja-JP" sz="28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𝐬𝐮𝐦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altLang="ja-JP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𝜞</m:t>
                      </m:r>
                      <m:r>
                        <a:rPr lang="en-US" altLang="ja-JP" sz="2800" b="1" i="1">
                          <a:latin typeface="Cambria Math"/>
                        </a:rPr>
                        <m:t>=</m:t>
                      </m:r>
                      <m:r>
                        <a:rPr lang="ja-JP" altLang="en-US" sz="2800" b="1" i="0">
                          <a:solidFill>
                            <a:schemeClr val="tx1"/>
                          </a:solidFill>
                          <a:latin typeface="Cambria Math"/>
                        </a:rPr>
                        <m:t>𝐬𝐮𝐦</m:t>
                      </m:r>
                      <m:r>
                        <a:rPr lang="ja-JP" alt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 :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:</m:t>
                          </m:r>
                          <m:r>
                            <a:rPr lang="ja-JP" altLang="en-US" sz="2800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𝐢𝐧𝐭</m:t>
                          </m:r>
                        </m:e>
                        <m:e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ja-JP" altLang="en-US" sz="2800" b="1">
                          <a:solidFill>
                            <a:schemeClr val="tx1"/>
                          </a:solidFill>
                          <a:latin typeface="Cambria Math"/>
                        </a:rPr>
                        <m:t>𝐢𝐧𝐭</m:t>
                      </m:r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61743"/>
                <a:ext cx="7416824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矢印 10"/>
          <p:cNvSpPr/>
          <p:nvPr/>
        </p:nvSpPr>
        <p:spPr>
          <a:xfrm>
            <a:off x="3923928" y="3971158"/>
            <a:ext cx="936104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55576" y="3287886"/>
            <a:ext cx="74168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</a:rPr>
              <a:t>sum x = if x = 0 then 0 else x + sum (x - 1)</a:t>
            </a:r>
            <a:endParaRPr lang="en-US" altLang="ja-JP" sz="3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Reduction to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𝑾𝑭</m:t>
                    </m:r>
                  </m:oMath>
                </a14:m>
                <a:r>
                  <a:rPr lang="en-US" altLang="ja-JP" b="1" dirty="0"/>
                  <a:t> Constraint</a:t>
                </a:r>
                <a:br>
                  <a:rPr lang="en-US" altLang="ja-JP" b="1" dirty="0"/>
                </a:br>
                <a:r>
                  <a:rPr lang="en-US" altLang="ja-JP" b="1" dirty="0"/>
                  <a:t>+ </a:t>
                </a:r>
                <a:r>
                  <a:rPr lang="en-US" altLang="ja-JP" b="1" dirty="0">
                    <a:solidFill>
                      <a:prstClr val="black"/>
                    </a:solidFill>
                  </a:rPr>
                  <a:t>Horn Constraint Solving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HOPA 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267745" y="2674017"/>
                <a:ext cx="6048671" cy="523220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𝐢𝐧𝐭</m:t>
                      </m:r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5" y="2674017"/>
                <a:ext cx="604867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827584" y="1973101"/>
            <a:ext cx="748883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tx1"/>
                </a:solidFill>
              </a:rPr>
              <a:t>sum </a:t>
            </a:r>
            <a:r>
              <a:rPr lang="en-US" altLang="ja-JP" sz="2800" b="1" dirty="0">
                <a:solidFill>
                  <a:srgbClr val="FF0000"/>
                </a:solidFill>
              </a:rPr>
              <a:t>x</a:t>
            </a:r>
            <a:r>
              <a:rPr lang="en-US" altLang="ja-JP" sz="2800" b="1" dirty="0">
                <a:solidFill>
                  <a:schemeClr val="tx1"/>
                </a:solidFill>
              </a:rPr>
              <a:t> = if x = 0 then 0 else x + sum (</a:t>
            </a:r>
            <a:r>
              <a:rPr lang="en-US" altLang="ja-JP" sz="2800" b="1" dirty="0">
                <a:solidFill>
                  <a:srgbClr val="FF0000"/>
                </a:solidFill>
              </a:rPr>
              <a:t>x - 1</a:t>
            </a:r>
            <a:r>
              <a:rPr lang="en-US" altLang="ja-JP" sz="2800" b="1" dirty="0">
                <a:solidFill>
                  <a:schemeClr val="tx1"/>
                </a:solidFill>
              </a:rPr>
              <a:t>)</a:t>
            </a:r>
            <a:endParaRPr lang="en-US" altLang="ja-JP" sz="28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827584" y="3934160"/>
                <a:ext cx="7488832" cy="935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𝑾𝑭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𝑾𝑭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934160"/>
                <a:ext cx="7488832" cy="935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矢印 11"/>
          <p:cNvSpPr/>
          <p:nvPr/>
        </p:nvSpPr>
        <p:spPr>
          <a:xfrm>
            <a:off x="1159129" y="2639176"/>
            <a:ext cx="936104" cy="11521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8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𝑾𝑭</m:t>
                    </m:r>
                  </m:oMath>
                </a14:m>
                <a:r>
                  <a:rPr lang="en-US" altLang="ja-JP" b="1" dirty="0"/>
                  <a:t> Constraint</a:t>
                </a:r>
                <a:br>
                  <a:rPr lang="en-US" altLang="ja-JP" b="1" dirty="0"/>
                </a:br>
                <a:r>
                  <a:rPr lang="en-US" altLang="ja-JP" b="1" dirty="0"/>
                  <a:t>+ </a:t>
                </a:r>
                <a:r>
                  <a:rPr lang="en-US" altLang="ja-JP" b="1" dirty="0">
                    <a:solidFill>
                      <a:prstClr val="black"/>
                    </a:solidFill>
                  </a:rPr>
                  <a:t>Horn Constraint Solving</a:t>
                </a:r>
                <a:br>
                  <a:rPr lang="en-US" altLang="ja-JP" b="1" dirty="0">
                    <a:solidFill>
                      <a:prstClr val="black"/>
                    </a:solidFill>
                  </a:rPr>
                </a:br>
                <a:r>
                  <a:rPr lang="en-US" altLang="ja-JP" sz="2200" b="1" dirty="0">
                    <a:solidFill>
                      <a:prstClr val="black"/>
                    </a:solidFill>
                  </a:rPr>
                  <a:t>[</a:t>
                </a:r>
                <a:r>
                  <a:rPr lang="en-US" altLang="ja-JP" sz="2200" b="1" dirty="0" err="1">
                    <a:solidFill>
                      <a:prstClr val="black"/>
                    </a:solidFill>
                  </a:rPr>
                  <a:t>Popeea</a:t>
                </a:r>
                <a:r>
                  <a:rPr lang="en-US" altLang="ja-JP" sz="2200" b="1" dirty="0">
                    <a:solidFill>
                      <a:prstClr val="black"/>
                    </a:solidFill>
                  </a:rPr>
                  <a:t> &amp; </a:t>
                </a:r>
                <a:r>
                  <a:rPr lang="en-US" altLang="ja-JP" sz="2200" b="1" dirty="0" err="1">
                    <a:solidFill>
                      <a:prstClr val="black"/>
                    </a:solidFill>
                  </a:rPr>
                  <a:t>Rybalchecnko</a:t>
                </a:r>
                <a:r>
                  <a:rPr lang="en-US" altLang="ja-JP" sz="2200" b="1" dirty="0">
                    <a:solidFill>
                      <a:prstClr val="black"/>
                    </a:solidFill>
                  </a:rPr>
                  <a:t> TACAS’12][</a:t>
                </a:r>
                <a:r>
                  <a:rPr lang="en-US" altLang="ja-JP" sz="2200" b="1" dirty="0" err="1">
                    <a:solidFill>
                      <a:prstClr val="black"/>
                    </a:solidFill>
                  </a:rPr>
                  <a:t>Kuwahara</a:t>
                </a:r>
                <a:r>
                  <a:rPr lang="en-US" altLang="ja-JP" sz="2200" b="1" dirty="0">
                    <a:solidFill>
                      <a:prstClr val="black"/>
                    </a:solidFill>
                  </a:rPr>
                  <a:t>+ ESOP’14, …]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30319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215516" y="2996952"/>
                <a:ext cx="8712968" cy="9245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𝑾𝑭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.∃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𝑾𝑭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2996952"/>
                <a:ext cx="8712968" cy="9245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2892803" y="5172284"/>
                <a:ext cx="6035681" cy="1384995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𝑾𝑭</m:t>
                      </m:r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ja-JP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ja-JP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2800" b="1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03" y="5172284"/>
                <a:ext cx="6035681" cy="13849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グループ化 36"/>
          <p:cNvGrpSpPr/>
          <p:nvPr/>
        </p:nvGrpSpPr>
        <p:grpSpPr>
          <a:xfrm>
            <a:off x="251520" y="5157192"/>
            <a:ext cx="2565361" cy="1415182"/>
            <a:chOff x="43575" y="3488279"/>
            <a:chExt cx="1293395" cy="759428"/>
          </a:xfrm>
        </p:grpSpPr>
        <p:sp>
          <p:nvSpPr>
            <p:cNvPr id="38" name="下矢印 37"/>
            <p:cNvSpPr/>
            <p:nvPr/>
          </p:nvSpPr>
          <p:spPr>
            <a:xfrm rot="16200000">
              <a:off x="310559" y="3221295"/>
              <a:ext cx="759428" cy="129339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正方形/長方形 38"/>
                <p:cNvSpPr/>
                <p:nvPr/>
              </p:nvSpPr>
              <p:spPr>
                <a:xfrm>
                  <a:off x="44615" y="3645024"/>
                  <a:ext cx="1227974" cy="4459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lang="en-US" altLang="ja-JP" sz="2400" b="1" dirty="0"/>
                    <a:t>Quantified Horn</a:t>
                  </a:r>
                </a:p>
                <a:p>
                  <a:r>
                    <a:rPr lang="en-US" altLang="ja-JP" sz="2400" b="1" dirty="0"/>
                    <a:t>Constraint Solver</a:t>
                  </a:r>
                </a:p>
              </p:txBody>
            </p:sp>
          </mc:Choice>
          <mc:Fallback xmlns="">
            <p:sp>
              <p:nvSpPr>
                <p:cNvPr id="39" name="正方形/長方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15" y="3645024"/>
                  <a:ext cx="1227974" cy="4459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0" t="-5882" r="-3008" b="-161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正方形/長方形 14"/>
          <p:cNvSpPr/>
          <p:nvPr/>
        </p:nvSpPr>
        <p:spPr>
          <a:xfrm>
            <a:off x="215516" y="2329716"/>
            <a:ext cx="87129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tx1"/>
                </a:solidFill>
              </a:rPr>
              <a:t>sum x = if x = 0 then 0 else x + sum (x - 1)</a:t>
            </a:r>
            <a:endParaRPr lang="en-US" altLang="ja-JP" sz="28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15516" y="1795889"/>
                <a:ext cx="8712968" cy="523220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𝐢𝐧𝐭</m:t>
                      </m:r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1795889"/>
                <a:ext cx="871296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218469" y="1789763"/>
                <a:ext cx="8712968" cy="523220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ja-JP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𝐢𝐧𝐭</m:t>
                      </m:r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9" y="1789763"/>
                <a:ext cx="871296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215516" y="4097017"/>
            <a:ext cx="612068" cy="837753"/>
            <a:chOff x="43575" y="3488279"/>
            <a:chExt cx="1293395" cy="759428"/>
          </a:xfrm>
        </p:grpSpPr>
        <p:sp>
          <p:nvSpPr>
            <p:cNvPr id="18" name="下矢印 17"/>
            <p:cNvSpPr/>
            <p:nvPr/>
          </p:nvSpPr>
          <p:spPr>
            <a:xfrm rot="16200000">
              <a:off x="310559" y="3221295"/>
              <a:ext cx="759428" cy="129339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4614" y="3645024"/>
              <a:ext cx="214071" cy="4185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altLang="ja-JP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935596" y="4065516"/>
                <a:ext cx="7992888" cy="9496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.∃</m:t>
                      </m:r>
                      <m:r>
                        <a:rPr lang="en-US" altLang="ja-JP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4065516"/>
                <a:ext cx="7992888" cy="9496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5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Path-Sensitive Verifiers for </a:t>
            </a:r>
            <a:r>
              <a:rPr lang="en-US" altLang="ja-JP" sz="3600" b="1" dirty="0">
                <a:solidFill>
                  <a:srgbClr val="FF0000"/>
                </a:solidFill>
              </a:rPr>
              <a:t>H.O. Programs</a:t>
            </a:r>
            <a:br>
              <a:rPr lang="en-US" altLang="ja-JP" sz="3600" b="1" dirty="0">
                <a:solidFill>
                  <a:srgbClr val="FF0000"/>
                </a:solidFill>
              </a:rPr>
            </a:br>
            <a:r>
              <a:rPr lang="en-US" altLang="ja-JP" sz="3200" b="1" dirty="0">
                <a:solidFill>
                  <a:srgbClr val="0070C0"/>
                </a:solidFill>
              </a:rPr>
              <a:t>(cf. SLAM, BLAST, … for Imperative Programs)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363272" cy="4525963"/>
          </a:xfrm>
        </p:spPr>
        <p:txBody>
          <a:bodyPr/>
          <a:lstStyle/>
          <a:p>
            <a:r>
              <a:rPr lang="en-US" altLang="ja-JP" sz="2400" b="1" dirty="0"/>
              <a:t>Refinement </a:t>
            </a:r>
            <a:r>
              <a:rPr lang="en-US" altLang="ja-JP" sz="2400" b="1" dirty="0" err="1"/>
              <a:t>Caml</a:t>
            </a:r>
            <a:r>
              <a:rPr lang="en-US" altLang="ja-JP" sz="2400" b="1" dirty="0"/>
              <a:t> </a:t>
            </a:r>
            <a:r>
              <a:rPr lang="en-US" altLang="ja-JP" sz="1800" b="1" dirty="0"/>
              <a:t>[Unno+ FLOPS’08, PPDP’09, POPL’13, TACAS’15, SAS’15, …]</a:t>
            </a:r>
            <a:endParaRPr lang="en-US" altLang="ja-JP" sz="2400" b="1" dirty="0"/>
          </a:p>
          <a:p>
            <a:r>
              <a:rPr lang="en-US" altLang="ja-JP" sz="2400" b="1" dirty="0" err="1"/>
              <a:t>MoCHi</a:t>
            </a:r>
            <a:r>
              <a:rPr lang="en-US" altLang="ja-JP" sz="2400" b="1" dirty="0"/>
              <a:t> </a:t>
            </a:r>
            <a:r>
              <a:rPr lang="en-US" altLang="ja-JP" sz="1800" b="1" dirty="0"/>
              <a:t>[Kobayashi+ PLDI’11, PEPM’13, ESOP’14, ESOP’15, PEPM’15, CAV’15, …]</a:t>
            </a:r>
            <a:endParaRPr lang="en-US" altLang="ja-JP" sz="2400" b="1" dirty="0"/>
          </a:p>
          <a:p>
            <a:r>
              <a:rPr lang="en-US" altLang="ja-JP" sz="2400" b="1" dirty="0"/>
              <a:t>Liquid Types </a:t>
            </a:r>
            <a:r>
              <a:rPr lang="en-US" altLang="ja-JP" sz="1800" b="1" dirty="0"/>
              <a:t>[</a:t>
            </a:r>
            <a:r>
              <a:rPr lang="en-US" altLang="ja-JP" sz="1800" b="1" dirty="0" err="1"/>
              <a:t>Jhala</a:t>
            </a:r>
            <a:r>
              <a:rPr lang="en-US" altLang="ja-JP" sz="1800" b="1" dirty="0"/>
              <a:t>+ PLDI’08, PLDI’09, CAV’10, …, ESOP’13, ICFP’14, …]</a:t>
            </a:r>
            <a:endParaRPr lang="en-US" altLang="ja-JP" sz="2400" b="1" dirty="0"/>
          </a:p>
          <a:p>
            <a:r>
              <a:rPr lang="en-US" altLang="ja-JP" sz="2400" b="1" dirty="0" err="1"/>
              <a:t>Depcegar</a:t>
            </a:r>
            <a:r>
              <a:rPr lang="en-US" altLang="ja-JP" sz="2400" b="1" dirty="0"/>
              <a:t> </a:t>
            </a:r>
            <a:r>
              <a:rPr lang="en-US" altLang="ja-JP" sz="1800" b="1" dirty="0"/>
              <a:t>[Terauchi POPL’10]</a:t>
            </a:r>
            <a:endParaRPr lang="en-US" altLang="ja-JP" sz="2400" b="1" dirty="0"/>
          </a:p>
          <a:p>
            <a:r>
              <a:rPr lang="en-US" altLang="ja-JP" sz="2400" b="1" dirty="0"/>
              <a:t>HMC </a:t>
            </a:r>
            <a:r>
              <a:rPr lang="en-US" altLang="ja-JP" sz="1800" b="1" dirty="0"/>
              <a:t>[</a:t>
            </a:r>
            <a:r>
              <a:rPr lang="en-US" altLang="ja-JP" sz="1800" b="1" dirty="0" err="1"/>
              <a:t>Jhala</a:t>
            </a:r>
            <a:r>
              <a:rPr lang="en-US" altLang="ja-JP" sz="1800" b="1" dirty="0"/>
              <a:t>, </a:t>
            </a:r>
            <a:r>
              <a:rPr lang="en-US" altLang="ja-JP" sz="1800" b="1" dirty="0" err="1"/>
              <a:t>Majumdar</a:t>
            </a:r>
            <a:r>
              <a:rPr lang="en-US" altLang="ja-JP" sz="1800" b="1" dirty="0"/>
              <a:t> &amp; </a:t>
            </a:r>
            <a:r>
              <a:rPr lang="en-US" altLang="ja-JP" sz="1800" b="1" dirty="0" err="1"/>
              <a:t>Rybalchenko</a:t>
            </a:r>
            <a:r>
              <a:rPr lang="en-US" altLang="ja-JP" sz="1800" b="1" dirty="0"/>
              <a:t> </a:t>
            </a:r>
            <a:r>
              <a:rPr lang="sv-SE" altLang="ja-JP" sz="1800" b="1" dirty="0"/>
              <a:t>CAV’11]</a:t>
            </a:r>
            <a:endParaRPr lang="sv-SE" altLang="ja-JP" sz="2400" b="1" dirty="0"/>
          </a:p>
          <a:p>
            <a:r>
              <a:rPr lang="sv-SE" altLang="ja-JP" sz="2400" b="1" dirty="0"/>
              <a:t>Popeye </a:t>
            </a:r>
            <a:r>
              <a:rPr lang="en-US" altLang="ja-JP" sz="1800" b="1" dirty="0"/>
              <a:t>[Zhu &amp; </a:t>
            </a:r>
            <a:r>
              <a:rPr lang="en-US" altLang="ja-JP" sz="1800" b="1" dirty="0" err="1"/>
              <a:t>Jagannathan</a:t>
            </a:r>
            <a:r>
              <a:rPr lang="en-US" altLang="ja-JP" sz="1800" b="1" dirty="0"/>
              <a:t> VMCAI’13]</a:t>
            </a:r>
            <a:endParaRPr lang="sv-SE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683568" y="3975447"/>
            <a:ext cx="7776864" cy="2477889"/>
            <a:chOff x="683568" y="3933056"/>
            <a:chExt cx="7776864" cy="2477889"/>
          </a:xfrm>
        </p:grpSpPr>
        <p:sp>
          <p:nvSpPr>
            <p:cNvPr id="8" name="正方形/長方形 7"/>
            <p:cNvSpPr/>
            <p:nvPr/>
          </p:nvSpPr>
          <p:spPr>
            <a:xfrm>
              <a:off x="755576" y="4343171"/>
              <a:ext cx="2232248" cy="20162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let </a:t>
              </a:r>
              <a:r>
                <a:rPr lang="en-US" altLang="ja-JP" sz="1400" b="1" dirty="0" err="1">
                  <a:solidFill>
                    <a:srgbClr val="0070C0"/>
                  </a:solidFill>
                  <a:latin typeface="Comic Sans MS" pitchFamily="66" charset="0"/>
                </a:rPr>
                <a:t>rec</a:t>
              </a:r>
              <a:r>
                <a:rPr lang="en-US" altLang="ja-JP" sz="1400" b="1" dirty="0">
                  <a:latin typeface="Comic Sans MS" pitchFamily="66" charset="0"/>
                </a:rPr>
                <a:t> mc x =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if</a:t>
              </a:r>
              <a:r>
                <a:rPr lang="en-US" altLang="ja-JP" sz="1400" b="1" dirty="0">
                  <a:latin typeface="Comic Sans MS" pitchFamily="66" charset="0"/>
                </a:rPr>
                <a:t> x </a:t>
              </a:r>
              <a:r>
                <a:rPr lang="en-US" altLang="ja-JP" sz="1400" b="1" dirty="0"/>
                <a:t>&gt;</a:t>
              </a:r>
              <a:r>
                <a:rPr lang="en-US" altLang="ja-JP" sz="1400" b="1" dirty="0">
                  <a:latin typeface="Comic Sans MS" pitchFamily="66" charset="0"/>
                </a:rPr>
                <a:t> 100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then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  x – 10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else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  mc (mc (x + 11))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in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let</a:t>
              </a:r>
              <a:r>
                <a:rPr lang="en-US" altLang="ja-JP" sz="1400" b="1" dirty="0">
                  <a:latin typeface="Comic Sans MS" pitchFamily="66" charset="0"/>
                </a:rPr>
                <a:t> n = </a:t>
              </a:r>
              <a:r>
                <a:rPr lang="en-US" altLang="ja-JP" sz="1400" b="1" dirty="0" err="1">
                  <a:latin typeface="Comic Sans MS" pitchFamily="66" charset="0"/>
                </a:rPr>
                <a:t>randi</a:t>
              </a:r>
              <a:r>
                <a:rPr lang="en-US" altLang="ja-JP" sz="1400" b="1" dirty="0">
                  <a:latin typeface="Comic Sans MS" pitchFamily="66" charset="0"/>
                </a:rPr>
                <a:t>()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in</a:t>
              </a:r>
            </a:p>
            <a:p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if</a:t>
              </a:r>
              <a:r>
                <a:rPr lang="en-US" altLang="ja-JP" sz="1400" b="1" dirty="0">
                  <a:latin typeface="Comic Sans MS" pitchFamily="66" charset="0"/>
                </a:rPr>
                <a:t> n </a:t>
              </a:r>
              <a:r>
                <a:rPr lang="en-US" altLang="ja-JP" sz="1400" b="1" dirty="0">
                  <a:latin typeface="cmsy10"/>
                </a:rPr>
                <a:t>·</a:t>
              </a:r>
              <a:r>
                <a:rPr lang="en-US" altLang="ja-JP" sz="1400" b="1" dirty="0">
                  <a:latin typeface="Comic Sans MS" pitchFamily="66" charset="0"/>
                </a:rPr>
                <a:t> 101 </a:t>
              </a:r>
              <a:r>
                <a:rPr lang="en-US" altLang="ja-JP" sz="1400" b="1" dirty="0">
                  <a:solidFill>
                    <a:srgbClr val="0070C0"/>
                  </a:solidFill>
                  <a:latin typeface="Comic Sans MS" pitchFamily="66" charset="0"/>
                </a:rPr>
                <a:t>then</a:t>
              </a:r>
            </a:p>
            <a:p>
              <a:r>
                <a:rPr lang="en-US" altLang="ja-JP" sz="1400" b="1" dirty="0">
                  <a:latin typeface="Comic Sans MS" pitchFamily="66" charset="0"/>
                </a:rPr>
                <a:t>  </a:t>
              </a:r>
              <a:r>
                <a:rPr lang="en-US" altLang="ja-JP" sz="1400" b="1" dirty="0">
                  <a:solidFill>
                    <a:srgbClr val="FF0000"/>
                  </a:solidFill>
                  <a:latin typeface="Comic Sans MS" pitchFamily="66" charset="0"/>
                </a:rPr>
                <a:t>assert</a:t>
              </a:r>
              <a:r>
                <a:rPr lang="en-US" altLang="ja-JP" sz="1400" b="1" dirty="0">
                  <a:latin typeface="Comic Sans MS" pitchFamily="66" charset="0"/>
                </a:rPr>
                <a:t> (mc n = 91)</a:t>
              </a:r>
              <a:endParaRPr lang="ja-JP" altLang="en-US" sz="1400" b="1" dirty="0">
                <a:latin typeface="Comic Sans MS" pitchFamily="66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9304" y="4786699"/>
              <a:ext cx="18288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131840" y="6010835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/>
                <a:t>Verifier</a:t>
              </a:r>
              <a:endParaRPr kumimoji="1" lang="ja-JP" altLang="en-US" sz="2000" b="1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83568" y="393305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Program &amp; Spec.</a:t>
              </a:r>
              <a:endParaRPr kumimoji="1" lang="ja-JP" altLang="en-US" sz="2400" b="1" dirty="0"/>
            </a:p>
          </p:txBody>
        </p:sp>
        <p:cxnSp>
          <p:nvCxnSpPr>
            <p:cNvPr id="12" name="直線矢印コネクタ 11"/>
            <p:cNvCxnSpPr>
              <a:stCxn id="8" idx="3"/>
              <a:endCxn id="9" idx="1"/>
            </p:cNvCxnSpPr>
            <p:nvPr/>
          </p:nvCxnSpPr>
          <p:spPr>
            <a:xfrm flipV="1">
              <a:off x="2987824" y="5348674"/>
              <a:ext cx="691480" cy="26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6084168" y="429309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R</a:t>
              </a:r>
              <a:r>
                <a:rPr kumimoji="1" lang="en-US" altLang="ja-JP" sz="2400" b="1" dirty="0"/>
                <a:t>esult</a:t>
              </a:r>
              <a:endParaRPr kumimoji="1" lang="ja-JP" altLang="en-US" sz="2400" b="1" dirty="0"/>
            </a:p>
          </p:txBody>
        </p:sp>
        <p:cxnSp>
          <p:nvCxnSpPr>
            <p:cNvPr id="14" name="直線矢印コネクタ 13"/>
            <p:cNvCxnSpPr>
              <a:stCxn id="9" idx="3"/>
              <a:endCxn id="15" idx="1"/>
            </p:cNvCxnSpPr>
            <p:nvPr/>
          </p:nvCxnSpPr>
          <p:spPr>
            <a:xfrm flipV="1">
              <a:off x="5508104" y="5347816"/>
              <a:ext cx="648072" cy="8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6156176" y="4699744"/>
              <a:ext cx="2304256" cy="12961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/>
                <a:t>Certificate</a:t>
              </a:r>
            </a:p>
            <a:p>
              <a:pPr algn="ctr"/>
              <a:r>
                <a:rPr lang="en-US" altLang="ja-JP" sz="2400" b="1" dirty="0"/>
                <a:t>or</a:t>
              </a:r>
            </a:p>
            <a:p>
              <a:pPr algn="ctr"/>
              <a:r>
                <a:rPr kumimoji="1" lang="en-US" altLang="ja-JP" sz="2400" b="1" dirty="0"/>
                <a:t>Counterexample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1223628" y="3990994"/>
            <a:ext cx="6696744" cy="2498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All these verifiers are based on refinement type system</a:t>
            </a:r>
            <a:br>
              <a:rPr lang="en-US" altLang="ja-JP" sz="4000" b="1" dirty="0">
                <a:solidFill>
                  <a:srgbClr val="FF0000"/>
                </a:solidFill>
              </a:rPr>
            </a:br>
            <a:r>
              <a:rPr lang="en-US" altLang="ja-JP" sz="4000" b="1" dirty="0">
                <a:solidFill>
                  <a:srgbClr val="0070C0"/>
                </a:solidFill>
              </a:rPr>
              <a:t>(cf. Hoare logic for first-order</a:t>
            </a:r>
            <a:br>
              <a:rPr lang="en-US" altLang="ja-JP" sz="4000" b="1" dirty="0">
                <a:solidFill>
                  <a:srgbClr val="0070C0"/>
                </a:solidFill>
              </a:rPr>
            </a:br>
            <a:r>
              <a:rPr lang="en-US" altLang="ja-JP" sz="4000" b="1" dirty="0">
                <a:solidFill>
                  <a:srgbClr val="0070C0"/>
                </a:solidFill>
              </a:rPr>
              <a:t>imperative programs) 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Summary: H.O. Program Verification as Refinement Type Inference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622857"/>
                  </p:ext>
                </p:extLst>
              </p:nvPr>
            </p:nvGraphicFramePr>
            <p:xfrm>
              <a:off x="-36512" y="1484784"/>
              <a:ext cx="9289032" cy="51163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563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083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24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/>
                            <a:t>Type System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Type Inference</a:t>
                          </a:r>
                          <a:endParaRPr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(Incomplete)</a:t>
                          </a:r>
                          <a:b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1" lang="en-US" altLang="ja-JP" sz="2400" b="1" dirty="0"/>
                            <a:t>Partial</a:t>
                          </a:r>
                          <a:r>
                            <a:rPr kumimoji="1" lang="en-US" altLang="ja-JP" sz="2400" b="1" baseline="0" dirty="0"/>
                            <a:t> </a:t>
                          </a:r>
                          <a:r>
                            <a:rPr kumimoji="1" lang="en-US" altLang="ja-JP" sz="2400" b="1" dirty="0"/>
                            <a:t>Correctness</a:t>
                          </a:r>
                          <a:endPara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Ordinary Refinement Type System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⊢</m:t>
                                  </m:r>
                                </m:e>
                                <m:sub>
                                  <m: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𝑹𝒆𝒇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Horn Clause</a:t>
                          </a:r>
                          <a:b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Constraint Solving</a:t>
                          </a:r>
                          <a:endParaRPr kumimoji="1" lang="ja-JP" alt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1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/>
                            <a:t>Partial</a:t>
                          </a:r>
                          <a:r>
                            <a:rPr kumimoji="1" lang="en-US" altLang="ja-JP" sz="2400" b="1" baseline="0" dirty="0"/>
                            <a:t> </a:t>
                          </a:r>
                          <a:r>
                            <a:rPr kumimoji="1" lang="en-US" altLang="ja-JP" sz="2400" b="1" dirty="0"/>
                            <a:t>Correctness</a:t>
                          </a:r>
                          <a:endParaRPr kumimoji="1" lang="en-US" altLang="ja-JP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Relatively Complete</a:t>
                          </a:r>
                          <a:br>
                            <a:rPr kumimoji="1" lang="en-US" altLang="ja-JP" sz="2400" b="1" baseline="0" dirty="0"/>
                          </a:br>
                          <a:r>
                            <a:rPr kumimoji="1" lang="en-US" altLang="ja-JP" sz="2400" b="1" dirty="0"/>
                            <a:t>Refinement</a:t>
                          </a:r>
                          <a:r>
                            <a:rPr kumimoji="1" lang="en-US" altLang="ja-JP" sz="2400" b="1" baseline="0" dirty="0"/>
                            <a:t> </a:t>
                          </a:r>
                          <a:r>
                            <a:rPr kumimoji="1" lang="en-US" altLang="ja-JP" sz="2400" b="1" dirty="0"/>
                            <a:t>Type </a:t>
                          </a:r>
                          <a:r>
                            <a:rPr kumimoji="1" lang="en-US" altLang="ja-JP" sz="2400" b="1" baseline="0" dirty="0"/>
                            <a:t>System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baseline="0" smtClean="0">
                                      <a:latin typeface="Cambria Math" panose="02040503050406030204" pitchFamily="18" charset="0"/>
                                    </a:rPr>
                                    <m:t>⊢</m:t>
                                  </m:r>
                                </m:e>
                                <m:sub>
                                  <m:r>
                                    <a:rPr kumimoji="1" lang="en-US" altLang="ja-JP" sz="2400" b="1" i="1" baseline="0" smtClean="0">
                                      <a:latin typeface="Cambria Math" panose="02040503050406030204" pitchFamily="18" charset="0"/>
                                    </a:rPr>
                                    <m:t>𝑹𝑪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[U., Terauchi</a:t>
                          </a:r>
                          <a:r>
                            <a:rPr kumimoji="1" lang="en-US" altLang="ja-JP" sz="18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1" lang="en-US" altLang="ja-JP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&amp;</a:t>
                          </a:r>
                          <a:r>
                            <a:rPr kumimoji="1" lang="en-US" altLang="ja-JP" sz="18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1" lang="en-US" altLang="ja-JP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Kobayashi</a:t>
                          </a:r>
                          <a:r>
                            <a:rPr kumimoji="1" lang="en-US" altLang="ja-JP" sz="18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1" lang="en-US" altLang="ja-JP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POPL’13]</a:t>
                          </a:r>
                          <a:endParaRPr kumimoji="1" lang="ja-JP" alt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∃</m:t>
                              </m:r>
                            </m:oMath>
                          </a14:m>
                          <a: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Quantified Horn Constraint Solving</a:t>
                          </a:r>
                          <a:endParaRPr kumimoji="1" lang="ja-JP" alt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1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/>
                            <a:t>Total</a:t>
                          </a:r>
                          <a:r>
                            <a:rPr kumimoji="1" lang="en-US" altLang="ja-JP" sz="2400" b="1" baseline="0" dirty="0"/>
                            <a:t> </a:t>
                          </a:r>
                          <a:r>
                            <a:rPr kumimoji="1" lang="en-US" altLang="ja-JP" sz="2400" b="1" dirty="0"/>
                            <a:t>Correctness</a:t>
                          </a:r>
                          <a:endParaRPr kumimoji="1" lang="en-US" altLang="ja-JP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/>
                            <a:t>Refinement</a:t>
                          </a:r>
                          <a:r>
                            <a:rPr kumimoji="1" lang="en-US" altLang="ja-JP" sz="2400" b="1" baseline="0" dirty="0"/>
                            <a:t> </a:t>
                          </a:r>
                          <a:r>
                            <a:rPr kumimoji="1" lang="en-US" altLang="ja-JP" sz="2400" b="1" dirty="0"/>
                            <a:t>Type </a:t>
                          </a:r>
                          <a:r>
                            <a:rPr kumimoji="1" lang="en-US" altLang="ja-JP" sz="2400" b="1" baseline="0" dirty="0"/>
                            <a:t>System of Total Correctness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⊢</m:t>
                                  </m:r>
                                </m:e>
                                <m:sub>
                                  <m: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𝑹𝑪𝑻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[U., </a:t>
                          </a:r>
                          <a:r>
                            <a:rPr kumimoji="1" lang="en-US" altLang="ja-JP" sz="1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Hashimoto&amp;Torii</a:t>
                          </a:r>
                          <a:r>
                            <a:rPr kumimoji="1" lang="en-US" altLang="ja-JP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‘15]</a:t>
                          </a:r>
                          <a:endParaRPr kumimoji="1" lang="ja-JP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𝑾𝑭</m:t>
                              </m:r>
                            </m:oMath>
                          </a14:m>
                          <a: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Constraint +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∃</m:t>
                              </m:r>
                            </m:oMath>
                          </a14:m>
                          <a: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Quantified Horn Constraint Solving</a:t>
                          </a:r>
                          <a:endParaRPr kumimoji="1" lang="ja-JP" alt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/>
                            <a:t>Angelic</a:t>
                          </a:r>
                          <a:br>
                            <a:rPr kumimoji="1" lang="en-US" altLang="ja-JP" sz="2400" b="1" dirty="0"/>
                          </a:br>
                          <a:r>
                            <a:rPr kumimoji="1" lang="en-US" altLang="ja-JP" sz="2400" b="1" dirty="0"/>
                            <a:t>Nondeterminism</a:t>
                          </a:r>
                          <a:endParaRPr kumimoji="1" lang="en-US" altLang="ja-JP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Refinement Type System</a:t>
                          </a:r>
                          <a:b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1" lang="en-US" altLang="ja-JP" sz="2400" b="1" dirty="0">
                              <a:solidFill>
                                <a:schemeClr val="tx1"/>
                              </a:solidFill>
                            </a:rPr>
                            <a:t>of</a:t>
                          </a:r>
                          <a:r>
                            <a:rPr kumimoji="1" lang="en-US" altLang="ja-JP" sz="2400" b="1" baseline="0" dirty="0">
                              <a:solidFill>
                                <a:schemeClr val="tx1"/>
                              </a:solidFill>
                            </a:rPr>
                            <a:t> Angelic </a:t>
                          </a:r>
                          <a:r>
                            <a:rPr kumimoji="1" lang="en-US" altLang="ja-JP" sz="2400" b="1" baseline="0" dirty="0" err="1">
                              <a:solidFill>
                                <a:schemeClr val="tx1"/>
                              </a:solidFill>
                            </a:rPr>
                            <a:t>Nondet</a:t>
                          </a:r>
                          <a:r>
                            <a:rPr kumimoji="1" lang="en-US" altLang="ja-JP" sz="2400" b="1" baseline="0" dirty="0">
                              <a:solidFill>
                                <a:schemeClr val="tx1"/>
                              </a:solidFill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⊢</m:t>
                                  </m:r>
                                </m:e>
                                <m:sub>
                                  <m:r>
                                    <a:rPr kumimoji="1" lang="en-US" altLang="ja-JP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𝑨𝑮</m:t>
                                  </m:r>
                                </m:sub>
                              </m:sSub>
                            </m:oMath>
                          </a14:m>
                          <a:br>
                            <a:rPr kumimoji="1" lang="en-US" altLang="ja-JP" sz="2400" b="1" baseline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kumimoji="1" lang="en-US" altLang="ja-JP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[Hashimoto &amp; U. SAS’15]</a:t>
                          </a:r>
                          <a:endParaRPr kumimoji="1" lang="ja-JP" alt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∃</m:t>
                              </m:r>
                            </m:oMath>
                          </a14:m>
                          <a:r>
                            <a:rPr kumimoji="1" lang="en-US" altLang="ja-JP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Quantified Horn Constraint Solving</a:t>
                          </a:r>
                          <a:endParaRPr kumimoji="1" lang="ja-JP" alt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622857"/>
                  </p:ext>
                </p:extLst>
              </p:nvPr>
            </p:nvGraphicFramePr>
            <p:xfrm>
              <a:off x="-36512" y="1484784"/>
              <a:ext cx="9289032" cy="51163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56369"/>
                    <a:gridCol w="3308327"/>
                    <a:gridCol w="3024336"/>
                  </a:tblGrid>
                  <a:tr h="518160">
                    <a:tc>
                      <a:txBody>
                        <a:bodyPr/>
                        <a:lstStyle/>
                        <a:p>
                          <a:endParaRPr kumimoji="1" lang="ja-JP" alt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b="1" dirty="0" smtClean="0"/>
                            <a:t>Type System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Type Inference</a:t>
                          </a:r>
                          <a:endParaRPr lang="ja-JP" altLang="en-US" dirty="0"/>
                        </a:p>
                      </a:txBody>
                      <a:tcPr/>
                    </a:tc>
                  </a:tr>
                  <a:tr h="8576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(Incomplete)</a:t>
                          </a:r>
                          <a:br>
                            <a:rPr kumimoji="1" lang="en-US" altLang="ja-JP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1" lang="en-US" altLang="ja-JP" sz="2400" b="1" dirty="0" smtClean="0"/>
                            <a:t>Partial</a:t>
                          </a:r>
                          <a:r>
                            <a:rPr kumimoji="1" lang="en-US" altLang="ja-JP" sz="2400" b="1" baseline="0" dirty="0" smtClean="0"/>
                            <a:t> </a:t>
                          </a:r>
                          <a:r>
                            <a:rPr kumimoji="1" lang="en-US" altLang="ja-JP" sz="2400" b="1" dirty="0" smtClean="0"/>
                            <a:t>Correctness</a:t>
                          </a:r>
                          <a:endParaRPr kumimoji="1" lang="en-US" altLang="ja-JP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9687" t="-66667" r="-92081" b="-4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Horn </a:t>
                          </a:r>
                          <a:r>
                            <a:rPr kumimoji="1" lang="en-US" altLang="ja-JP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Clause</a:t>
                          </a:r>
                          <a:br>
                            <a:rPr kumimoji="1" lang="en-US" altLang="ja-JP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1" lang="en-US" altLang="ja-JP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Constraint Solving</a:t>
                          </a:r>
                          <a:endParaRPr kumimoji="1" lang="ja-JP" altLang="en-US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145459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1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/>
                            <a:t>Partial</a:t>
                          </a:r>
                          <a:r>
                            <a:rPr kumimoji="1" lang="en-US" altLang="ja-JP" sz="2400" b="1" baseline="0" dirty="0" smtClean="0"/>
                            <a:t> </a:t>
                          </a:r>
                          <a:r>
                            <a:rPr kumimoji="1" lang="en-US" altLang="ja-JP" sz="2400" b="1" dirty="0" smtClean="0"/>
                            <a:t>Correctness</a:t>
                          </a:r>
                          <a:endParaRPr kumimoji="1" lang="en-US" altLang="ja-JP" sz="36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9687" t="-98326" r="-92081" b="-163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7661" t="-98326" r="-806" b="-163598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1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/>
                            <a:t>Total</a:t>
                          </a:r>
                          <a:r>
                            <a:rPr kumimoji="1" lang="en-US" altLang="ja-JP" sz="2400" b="1" baseline="0" dirty="0" smtClean="0"/>
                            <a:t> </a:t>
                          </a:r>
                          <a:r>
                            <a:rPr kumimoji="1" lang="en-US" altLang="ja-JP" sz="2400" b="1" dirty="0" smtClean="0"/>
                            <a:t>Correctness</a:t>
                          </a:r>
                          <a:endParaRPr kumimoji="1" lang="en-US" altLang="ja-JP" sz="36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9687" t="-243077" r="-92081" b="-10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7661" t="-243077" r="-806" b="-100513"/>
                          </a:stretch>
                        </a:blipFill>
                      </a:tcPr>
                    </a:tc>
                  </a:tr>
                  <a:tr h="1097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1" dirty="0" smtClean="0"/>
                            <a:t>Angelic</a:t>
                          </a:r>
                          <a:r>
                            <a:rPr kumimoji="1" lang="en-US" altLang="ja-JP" sz="2400" b="1" dirty="0" smtClean="0"/>
                            <a:t/>
                          </a:r>
                          <a:br>
                            <a:rPr kumimoji="1" lang="en-US" altLang="ja-JP" sz="2400" b="1" dirty="0" smtClean="0"/>
                          </a:br>
                          <a:r>
                            <a:rPr kumimoji="1" lang="en-US" altLang="ja-JP" sz="2400" b="1" dirty="0" smtClean="0"/>
                            <a:t>Nondeterminism</a:t>
                          </a:r>
                          <a:endParaRPr kumimoji="1" lang="en-US" altLang="ja-JP" sz="36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9687" t="-371667" r="-92081" b="-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7661" t="-371667" r="-806" b="-88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609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Refinement Types</a:t>
            </a:r>
            <a:br>
              <a:rPr kumimoji="1" lang="en-US" altLang="ja-JP" b="1" dirty="0"/>
            </a:br>
            <a:r>
              <a:rPr lang="nb-NO" altLang="ja-JP" sz="2700" b="1" dirty="0"/>
              <a:t>[Freeman &amp; Pfenning PLDI’91][Xi &amp; Pfenning PLDI’98, POPL’99]</a:t>
            </a:r>
            <a:endParaRPr kumimoji="1" lang="ja-JP" altLang="en-US" sz="2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𝒙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ja-JP" b="1" i="0" smtClean="0">
                        <a:latin typeface="Cambria Math"/>
                        <a:sym typeface="Symbol"/>
                      </a:rPr>
                      <m:t>𝐢𝐧𝐭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 | 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𝒙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≥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𝟎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}</m:t>
                    </m:r>
                  </m:oMath>
                </a14:m>
                <a:endParaRPr lang="en-US" altLang="ja-JP" b="1" dirty="0">
                  <a:latin typeface="Comic Sans MS" pitchFamily="66" charset="0"/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altLang="ja-JP" b="1" dirty="0">
                    <a:sym typeface="Symbol"/>
                  </a:rPr>
                  <a:t>Non-negative integers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sym typeface="Symbol"/>
                          </a:rPr>
                          <m:t>𝒙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  <a:sym typeface="Symbol"/>
                          </a:rPr>
                          <m:t> :</m:t>
                        </m:r>
                        <m:r>
                          <a:rPr lang="en-US" altLang="ja-JP" b="1">
                            <a:latin typeface="Cambria Math"/>
                            <a:sym typeface="Symbol"/>
                          </a:rPr>
                          <m:t>𝐢𝐧𝐭</m:t>
                        </m:r>
                      </m:e>
                    </m:d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→</m:t>
                    </m:r>
                    <m:r>
                      <a:rPr lang="en-US" altLang="ja-JP" b="1" i="1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𝒓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altLang="ja-JP" b="1" i="1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ja-JP" b="1" i="0">
                        <a:latin typeface="Cambria Math"/>
                        <a:sym typeface="Symbol"/>
                      </a:rPr>
                      <m:t>𝐢𝐧𝐭</m:t>
                    </m:r>
                    <m:r>
                      <a:rPr lang="en-US" altLang="ja-JP" b="1" i="1">
                        <a:latin typeface="Cambria Math"/>
                        <a:sym typeface="Symbol"/>
                      </a:rPr>
                      <m:t> | 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𝒓</m:t>
                    </m:r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≥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𝒙</m:t>
                    </m:r>
                    <m:r>
                      <a:rPr lang="en-US" altLang="ja-JP" b="1" i="1">
                        <a:latin typeface="Cambria Math"/>
                        <a:sym typeface="Symbol"/>
                      </a:rPr>
                      <m:t>}</m:t>
                    </m:r>
                  </m:oMath>
                </a14:m>
                <a:endParaRPr lang="en-US" altLang="ja-JP" b="1" dirty="0">
                  <a:latin typeface="Comic Sans MS" pitchFamily="66" charset="0"/>
                </a:endParaRPr>
              </a:p>
              <a:p>
                <a:pPr marL="457200" lvl="1" indent="0">
                  <a:buNone/>
                </a:pPr>
                <a:r>
                  <a:rPr lang="en-US" altLang="ja-JP" b="1" dirty="0">
                    <a:sym typeface="Symbol"/>
                  </a:rPr>
                  <a:t>Functions that take an integer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𝒙</m:t>
                    </m:r>
                  </m:oMath>
                </a14:m>
                <a:r>
                  <a:rPr lang="en-US" altLang="ja-JP" b="1" dirty="0">
                    <a:sym typeface="Symbol"/>
                  </a:rPr>
                  <a:t> and</a:t>
                </a:r>
                <a:br>
                  <a:rPr lang="en-US" altLang="ja-JP" b="1" dirty="0">
                    <a:sym typeface="Symbol"/>
                  </a:rPr>
                </a:br>
                <a:r>
                  <a:rPr lang="en-US" altLang="ja-JP" b="1" dirty="0">
                    <a:sym typeface="Symbol"/>
                  </a:rPr>
                  <a:t>return an integer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𝒓</m:t>
                    </m:r>
                  </m:oMath>
                </a14:m>
                <a:r>
                  <a:rPr lang="en-US" altLang="ja-JP" b="1" dirty="0">
                    <a:sym typeface="Symbol"/>
                  </a:rPr>
                  <a:t> not less than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sym typeface="Symbol"/>
                      </a:rPr>
                      <m:t>𝒙</m:t>
                    </m:r>
                  </m:oMath>
                </a14:m>
                <a:endParaRPr lang="en-US" altLang="ja-JP" b="1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4" name="十角形 13"/>
          <p:cNvSpPr/>
          <p:nvPr/>
        </p:nvSpPr>
        <p:spPr>
          <a:xfrm>
            <a:off x="3536274" y="1456184"/>
            <a:ext cx="5572230" cy="1396752"/>
          </a:xfrm>
          <a:custGeom>
            <a:avLst/>
            <a:gdLst>
              <a:gd name="connsiteX0" fmla="*/ 0 w 2376264"/>
              <a:gd name="connsiteY0" fmla="*/ 540060 h 1080120"/>
              <a:gd name="connsiteX1" fmla="*/ 226913 w 2376264"/>
              <a:gd name="connsiteY1" fmla="*/ 206285 h 1080120"/>
              <a:gd name="connsiteX2" fmla="*/ 820979 w 2376264"/>
              <a:gd name="connsiteY2" fmla="*/ 1 h 1080120"/>
              <a:gd name="connsiteX3" fmla="*/ 1555285 w 2376264"/>
              <a:gd name="connsiteY3" fmla="*/ 1 h 1080120"/>
              <a:gd name="connsiteX4" fmla="*/ 2149351 w 2376264"/>
              <a:gd name="connsiteY4" fmla="*/ 206285 h 1080120"/>
              <a:gd name="connsiteX5" fmla="*/ 2376264 w 2376264"/>
              <a:gd name="connsiteY5" fmla="*/ 540060 h 1080120"/>
              <a:gd name="connsiteX6" fmla="*/ 2149351 w 2376264"/>
              <a:gd name="connsiteY6" fmla="*/ 873835 h 1080120"/>
              <a:gd name="connsiteX7" fmla="*/ 1555285 w 2376264"/>
              <a:gd name="connsiteY7" fmla="*/ 1080119 h 1080120"/>
              <a:gd name="connsiteX8" fmla="*/ 820979 w 2376264"/>
              <a:gd name="connsiteY8" fmla="*/ 1080119 h 1080120"/>
              <a:gd name="connsiteX9" fmla="*/ 226913 w 2376264"/>
              <a:gd name="connsiteY9" fmla="*/ 873835 h 1080120"/>
              <a:gd name="connsiteX10" fmla="*/ 0 w 2376264"/>
              <a:gd name="connsiteY10" fmla="*/ 540060 h 1080120"/>
              <a:gd name="connsiteX0" fmla="*/ 0 w 4992855"/>
              <a:gd name="connsiteY0" fmla="*/ 497856 h 1080118"/>
              <a:gd name="connsiteX1" fmla="*/ 2843504 w 4992855"/>
              <a:gd name="connsiteY1" fmla="*/ 206284 h 1080118"/>
              <a:gd name="connsiteX2" fmla="*/ 3437570 w 4992855"/>
              <a:gd name="connsiteY2" fmla="*/ 0 h 1080118"/>
              <a:gd name="connsiteX3" fmla="*/ 4171876 w 4992855"/>
              <a:gd name="connsiteY3" fmla="*/ 0 h 1080118"/>
              <a:gd name="connsiteX4" fmla="*/ 4765942 w 4992855"/>
              <a:gd name="connsiteY4" fmla="*/ 206284 h 1080118"/>
              <a:gd name="connsiteX5" fmla="*/ 4992855 w 4992855"/>
              <a:gd name="connsiteY5" fmla="*/ 540059 h 1080118"/>
              <a:gd name="connsiteX6" fmla="*/ 4765942 w 4992855"/>
              <a:gd name="connsiteY6" fmla="*/ 873834 h 1080118"/>
              <a:gd name="connsiteX7" fmla="*/ 4171876 w 4992855"/>
              <a:gd name="connsiteY7" fmla="*/ 1080118 h 1080118"/>
              <a:gd name="connsiteX8" fmla="*/ 3437570 w 4992855"/>
              <a:gd name="connsiteY8" fmla="*/ 1080118 h 1080118"/>
              <a:gd name="connsiteX9" fmla="*/ 2843504 w 4992855"/>
              <a:gd name="connsiteY9" fmla="*/ 873834 h 1080118"/>
              <a:gd name="connsiteX10" fmla="*/ 0 w 4992855"/>
              <a:gd name="connsiteY10" fmla="*/ 497856 h 1080118"/>
              <a:gd name="connsiteX0" fmla="*/ 0 w 4992855"/>
              <a:gd name="connsiteY0" fmla="*/ 511924 h 1094186"/>
              <a:gd name="connsiteX1" fmla="*/ 2843504 w 4992855"/>
              <a:gd name="connsiteY1" fmla="*/ 220352 h 1094186"/>
              <a:gd name="connsiteX2" fmla="*/ 2832659 w 4992855"/>
              <a:gd name="connsiteY2" fmla="*/ 0 h 1094186"/>
              <a:gd name="connsiteX3" fmla="*/ 4171876 w 4992855"/>
              <a:gd name="connsiteY3" fmla="*/ 14068 h 1094186"/>
              <a:gd name="connsiteX4" fmla="*/ 4765942 w 4992855"/>
              <a:gd name="connsiteY4" fmla="*/ 220352 h 1094186"/>
              <a:gd name="connsiteX5" fmla="*/ 4992855 w 4992855"/>
              <a:gd name="connsiteY5" fmla="*/ 554127 h 1094186"/>
              <a:gd name="connsiteX6" fmla="*/ 4765942 w 4992855"/>
              <a:gd name="connsiteY6" fmla="*/ 887902 h 1094186"/>
              <a:gd name="connsiteX7" fmla="*/ 4171876 w 4992855"/>
              <a:gd name="connsiteY7" fmla="*/ 1094186 h 1094186"/>
              <a:gd name="connsiteX8" fmla="*/ 3437570 w 4992855"/>
              <a:gd name="connsiteY8" fmla="*/ 1094186 h 1094186"/>
              <a:gd name="connsiteX9" fmla="*/ 2843504 w 4992855"/>
              <a:gd name="connsiteY9" fmla="*/ 887902 h 1094186"/>
              <a:gd name="connsiteX10" fmla="*/ 0 w 4992855"/>
              <a:gd name="connsiteY10" fmla="*/ 511924 h 1094186"/>
              <a:gd name="connsiteX0" fmla="*/ 0 w 4992855"/>
              <a:gd name="connsiteY0" fmla="*/ 511924 h 1136389"/>
              <a:gd name="connsiteX1" fmla="*/ 2843504 w 4992855"/>
              <a:gd name="connsiteY1" fmla="*/ 220352 h 1136389"/>
              <a:gd name="connsiteX2" fmla="*/ 2832659 w 4992855"/>
              <a:gd name="connsiteY2" fmla="*/ 0 h 1136389"/>
              <a:gd name="connsiteX3" fmla="*/ 4171876 w 4992855"/>
              <a:gd name="connsiteY3" fmla="*/ 14068 h 1136389"/>
              <a:gd name="connsiteX4" fmla="*/ 4765942 w 4992855"/>
              <a:gd name="connsiteY4" fmla="*/ 220352 h 1136389"/>
              <a:gd name="connsiteX5" fmla="*/ 4992855 w 4992855"/>
              <a:gd name="connsiteY5" fmla="*/ 554127 h 1136389"/>
              <a:gd name="connsiteX6" fmla="*/ 4765942 w 4992855"/>
              <a:gd name="connsiteY6" fmla="*/ 887902 h 1136389"/>
              <a:gd name="connsiteX7" fmla="*/ 4171876 w 4992855"/>
              <a:gd name="connsiteY7" fmla="*/ 1094186 h 1136389"/>
              <a:gd name="connsiteX8" fmla="*/ 2832659 w 4992855"/>
              <a:gd name="connsiteY8" fmla="*/ 1136389 h 1136389"/>
              <a:gd name="connsiteX9" fmla="*/ 2843504 w 4992855"/>
              <a:gd name="connsiteY9" fmla="*/ 887902 h 1136389"/>
              <a:gd name="connsiteX10" fmla="*/ 0 w 4992855"/>
              <a:gd name="connsiteY10" fmla="*/ 511924 h 1136389"/>
              <a:gd name="connsiteX0" fmla="*/ 0 w 4992855"/>
              <a:gd name="connsiteY0" fmla="*/ 511924 h 1150457"/>
              <a:gd name="connsiteX1" fmla="*/ 2843504 w 4992855"/>
              <a:gd name="connsiteY1" fmla="*/ 220352 h 1150457"/>
              <a:gd name="connsiteX2" fmla="*/ 2832659 w 4992855"/>
              <a:gd name="connsiteY2" fmla="*/ 0 h 1150457"/>
              <a:gd name="connsiteX3" fmla="*/ 4171876 w 4992855"/>
              <a:gd name="connsiteY3" fmla="*/ 14068 h 1150457"/>
              <a:gd name="connsiteX4" fmla="*/ 4765942 w 4992855"/>
              <a:gd name="connsiteY4" fmla="*/ 220352 h 1150457"/>
              <a:gd name="connsiteX5" fmla="*/ 4992855 w 4992855"/>
              <a:gd name="connsiteY5" fmla="*/ 554127 h 1150457"/>
              <a:gd name="connsiteX6" fmla="*/ 4765942 w 4992855"/>
              <a:gd name="connsiteY6" fmla="*/ 887902 h 1150457"/>
              <a:gd name="connsiteX7" fmla="*/ 4087469 w 4992855"/>
              <a:gd name="connsiteY7" fmla="*/ 1150457 h 1150457"/>
              <a:gd name="connsiteX8" fmla="*/ 2832659 w 4992855"/>
              <a:gd name="connsiteY8" fmla="*/ 1136389 h 1150457"/>
              <a:gd name="connsiteX9" fmla="*/ 2843504 w 4992855"/>
              <a:gd name="connsiteY9" fmla="*/ 887902 h 1150457"/>
              <a:gd name="connsiteX10" fmla="*/ 0 w 4992855"/>
              <a:gd name="connsiteY10" fmla="*/ 511924 h 1150457"/>
              <a:gd name="connsiteX0" fmla="*/ 0 w 4992855"/>
              <a:gd name="connsiteY0" fmla="*/ 511924 h 1150457"/>
              <a:gd name="connsiteX1" fmla="*/ 2843504 w 4992855"/>
              <a:gd name="connsiteY1" fmla="*/ 220352 h 1150457"/>
              <a:gd name="connsiteX2" fmla="*/ 2832659 w 4992855"/>
              <a:gd name="connsiteY2" fmla="*/ 0 h 1150457"/>
              <a:gd name="connsiteX3" fmla="*/ 4171876 w 4992855"/>
              <a:gd name="connsiteY3" fmla="*/ 14068 h 1150457"/>
              <a:gd name="connsiteX4" fmla="*/ 4765942 w 4992855"/>
              <a:gd name="connsiteY4" fmla="*/ 220352 h 1150457"/>
              <a:gd name="connsiteX5" fmla="*/ 4992855 w 4992855"/>
              <a:gd name="connsiteY5" fmla="*/ 554127 h 1150457"/>
              <a:gd name="connsiteX6" fmla="*/ 4765942 w 4992855"/>
              <a:gd name="connsiteY6" fmla="*/ 887902 h 1150457"/>
              <a:gd name="connsiteX7" fmla="*/ 3426288 w 4992855"/>
              <a:gd name="connsiteY7" fmla="*/ 1150457 h 1150457"/>
              <a:gd name="connsiteX8" fmla="*/ 2832659 w 4992855"/>
              <a:gd name="connsiteY8" fmla="*/ 1136389 h 1150457"/>
              <a:gd name="connsiteX9" fmla="*/ 2843504 w 4992855"/>
              <a:gd name="connsiteY9" fmla="*/ 887902 h 1150457"/>
              <a:gd name="connsiteX10" fmla="*/ 0 w 4992855"/>
              <a:gd name="connsiteY10" fmla="*/ 511924 h 1150457"/>
              <a:gd name="connsiteX0" fmla="*/ 0 w 4992855"/>
              <a:gd name="connsiteY0" fmla="*/ 511924 h 1464678"/>
              <a:gd name="connsiteX1" fmla="*/ 2843504 w 4992855"/>
              <a:gd name="connsiteY1" fmla="*/ 220352 h 1464678"/>
              <a:gd name="connsiteX2" fmla="*/ 2832659 w 4992855"/>
              <a:gd name="connsiteY2" fmla="*/ 0 h 1464678"/>
              <a:gd name="connsiteX3" fmla="*/ 4171876 w 4992855"/>
              <a:gd name="connsiteY3" fmla="*/ 14068 h 1464678"/>
              <a:gd name="connsiteX4" fmla="*/ 4765942 w 4992855"/>
              <a:gd name="connsiteY4" fmla="*/ 220352 h 1464678"/>
              <a:gd name="connsiteX5" fmla="*/ 4992855 w 4992855"/>
              <a:gd name="connsiteY5" fmla="*/ 554127 h 1464678"/>
              <a:gd name="connsiteX6" fmla="*/ 3288834 w 4992855"/>
              <a:gd name="connsiteY6" fmla="*/ 1464678 h 1464678"/>
              <a:gd name="connsiteX7" fmla="*/ 3426288 w 4992855"/>
              <a:gd name="connsiteY7" fmla="*/ 1150457 h 1464678"/>
              <a:gd name="connsiteX8" fmla="*/ 2832659 w 4992855"/>
              <a:gd name="connsiteY8" fmla="*/ 1136389 h 1464678"/>
              <a:gd name="connsiteX9" fmla="*/ 2843504 w 4992855"/>
              <a:gd name="connsiteY9" fmla="*/ 887902 h 1464678"/>
              <a:gd name="connsiteX10" fmla="*/ 0 w 4992855"/>
              <a:gd name="connsiteY10" fmla="*/ 511924 h 1464678"/>
              <a:gd name="connsiteX0" fmla="*/ 0 w 4765942"/>
              <a:gd name="connsiteY0" fmla="*/ 511924 h 1464678"/>
              <a:gd name="connsiteX1" fmla="*/ 2843504 w 4765942"/>
              <a:gd name="connsiteY1" fmla="*/ 220352 h 1464678"/>
              <a:gd name="connsiteX2" fmla="*/ 2832659 w 4765942"/>
              <a:gd name="connsiteY2" fmla="*/ 0 h 1464678"/>
              <a:gd name="connsiteX3" fmla="*/ 4171876 w 4765942"/>
              <a:gd name="connsiteY3" fmla="*/ 14068 h 1464678"/>
              <a:gd name="connsiteX4" fmla="*/ 4765942 w 4765942"/>
              <a:gd name="connsiteY4" fmla="*/ 220352 h 1464678"/>
              <a:gd name="connsiteX5" fmla="*/ 4472351 w 4765942"/>
              <a:gd name="connsiteY5" fmla="*/ 1116835 h 1464678"/>
              <a:gd name="connsiteX6" fmla="*/ 3288834 w 4765942"/>
              <a:gd name="connsiteY6" fmla="*/ 1464678 h 1464678"/>
              <a:gd name="connsiteX7" fmla="*/ 3426288 w 4765942"/>
              <a:gd name="connsiteY7" fmla="*/ 1150457 h 1464678"/>
              <a:gd name="connsiteX8" fmla="*/ 2832659 w 4765942"/>
              <a:gd name="connsiteY8" fmla="*/ 1136389 h 1464678"/>
              <a:gd name="connsiteX9" fmla="*/ 2843504 w 4765942"/>
              <a:gd name="connsiteY9" fmla="*/ 887902 h 1464678"/>
              <a:gd name="connsiteX10" fmla="*/ 0 w 4765942"/>
              <a:gd name="connsiteY10" fmla="*/ 511924 h 1464678"/>
              <a:gd name="connsiteX0" fmla="*/ 0 w 4765942"/>
              <a:gd name="connsiteY0" fmla="*/ 511924 h 1464678"/>
              <a:gd name="connsiteX1" fmla="*/ 2843504 w 4765942"/>
              <a:gd name="connsiteY1" fmla="*/ 220352 h 1464678"/>
              <a:gd name="connsiteX2" fmla="*/ 2832659 w 4765942"/>
              <a:gd name="connsiteY2" fmla="*/ 0 h 1464678"/>
              <a:gd name="connsiteX3" fmla="*/ 4171876 w 4765942"/>
              <a:gd name="connsiteY3" fmla="*/ 14068 h 1464678"/>
              <a:gd name="connsiteX4" fmla="*/ 4765942 w 4765942"/>
              <a:gd name="connsiteY4" fmla="*/ 220352 h 1464678"/>
              <a:gd name="connsiteX5" fmla="*/ 3853373 w 4765942"/>
              <a:gd name="connsiteY5" fmla="*/ 1130903 h 1464678"/>
              <a:gd name="connsiteX6" fmla="*/ 3288834 w 4765942"/>
              <a:gd name="connsiteY6" fmla="*/ 1464678 h 1464678"/>
              <a:gd name="connsiteX7" fmla="*/ 3426288 w 4765942"/>
              <a:gd name="connsiteY7" fmla="*/ 1150457 h 1464678"/>
              <a:gd name="connsiteX8" fmla="*/ 2832659 w 4765942"/>
              <a:gd name="connsiteY8" fmla="*/ 1136389 h 1464678"/>
              <a:gd name="connsiteX9" fmla="*/ 2843504 w 4765942"/>
              <a:gd name="connsiteY9" fmla="*/ 887902 h 1464678"/>
              <a:gd name="connsiteX10" fmla="*/ 0 w 4765942"/>
              <a:gd name="connsiteY10" fmla="*/ 511924 h 1464678"/>
              <a:gd name="connsiteX0" fmla="*/ 0 w 4203234"/>
              <a:gd name="connsiteY0" fmla="*/ 511924 h 1464678"/>
              <a:gd name="connsiteX1" fmla="*/ 2843504 w 4203234"/>
              <a:gd name="connsiteY1" fmla="*/ 220352 h 1464678"/>
              <a:gd name="connsiteX2" fmla="*/ 2832659 w 4203234"/>
              <a:gd name="connsiteY2" fmla="*/ 0 h 1464678"/>
              <a:gd name="connsiteX3" fmla="*/ 4171876 w 4203234"/>
              <a:gd name="connsiteY3" fmla="*/ 14068 h 1464678"/>
              <a:gd name="connsiteX4" fmla="*/ 4203234 w 4203234"/>
              <a:gd name="connsiteY4" fmla="*/ 1106616 h 1464678"/>
              <a:gd name="connsiteX5" fmla="*/ 3853373 w 4203234"/>
              <a:gd name="connsiteY5" fmla="*/ 1130903 h 1464678"/>
              <a:gd name="connsiteX6" fmla="*/ 3288834 w 4203234"/>
              <a:gd name="connsiteY6" fmla="*/ 1464678 h 1464678"/>
              <a:gd name="connsiteX7" fmla="*/ 3426288 w 4203234"/>
              <a:gd name="connsiteY7" fmla="*/ 1150457 h 1464678"/>
              <a:gd name="connsiteX8" fmla="*/ 2832659 w 4203234"/>
              <a:gd name="connsiteY8" fmla="*/ 1136389 h 1464678"/>
              <a:gd name="connsiteX9" fmla="*/ 2843504 w 4203234"/>
              <a:gd name="connsiteY9" fmla="*/ 887902 h 1464678"/>
              <a:gd name="connsiteX10" fmla="*/ 0 w 4203234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22035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61031 w 4171876"/>
              <a:gd name="connsiteY4" fmla="*/ 1162886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87902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22035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87902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22035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59766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40323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59766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18932 w 4171876"/>
              <a:gd name="connsiteY1" fmla="*/ 417300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59766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18932 w 4171876"/>
              <a:gd name="connsiteY1" fmla="*/ 417300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31218 w 4171876"/>
              <a:gd name="connsiteY9" fmla="*/ 761292 h 1464678"/>
              <a:gd name="connsiteX10" fmla="*/ 0 w 4171876"/>
              <a:gd name="connsiteY10" fmla="*/ 511924 h 1464678"/>
              <a:gd name="connsiteX0" fmla="*/ 0 w 3643573"/>
              <a:gd name="connsiteY0" fmla="*/ 483789 h 1464678"/>
              <a:gd name="connsiteX1" fmla="*/ 2290629 w 3643573"/>
              <a:gd name="connsiteY1" fmla="*/ 417300 h 1464678"/>
              <a:gd name="connsiteX2" fmla="*/ 2304356 w 3643573"/>
              <a:gd name="connsiteY2" fmla="*/ 0 h 1464678"/>
              <a:gd name="connsiteX3" fmla="*/ 3643573 w 3643573"/>
              <a:gd name="connsiteY3" fmla="*/ 14068 h 1464678"/>
              <a:gd name="connsiteX4" fmla="*/ 3618660 w 3643573"/>
              <a:gd name="connsiteY4" fmla="*/ 1120683 h 1464678"/>
              <a:gd name="connsiteX5" fmla="*/ 3325070 w 3643573"/>
              <a:gd name="connsiteY5" fmla="*/ 1130903 h 1464678"/>
              <a:gd name="connsiteX6" fmla="*/ 2760531 w 3643573"/>
              <a:gd name="connsiteY6" fmla="*/ 1464678 h 1464678"/>
              <a:gd name="connsiteX7" fmla="*/ 2897985 w 3643573"/>
              <a:gd name="connsiteY7" fmla="*/ 1150457 h 1464678"/>
              <a:gd name="connsiteX8" fmla="*/ 2304356 w 3643573"/>
              <a:gd name="connsiteY8" fmla="*/ 1136389 h 1464678"/>
              <a:gd name="connsiteX9" fmla="*/ 2302915 w 3643573"/>
              <a:gd name="connsiteY9" fmla="*/ 761292 h 1464678"/>
              <a:gd name="connsiteX10" fmla="*/ 0 w 3643573"/>
              <a:gd name="connsiteY10" fmla="*/ 483789 h 1464678"/>
              <a:gd name="connsiteX0" fmla="*/ 0 w 3311849"/>
              <a:gd name="connsiteY0" fmla="*/ 511924 h 1464678"/>
              <a:gd name="connsiteX1" fmla="*/ 1958905 w 3311849"/>
              <a:gd name="connsiteY1" fmla="*/ 417300 h 1464678"/>
              <a:gd name="connsiteX2" fmla="*/ 1972632 w 3311849"/>
              <a:gd name="connsiteY2" fmla="*/ 0 h 1464678"/>
              <a:gd name="connsiteX3" fmla="*/ 3311849 w 3311849"/>
              <a:gd name="connsiteY3" fmla="*/ 14068 h 1464678"/>
              <a:gd name="connsiteX4" fmla="*/ 3286936 w 3311849"/>
              <a:gd name="connsiteY4" fmla="*/ 1120683 h 1464678"/>
              <a:gd name="connsiteX5" fmla="*/ 2993346 w 3311849"/>
              <a:gd name="connsiteY5" fmla="*/ 1130903 h 1464678"/>
              <a:gd name="connsiteX6" fmla="*/ 2428807 w 3311849"/>
              <a:gd name="connsiteY6" fmla="*/ 1464678 h 1464678"/>
              <a:gd name="connsiteX7" fmla="*/ 2566261 w 3311849"/>
              <a:gd name="connsiteY7" fmla="*/ 1150457 h 1464678"/>
              <a:gd name="connsiteX8" fmla="*/ 1972632 w 3311849"/>
              <a:gd name="connsiteY8" fmla="*/ 1136389 h 1464678"/>
              <a:gd name="connsiteX9" fmla="*/ 1971191 w 3311849"/>
              <a:gd name="connsiteY9" fmla="*/ 761292 h 1464678"/>
              <a:gd name="connsiteX10" fmla="*/ 0 w 3311849"/>
              <a:gd name="connsiteY10" fmla="*/ 511924 h 1464678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993346 w 3311849"/>
              <a:gd name="connsiteY5" fmla="*/ 1130903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821341 w 3311849"/>
              <a:gd name="connsiteY5" fmla="*/ 1130903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821341 w 3311849"/>
              <a:gd name="connsiteY5" fmla="*/ 1187174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809055 w 3311849"/>
              <a:gd name="connsiteY5" fmla="*/ 1144971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483514"/>
              <a:gd name="connsiteY0" fmla="*/ 511924 h 1450610"/>
              <a:gd name="connsiteX1" fmla="*/ 1958905 w 3483514"/>
              <a:gd name="connsiteY1" fmla="*/ 417300 h 1450610"/>
              <a:gd name="connsiteX2" fmla="*/ 1972632 w 3483514"/>
              <a:gd name="connsiteY2" fmla="*/ 0 h 1450610"/>
              <a:gd name="connsiteX3" fmla="*/ 3311849 w 3483514"/>
              <a:gd name="connsiteY3" fmla="*/ 14068 h 1450610"/>
              <a:gd name="connsiteX4" fmla="*/ 3483514 w 3483514"/>
              <a:gd name="connsiteY4" fmla="*/ 1162886 h 1450610"/>
              <a:gd name="connsiteX5" fmla="*/ 2809055 w 3483514"/>
              <a:gd name="connsiteY5" fmla="*/ 1144971 h 1450610"/>
              <a:gd name="connsiteX6" fmla="*/ 2613099 w 3483514"/>
              <a:gd name="connsiteY6" fmla="*/ 1450610 h 1450610"/>
              <a:gd name="connsiteX7" fmla="*/ 2566261 w 3483514"/>
              <a:gd name="connsiteY7" fmla="*/ 1150457 h 1450610"/>
              <a:gd name="connsiteX8" fmla="*/ 1972632 w 3483514"/>
              <a:gd name="connsiteY8" fmla="*/ 1136389 h 1450610"/>
              <a:gd name="connsiteX9" fmla="*/ 1971191 w 3483514"/>
              <a:gd name="connsiteY9" fmla="*/ 761292 h 1450610"/>
              <a:gd name="connsiteX10" fmla="*/ 0 w 3483514"/>
              <a:gd name="connsiteY10" fmla="*/ 511924 h 1450610"/>
              <a:gd name="connsiteX0" fmla="*/ 0 w 3483855"/>
              <a:gd name="connsiteY0" fmla="*/ 511924 h 1450610"/>
              <a:gd name="connsiteX1" fmla="*/ 1958905 w 3483855"/>
              <a:gd name="connsiteY1" fmla="*/ 417300 h 1450610"/>
              <a:gd name="connsiteX2" fmla="*/ 1972632 w 3483855"/>
              <a:gd name="connsiteY2" fmla="*/ 0 h 1450610"/>
              <a:gd name="connsiteX3" fmla="*/ 3483855 w 3483855"/>
              <a:gd name="connsiteY3" fmla="*/ 14068 h 1450610"/>
              <a:gd name="connsiteX4" fmla="*/ 3483514 w 3483855"/>
              <a:gd name="connsiteY4" fmla="*/ 1162886 h 1450610"/>
              <a:gd name="connsiteX5" fmla="*/ 2809055 w 3483855"/>
              <a:gd name="connsiteY5" fmla="*/ 1144971 h 1450610"/>
              <a:gd name="connsiteX6" fmla="*/ 2613099 w 3483855"/>
              <a:gd name="connsiteY6" fmla="*/ 1450610 h 1450610"/>
              <a:gd name="connsiteX7" fmla="*/ 2566261 w 3483855"/>
              <a:gd name="connsiteY7" fmla="*/ 1150457 h 1450610"/>
              <a:gd name="connsiteX8" fmla="*/ 1972632 w 3483855"/>
              <a:gd name="connsiteY8" fmla="*/ 1136389 h 1450610"/>
              <a:gd name="connsiteX9" fmla="*/ 1971191 w 3483855"/>
              <a:gd name="connsiteY9" fmla="*/ 761292 h 1450610"/>
              <a:gd name="connsiteX10" fmla="*/ 0 w 3483855"/>
              <a:gd name="connsiteY10" fmla="*/ 511924 h 1450610"/>
              <a:gd name="connsiteX0" fmla="*/ 0 w 5019619"/>
              <a:gd name="connsiteY0" fmla="*/ 511924 h 1450610"/>
              <a:gd name="connsiteX1" fmla="*/ 1958905 w 5019619"/>
              <a:gd name="connsiteY1" fmla="*/ 417300 h 1450610"/>
              <a:gd name="connsiteX2" fmla="*/ 1972632 w 5019619"/>
              <a:gd name="connsiteY2" fmla="*/ 0 h 1450610"/>
              <a:gd name="connsiteX3" fmla="*/ 5019619 w 5019619"/>
              <a:gd name="connsiteY3" fmla="*/ 28136 h 1450610"/>
              <a:gd name="connsiteX4" fmla="*/ 3483514 w 5019619"/>
              <a:gd name="connsiteY4" fmla="*/ 1162886 h 1450610"/>
              <a:gd name="connsiteX5" fmla="*/ 2809055 w 5019619"/>
              <a:gd name="connsiteY5" fmla="*/ 1144971 h 1450610"/>
              <a:gd name="connsiteX6" fmla="*/ 2613099 w 5019619"/>
              <a:gd name="connsiteY6" fmla="*/ 1450610 h 1450610"/>
              <a:gd name="connsiteX7" fmla="*/ 2566261 w 5019619"/>
              <a:gd name="connsiteY7" fmla="*/ 1150457 h 1450610"/>
              <a:gd name="connsiteX8" fmla="*/ 1972632 w 5019619"/>
              <a:gd name="connsiteY8" fmla="*/ 1136389 h 1450610"/>
              <a:gd name="connsiteX9" fmla="*/ 1971191 w 5019619"/>
              <a:gd name="connsiteY9" fmla="*/ 761292 h 1450610"/>
              <a:gd name="connsiteX10" fmla="*/ 0 w 5019619"/>
              <a:gd name="connsiteY10" fmla="*/ 511924 h 1450610"/>
              <a:gd name="connsiteX0" fmla="*/ 0 w 5031563"/>
              <a:gd name="connsiteY0" fmla="*/ 511924 h 1450610"/>
              <a:gd name="connsiteX1" fmla="*/ 1958905 w 5031563"/>
              <a:gd name="connsiteY1" fmla="*/ 417300 h 1450610"/>
              <a:gd name="connsiteX2" fmla="*/ 1972632 w 5031563"/>
              <a:gd name="connsiteY2" fmla="*/ 0 h 1450610"/>
              <a:gd name="connsiteX3" fmla="*/ 5019619 w 5031563"/>
              <a:gd name="connsiteY3" fmla="*/ 28136 h 1450610"/>
              <a:gd name="connsiteX4" fmla="*/ 5031563 w 5031563"/>
              <a:gd name="connsiteY4" fmla="*/ 1191021 h 1450610"/>
              <a:gd name="connsiteX5" fmla="*/ 2809055 w 5031563"/>
              <a:gd name="connsiteY5" fmla="*/ 1144971 h 1450610"/>
              <a:gd name="connsiteX6" fmla="*/ 2613099 w 5031563"/>
              <a:gd name="connsiteY6" fmla="*/ 1450610 h 1450610"/>
              <a:gd name="connsiteX7" fmla="*/ 2566261 w 5031563"/>
              <a:gd name="connsiteY7" fmla="*/ 1150457 h 1450610"/>
              <a:gd name="connsiteX8" fmla="*/ 1972632 w 5031563"/>
              <a:gd name="connsiteY8" fmla="*/ 1136389 h 1450610"/>
              <a:gd name="connsiteX9" fmla="*/ 1971191 w 5031563"/>
              <a:gd name="connsiteY9" fmla="*/ 761292 h 1450610"/>
              <a:gd name="connsiteX10" fmla="*/ 0 w 5031563"/>
              <a:gd name="connsiteY10" fmla="*/ 511924 h 1450610"/>
              <a:gd name="connsiteX0" fmla="*/ 0 w 5031563"/>
              <a:gd name="connsiteY0" fmla="*/ 511924 h 1450610"/>
              <a:gd name="connsiteX1" fmla="*/ 1958905 w 5031563"/>
              <a:gd name="connsiteY1" fmla="*/ 417300 h 1450610"/>
              <a:gd name="connsiteX2" fmla="*/ 1972632 w 5031563"/>
              <a:gd name="connsiteY2" fmla="*/ 0 h 1450610"/>
              <a:gd name="connsiteX3" fmla="*/ 4687894 w 5031563"/>
              <a:gd name="connsiteY3" fmla="*/ 42204 h 1450610"/>
              <a:gd name="connsiteX4" fmla="*/ 5031563 w 5031563"/>
              <a:gd name="connsiteY4" fmla="*/ 1191021 h 1450610"/>
              <a:gd name="connsiteX5" fmla="*/ 2809055 w 5031563"/>
              <a:gd name="connsiteY5" fmla="*/ 1144971 h 1450610"/>
              <a:gd name="connsiteX6" fmla="*/ 2613099 w 5031563"/>
              <a:gd name="connsiteY6" fmla="*/ 1450610 h 1450610"/>
              <a:gd name="connsiteX7" fmla="*/ 2566261 w 5031563"/>
              <a:gd name="connsiteY7" fmla="*/ 1150457 h 1450610"/>
              <a:gd name="connsiteX8" fmla="*/ 1972632 w 5031563"/>
              <a:gd name="connsiteY8" fmla="*/ 1136389 h 1450610"/>
              <a:gd name="connsiteX9" fmla="*/ 1971191 w 5031563"/>
              <a:gd name="connsiteY9" fmla="*/ 761292 h 1450610"/>
              <a:gd name="connsiteX10" fmla="*/ 0 w 5031563"/>
              <a:gd name="connsiteY10" fmla="*/ 511924 h 1450610"/>
              <a:gd name="connsiteX0" fmla="*/ 0 w 4687894"/>
              <a:gd name="connsiteY0" fmla="*/ 511924 h 1450610"/>
              <a:gd name="connsiteX1" fmla="*/ 1958905 w 4687894"/>
              <a:gd name="connsiteY1" fmla="*/ 417300 h 1450610"/>
              <a:gd name="connsiteX2" fmla="*/ 1972632 w 4687894"/>
              <a:gd name="connsiteY2" fmla="*/ 0 h 1450610"/>
              <a:gd name="connsiteX3" fmla="*/ 4687894 w 4687894"/>
              <a:gd name="connsiteY3" fmla="*/ 42204 h 1450610"/>
              <a:gd name="connsiteX4" fmla="*/ 4687552 w 4687894"/>
              <a:gd name="connsiteY4" fmla="*/ 1148818 h 1450610"/>
              <a:gd name="connsiteX5" fmla="*/ 2809055 w 4687894"/>
              <a:gd name="connsiteY5" fmla="*/ 1144971 h 1450610"/>
              <a:gd name="connsiteX6" fmla="*/ 2613099 w 4687894"/>
              <a:gd name="connsiteY6" fmla="*/ 1450610 h 1450610"/>
              <a:gd name="connsiteX7" fmla="*/ 2566261 w 4687894"/>
              <a:gd name="connsiteY7" fmla="*/ 1150457 h 1450610"/>
              <a:gd name="connsiteX8" fmla="*/ 1972632 w 4687894"/>
              <a:gd name="connsiteY8" fmla="*/ 1136389 h 1450610"/>
              <a:gd name="connsiteX9" fmla="*/ 1971191 w 4687894"/>
              <a:gd name="connsiteY9" fmla="*/ 761292 h 1450610"/>
              <a:gd name="connsiteX10" fmla="*/ 0 w 4687894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87552 w 4712466"/>
              <a:gd name="connsiteY4" fmla="*/ 1148818 h 1450610"/>
              <a:gd name="connsiteX5" fmla="*/ 2809055 w 4712466"/>
              <a:gd name="connsiteY5" fmla="*/ 1144971 h 1450610"/>
              <a:gd name="connsiteX6" fmla="*/ 2613099 w 4712466"/>
              <a:gd name="connsiteY6" fmla="*/ 1450610 h 1450610"/>
              <a:gd name="connsiteX7" fmla="*/ 2566261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24411"/>
              <a:gd name="connsiteY0" fmla="*/ 511924 h 1450610"/>
              <a:gd name="connsiteX1" fmla="*/ 1958905 w 4724411"/>
              <a:gd name="connsiteY1" fmla="*/ 417300 h 1450610"/>
              <a:gd name="connsiteX2" fmla="*/ 1972632 w 4724411"/>
              <a:gd name="connsiteY2" fmla="*/ 0 h 1450610"/>
              <a:gd name="connsiteX3" fmla="*/ 4712466 w 4724411"/>
              <a:gd name="connsiteY3" fmla="*/ 1 h 1450610"/>
              <a:gd name="connsiteX4" fmla="*/ 4724411 w 4724411"/>
              <a:gd name="connsiteY4" fmla="*/ 1191021 h 1450610"/>
              <a:gd name="connsiteX5" fmla="*/ 2809055 w 4724411"/>
              <a:gd name="connsiteY5" fmla="*/ 1144971 h 1450610"/>
              <a:gd name="connsiteX6" fmla="*/ 2613099 w 4724411"/>
              <a:gd name="connsiteY6" fmla="*/ 1450610 h 1450610"/>
              <a:gd name="connsiteX7" fmla="*/ 2566261 w 4724411"/>
              <a:gd name="connsiteY7" fmla="*/ 1150457 h 1450610"/>
              <a:gd name="connsiteX8" fmla="*/ 1972632 w 4724411"/>
              <a:gd name="connsiteY8" fmla="*/ 1136389 h 1450610"/>
              <a:gd name="connsiteX9" fmla="*/ 1971191 w 4724411"/>
              <a:gd name="connsiteY9" fmla="*/ 761292 h 1450610"/>
              <a:gd name="connsiteX10" fmla="*/ 0 w 4724411"/>
              <a:gd name="connsiteY10" fmla="*/ 511924 h 1450610"/>
              <a:gd name="connsiteX0" fmla="*/ 0 w 4724411"/>
              <a:gd name="connsiteY0" fmla="*/ 511924 h 1450610"/>
              <a:gd name="connsiteX1" fmla="*/ 1958905 w 4724411"/>
              <a:gd name="connsiteY1" fmla="*/ 417300 h 1450610"/>
              <a:gd name="connsiteX2" fmla="*/ 1972632 w 4724411"/>
              <a:gd name="connsiteY2" fmla="*/ 0 h 1450610"/>
              <a:gd name="connsiteX3" fmla="*/ 4712466 w 4724411"/>
              <a:gd name="connsiteY3" fmla="*/ 1 h 1450610"/>
              <a:gd name="connsiteX4" fmla="*/ 4724411 w 4724411"/>
              <a:gd name="connsiteY4" fmla="*/ 1148818 h 1450610"/>
              <a:gd name="connsiteX5" fmla="*/ 2809055 w 4724411"/>
              <a:gd name="connsiteY5" fmla="*/ 1144971 h 1450610"/>
              <a:gd name="connsiteX6" fmla="*/ 2613099 w 4724411"/>
              <a:gd name="connsiteY6" fmla="*/ 1450610 h 1450610"/>
              <a:gd name="connsiteX7" fmla="*/ 2566261 w 4724411"/>
              <a:gd name="connsiteY7" fmla="*/ 1150457 h 1450610"/>
              <a:gd name="connsiteX8" fmla="*/ 1972632 w 4724411"/>
              <a:gd name="connsiteY8" fmla="*/ 1136389 h 1450610"/>
              <a:gd name="connsiteX9" fmla="*/ 1971191 w 4724411"/>
              <a:gd name="connsiteY9" fmla="*/ 761292 h 1450610"/>
              <a:gd name="connsiteX10" fmla="*/ 0 w 4724411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99838 w 4712466"/>
              <a:gd name="connsiteY4" fmla="*/ 1162886 h 1450610"/>
              <a:gd name="connsiteX5" fmla="*/ 2809055 w 4712466"/>
              <a:gd name="connsiteY5" fmla="*/ 1144971 h 1450610"/>
              <a:gd name="connsiteX6" fmla="*/ 2613099 w 4712466"/>
              <a:gd name="connsiteY6" fmla="*/ 1450610 h 1450610"/>
              <a:gd name="connsiteX7" fmla="*/ 2566261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99838 w 4712466"/>
              <a:gd name="connsiteY4" fmla="*/ 1162886 h 1450610"/>
              <a:gd name="connsiteX5" fmla="*/ 3153066 w 4712466"/>
              <a:gd name="connsiteY5" fmla="*/ 1159038 h 1450610"/>
              <a:gd name="connsiteX6" fmla="*/ 2613099 w 4712466"/>
              <a:gd name="connsiteY6" fmla="*/ 1450610 h 1450610"/>
              <a:gd name="connsiteX7" fmla="*/ 2566261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99838 w 4712466"/>
              <a:gd name="connsiteY4" fmla="*/ 1162886 h 1450610"/>
              <a:gd name="connsiteX5" fmla="*/ 3153066 w 4712466"/>
              <a:gd name="connsiteY5" fmla="*/ 1159038 h 1450610"/>
              <a:gd name="connsiteX6" fmla="*/ 2613099 w 4712466"/>
              <a:gd name="connsiteY6" fmla="*/ 1450610 h 1450610"/>
              <a:gd name="connsiteX7" fmla="*/ 2590834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12466"/>
              <a:gd name="connsiteY0" fmla="*/ 511924 h 1520949"/>
              <a:gd name="connsiteX1" fmla="*/ 1958905 w 4712466"/>
              <a:gd name="connsiteY1" fmla="*/ 417300 h 1520949"/>
              <a:gd name="connsiteX2" fmla="*/ 1972632 w 4712466"/>
              <a:gd name="connsiteY2" fmla="*/ 0 h 1520949"/>
              <a:gd name="connsiteX3" fmla="*/ 4712466 w 4712466"/>
              <a:gd name="connsiteY3" fmla="*/ 1 h 1520949"/>
              <a:gd name="connsiteX4" fmla="*/ 4699838 w 4712466"/>
              <a:gd name="connsiteY4" fmla="*/ 1162886 h 1520949"/>
              <a:gd name="connsiteX5" fmla="*/ 3153066 w 4712466"/>
              <a:gd name="connsiteY5" fmla="*/ 1159038 h 1520949"/>
              <a:gd name="connsiteX6" fmla="*/ 2637672 w 4712466"/>
              <a:gd name="connsiteY6" fmla="*/ 1520949 h 1520949"/>
              <a:gd name="connsiteX7" fmla="*/ 2590834 w 4712466"/>
              <a:gd name="connsiteY7" fmla="*/ 1150457 h 1520949"/>
              <a:gd name="connsiteX8" fmla="*/ 1972632 w 4712466"/>
              <a:gd name="connsiteY8" fmla="*/ 1136389 h 1520949"/>
              <a:gd name="connsiteX9" fmla="*/ 1971191 w 4712466"/>
              <a:gd name="connsiteY9" fmla="*/ 761292 h 1520949"/>
              <a:gd name="connsiteX10" fmla="*/ 0 w 4712466"/>
              <a:gd name="connsiteY10" fmla="*/ 511924 h 1520949"/>
              <a:gd name="connsiteX0" fmla="*/ 0 w 4712466"/>
              <a:gd name="connsiteY0" fmla="*/ 511924 h 1647558"/>
              <a:gd name="connsiteX1" fmla="*/ 1958905 w 4712466"/>
              <a:gd name="connsiteY1" fmla="*/ 417300 h 1647558"/>
              <a:gd name="connsiteX2" fmla="*/ 1972632 w 4712466"/>
              <a:gd name="connsiteY2" fmla="*/ 0 h 1647558"/>
              <a:gd name="connsiteX3" fmla="*/ 4712466 w 4712466"/>
              <a:gd name="connsiteY3" fmla="*/ 1 h 1647558"/>
              <a:gd name="connsiteX4" fmla="*/ 4699838 w 4712466"/>
              <a:gd name="connsiteY4" fmla="*/ 1162886 h 1647558"/>
              <a:gd name="connsiteX5" fmla="*/ 3153066 w 4712466"/>
              <a:gd name="connsiteY5" fmla="*/ 1159038 h 1647558"/>
              <a:gd name="connsiteX6" fmla="*/ 1323059 w 4712466"/>
              <a:gd name="connsiteY6" fmla="*/ 1647558 h 1647558"/>
              <a:gd name="connsiteX7" fmla="*/ 2590834 w 4712466"/>
              <a:gd name="connsiteY7" fmla="*/ 1150457 h 1647558"/>
              <a:gd name="connsiteX8" fmla="*/ 1972632 w 4712466"/>
              <a:gd name="connsiteY8" fmla="*/ 1136389 h 1647558"/>
              <a:gd name="connsiteX9" fmla="*/ 1971191 w 4712466"/>
              <a:gd name="connsiteY9" fmla="*/ 761292 h 1647558"/>
              <a:gd name="connsiteX10" fmla="*/ 0 w 4712466"/>
              <a:gd name="connsiteY10" fmla="*/ 511924 h 1647558"/>
              <a:gd name="connsiteX0" fmla="*/ 0 w 4712466"/>
              <a:gd name="connsiteY0" fmla="*/ 511924 h 1703829"/>
              <a:gd name="connsiteX1" fmla="*/ 1958905 w 4712466"/>
              <a:gd name="connsiteY1" fmla="*/ 417300 h 1703829"/>
              <a:gd name="connsiteX2" fmla="*/ 1972632 w 4712466"/>
              <a:gd name="connsiteY2" fmla="*/ 0 h 1703829"/>
              <a:gd name="connsiteX3" fmla="*/ 4712466 w 4712466"/>
              <a:gd name="connsiteY3" fmla="*/ 1 h 1703829"/>
              <a:gd name="connsiteX4" fmla="*/ 4699838 w 4712466"/>
              <a:gd name="connsiteY4" fmla="*/ 1162886 h 1703829"/>
              <a:gd name="connsiteX5" fmla="*/ 3153066 w 4712466"/>
              <a:gd name="connsiteY5" fmla="*/ 1159038 h 1703829"/>
              <a:gd name="connsiteX6" fmla="*/ 2293662 w 4712466"/>
              <a:gd name="connsiteY6" fmla="*/ 1703829 h 1703829"/>
              <a:gd name="connsiteX7" fmla="*/ 2590834 w 4712466"/>
              <a:gd name="connsiteY7" fmla="*/ 1150457 h 1703829"/>
              <a:gd name="connsiteX8" fmla="*/ 1972632 w 4712466"/>
              <a:gd name="connsiteY8" fmla="*/ 1136389 h 1703829"/>
              <a:gd name="connsiteX9" fmla="*/ 1971191 w 4712466"/>
              <a:gd name="connsiteY9" fmla="*/ 761292 h 1703829"/>
              <a:gd name="connsiteX10" fmla="*/ 0 w 4712466"/>
              <a:gd name="connsiteY10" fmla="*/ 511924 h 1703829"/>
              <a:gd name="connsiteX0" fmla="*/ 0 w 3619002"/>
              <a:gd name="connsiteY0" fmla="*/ 582262 h 1703829"/>
              <a:gd name="connsiteX1" fmla="*/ 865441 w 3619002"/>
              <a:gd name="connsiteY1" fmla="*/ 417300 h 1703829"/>
              <a:gd name="connsiteX2" fmla="*/ 879168 w 3619002"/>
              <a:gd name="connsiteY2" fmla="*/ 0 h 1703829"/>
              <a:gd name="connsiteX3" fmla="*/ 3619002 w 3619002"/>
              <a:gd name="connsiteY3" fmla="*/ 1 h 1703829"/>
              <a:gd name="connsiteX4" fmla="*/ 3606374 w 3619002"/>
              <a:gd name="connsiteY4" fmla="*/ 1162886 h 1703829"/>
              <a:gd name="connsiteX5" fmla="*/ 2059602 w 3619002"/>
              <a:gd name="connsiteY5" fmla="*/ 1159038 h 1703829"/>
              <a:gd name="connsiteX6" fmla="*/ 1200198 w 3619002"/>
              <a:gd name="connsiteY6" fmla="*/ 1703829 h 1703829"/>
              <a:gd name="connsiteX7" fmla="*/ 1497370 w 3619002"/>
              <a:gd name="connsiteY7" fmla="*/ 1150457 h 1703829"/>
              <a:gd name="connsiteX8" fmla="*/ 879168 w 3619002"/>
              <a:gd name="connsiteY8" fmla="*/ 1136389 h 1703829"/>
              <a:gd name="connsiteX9" fmla="*/ 877727 w 3619002"/>
              <a:gd name="connsiteY9" fmla="*/ 761292 h 1703829"/>
              <a:gd name="connsiteX10" fmla="*/ 0 w 3619002"/>
              <a:gd name="connsiteY10" fmla="*/ 582262 h 1703829"/>
              <a:gd name="connsiteX0" fmla="*/ 0 w 3766435"/>
              <a:gd name="connsiteY0" fmla="*/ 582262 h 1703829"/>
              <a:gd name="connsiteX1" fmla="*/ 1012874 w 3766435"/>
              <a:gd name="connsiteY1" fmla="*/ 417300 h 1703829"/>
              <a:gd name="connsiteX2" fmla="*/ 1026601 w 3766435"/>
              <a:gd name="connsiteY2" fmla="*/ 0 h 1703829"/>
              <a:gd name="connsiteX3" fmla="*/ 3766435 w 3766435"/>
              <a:gd name="connsiteY3" fmla="*/ 1 h 1703829"/>
              <a:gd name="connsiteX4" fmla="*/ 3753807 w 3766435"/>
              <a:gd name="connsiteY4" fmla="*/ 1162886 h 1703829"/>
              <a:gd name="connsiteX5" fmla="*/ 2207035 w 3766435"/>
              <a:gd name="connsiteY5" fmla="*/ 1159038 h 1703829"/>
              <a:gd name="connsiteX6" fmla="*/ 1347631 w 3766435"/>
              <a:gd name="connsiteY6" fmla="*/ 1703829 h 1703829"/>
              <a:gd name="connsiteX7" fmla="*/ 1644803 w 3766435"/>
              <a:gd name="connsiteY7" fmla="*/ 1150457 h 1703829"/>
              <a:gd name="connsiteX8" fmla="*/ 1026601 w 3766435"/>
              <a:gd name="connsiteY8" fmla="*/ 1136389 h 1703829"/>
              <a:gd name="connsiteX9" fmla="*/ 1025160 w 3766435"/>
              <a:gd name="connsiteY9" fmla="*/ 761292 h 1703829"/>
              <a:gd name="connsiteX10" fmla="*/ 0 w 3766435"/>
              <a:gd name="connsiteY10" fmla="*/ 582262 h 1703829"/>
              <a:gd name="connsiteX0" fmla="*/ 0 w 3766435"/>
              <a:gd name="connsiteY0" fmla="*/ 582262 h 1717896"/>
              <a:gd name="connsiteX1" fmla="*/ 1012874 w 3766435"/>
              <a:gd name="connsiteY1" fmla="*/ 417300 h 1717896"/>
              <a:gd name="connsiteX2" fmla="*/ 1026601 w 3766435"/>
              <a:gd name="connsiteY2" fmla="*/ 0 h 1717896"/>
              <a:gd name="connsiteX3" fmla="*/ 3766435 w 3766435"/>
              <a:gd name="connsiteY3" fmla="*/ 1 h 1717896"/>
              <a:gd name="connsiteX4" fmla="*/ 3753807 w 3766435"/>
              <a:gd name="connsiteY4" fmla="*/ 1162886 h 1717896"/>
              <a:gd name="connsiteX5" fmla="*/ 2207035 w 3766435"/>
              <a:gd name="connsiteY5" fmla="*/ 1159038 h 1717896"/>
              <a:gd name="connsiteX6" fmla="*/ 1237056 w 3766435"/>
              <a:gd name="connsiteY6" fmla="*/ 1717896 h 1717896"/>
              <a:gd name="connsiteX7" fmla="*/ 1644803 w 3766435"/>
              <a:gd name="connsiteY7" fmla="*/ 1150457 h 1717896"/>
              <a:gd name="connsiteX8" fmla="*/ 1026601 w 3766435"/>
              <a:gd name="connsiteY8" fmla="*/ 1136389 h 1717896"/>
              <a:gd name="connsiteX9" fmla="*/ 1025160 w 3766435"/>
              <a:gd name="connsiteY9" fmla="*/ 761292 h 1717896"/>
              <a:gd name="connsiteX10" fmla="*/ 0 w 3766435"/>
              <a:gd name="connsiteY10" fmla="*/ 582262 h 17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6435" h="1717896">
                <a:moveTo>
                  <a:pt x="0" y="582262"/>
                </a:moveTo>
                <a:lnTo>
                  <a:pt x="1012874" y="417300"/>
                </a:lnTo>
                <a:lnTo>
                  <a:pt x="1026601" y="0"/>
                </a:lnTo>
                <a:lnTo>
                  <a:pt x="3766435" y="1"/>
                </a:lnTo>
                <a:cubicBezTo>
                  <a:pt x="3766321" y="382940"/>
                  <a:pt x="3753921" y="779947"/>
                  <a:pt x="3753807" y="1162886"/>
                </a:cubicBezTo>
                <a:lnTo>
                  <a:pt x="2207035" y="1159038"/>
                </a:lnTo>
                <a:lnTo>
                  <a:pt x="1237056" y="1717896"/>
                </a:lnTo>
                <a:lnTo>
                  <a:pt x="1644803" y="1150457"/>
                </a:lnTo>
                <a:lnTo>
                  <a:pt x="1026601" y="1136389"/>
                </a:lnTo>
                <a:cubicBezTo>
                  <a:pt x="1026121" y="1011357"/>
                  <a:pt x="1025640" y="886324"/>
                  <a:pt x="1025160" y="761292"/>
                </a:cubicBezTo>
                <a:lnTo>
                  <a:pt x="0" y="58226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70C0"/>
                </a:solidFill>
              </a:rPr>
              <a:t>                   FOL formulas (e.g. QFLIA)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</a:rPr>
              <a:t>             for type refinement</a:t>
            </a:r>
          </a:p>
          <a:p>
            <a:pPr algn="ctr"/>
            <a:endParaRPr kumimoji="1" lang="en-US" altLang="ja-JP" sz="2800" b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39552" y="4293096"/>
            <a:ext cx="8208912" cy="1944216"/>
            <a:chOff x="755576" y="4293096"/>
            <a:chExt cx="7560840" cy="1944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四角形吹き出し 12"/>
                <p:cNvSpPr/>
                <p:nvPr/>
              </p:nvSpPr>
              <p:spPr>
                <a:xfrm>
                  <a:off x="755576" y="4293096"/>
                  <a:ext cx="7560840" cy="1944216"/>
                </a:xfrm>
                <a:prstGeom prst="wedgeRectCallout">
                  <a:avLst>
                    <a:gd name="adj1" fmla="val 17747"/>
                    <a:gd name="adj2" fmla="val -47661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1"/>
                  <a:r>
                    <a:rPr lang="en-US" altLang="ja-JP" sz="3200" b="1" dirty="0">
                      <a:solidFill>
                        <a:srgbClr val="0070C0"/>
                      </a:solidFill>
                    </a:rPr>
                    <a:t>Soundness </a:t>
                  </a:r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of refinement type system</a:t>
                  </a:r>
                  <a:r>
                    <a:rPr lang="ja-JP" altLang="en-US" sz="3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latin typeface="Cambria Math"/>
                            </a:rPr>
                            <m:t>⊢</m:t>
                          </m:r>
                        </m:e>
                        <m:sub>
                          <m:r>
                            <a:rPr lang="en-US" altLang="ja-JP" sz="3200" b="1" i="1">
                              <a:latin typeface="Cambria Math"/>
                            </a:rPr>
                            <m:t>𝑹𝒆𝒇</m:t>
                          </m:r>
                        </m:sub>
                      </m:sSub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pPr lvl="1"/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 is safe (i.e., </a:t>
                  </a:r>
                  <a14:m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−→</m:t>
                          </m:r>
                        </m:e>
                        <m:sup>
                          <m:r>
                            <a:rPr lang="en-US" altLang="ja-JP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sz="3200" b="1" i="0">
                          <a:solidFill>
                            <a:schemeClr val="tx1"/>
                          </a:solidFill>
                          <a:latin typeface="Cambria Math"/>
                        </a:rPr>
                        <m:t>𝐚𝐬𝐬𝐞𝐫𝐭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1" i="0">
                          <a:solidFill>
                            <a:schemeClr val="tx1"/>
                          </a:solidFill>
                          <a:latin typeface="Cambria Math"/>
                        </a:rPr>
                        <m:t>𝐟𝐚𝐥𝐬𝐞</m:t>
                      </m:r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pPr lvl="1"/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	if </a:t>
                  </a:r>
                  <a14:m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 is well-typed (i.e., </a:t>
                  </a:r>
                  <a14:m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∃</m:t>
                      </m:r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𝚪</m:t>
                      </m:r>
                      <m:r>
                        <a:rPr lang="en-US" altLang="ja-JP" sz="32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𝚪</m:t>
                      </m:r>
                      <m:sSub>
                        <m:sSubPr>
                          <m:ctrlPr>
                            <a:rPr lang="en-US" altLang="ja-JP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latin typeface="Cambria Math"/>
                            </a:rPr>
                            <m:t>⊢</m:t>
                          </m:r>
                        </m:e>
                        <m:sub>
                          <m:r>
                            <a:rPr lang="en-US" altLang="ja-JP" sz="3200" b="1" i="1">
                              <a:latin typeface="Cambria Math"/>
                            </a:rPr>
                            <m:t>𝑹𝒆𝒇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</m:oMath>
                  </a14:m>
                  <a:r>
                    <a:rPr lang="en-US" altLang="ja-JP" sz="3200" b="1" dirty="0">
                      <a:solidFill>
                        <a:schemeClr val="tx1"/>
                      </a:solidFill>
                    </a:rPr>
                    <a:t>)</a:t>
                  </a:r>
                  <a:endParaRPr lang="ja-JP" altLang="en-US" sz="3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四角形吹き出し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293096"/>
                  <a:ext cx="7560840" cy="1944216"/>
                </a:xfrm>
                <a:prstGeom prst="wedgeRectCallout">
                  <a:avLst>
                    <a:gd name="adj1" fmla="val 17747"/>
                    <a:gd name="adj2" fmla="val -47661"/>
                  </a:avLst>
                </a:prstGeom>
                <a:blipFill rotWithShape="0">
                  <a:blip r:embed="rId4"/>
                  <a:stretch>
                    <a:fillRect b="-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コネクタ 14"/>
            <p:cNvCxnSpPr/>
            <p:nvPr/>
          </p:nvCxnSpPr>
          <p:spPr>
            <a:xfrm flipH="1">
              <a:off x="4406895" y="5142678"/>
              <a:ext cx="108012" cy="2616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27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Example: Refinement Type Checking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51520" y="1467042"/>
                <a:ext cx="8640960" cy="36035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1" smtClean="0">
                        <a:latin typeface="Cambria Math" panose="02040503050406030204" pitchFamily="18" charset="0"/>
                      </a:rPr>
                      <m:t>𝐬𝐮𝐦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:</m:t>
                        </m:r>
                        <m:r>
                          <a:rPr lang="en-US" altLang="ja-JP" sz="3600" b="1" i="1">
                            <a:latin typeface="Cambria Math"/>
                          </a:rPr>
                          <m:t>𝐢𝐧𝐭</m:t>
                        </m:r>
                      </m:e>
                    </m:d>
                    <m:r>
                      <a:rPr lang="en-US" altLang="ja-JP" sz="3600" b="1" i="1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altLang="ja-JP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:</m:t>
                        </m:r>
                        <m:r>
                          <a:rPr lang="en-US" altLang="ja-JP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𝐢𝐧𝐭</m:t>
                        </m:r>
                        <m:r>
                          <a:rPr lang="en-US" altLang="ja-JP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ja-JP" sz="3600" b="1" dirty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>
                          <a:latin typeface="Cambria Math" panose="02040503050406030204" pitchFamily="18" charset="0"/>
                        </a:rPr>
                        <m:t>𝐦𝐚𝐢𝐧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ja-JP" sz="3600" b="1">
                          <a:latin typeface="Cambria Math" panose="02040503050406030204" pitchFamily="18" charset="0"/>
                        </a:rPr>
                        <m:t>𝐢𝐧𝐭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𝐮𝐧𝐢𝐭</m:t>
                      </m:r>
                    </m:oMath>
                  </m:oMathPara>
                </a14:m>
                <a:endParaRPr lang="en-US" altLang="ja-JP" sz="3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b="1" i="1">
                              <a:latin typeface="Cambria Math"/>
                            </a:rPr>
                            <m:t>⊢</m:t>
                          </m:r>
                        </m:e>
                        <m:sub>
                          <m:r>
                            <a:rPr lang="en-US" altLang="ja-JP" sz="4400" b="1" i="1">
                              <a:latin typeface="Cambria Math"/>
                            </a:rPr>
                            <m:t>𝑹𝒆𝒇</m:t>
                          </m:r>
                        </m:sub>
                      </m:sSub>
                    </m:oMath>
                  </m:oMathPara>
                </a14:m>
                <a:endParaRPr lang="en-US" altLang="ja-JP" sz="3600" b="1" dirty="0">
                  <a:solidFill>
                    <a:schemeClr val="tx1"/>
                  </a:solidFill>
                </a:endParaRPr>
              </a:p>
              <a:p>
                <a:r>
                  <a:rPr lang="en-US" altLang="ja-JP" sz="3600" b="1" dirty="0">
                    <a:solidFill>
                      <a:schemeClr val="tx1"/>
                    </a:solidFill>
                  </a:rPr>
                  <a:t>sum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3600" b="1" dirty="0">
                    <a:solidFill>
                      <a:schemeClr val="tx1"/>
                    </a:solidFill>
                  </a:rPr>
                  <a:t> = if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3600" b="1" dirty="0">
                    <a:solidFill>
                      <a:schemeClr val="tx1"/>
                    </a:solidFill>
                  </a:rPr>
                  <a:t> = 0 then </a:t>
                </a:r>
                <a:r>
                  <a:rPr lang="en-US" altLang="ja-JP" sz="3600" b="1" dirty="0">
                    <a:solidFill>
                      <a:srgbClr val="0070C0"/>
                    </a:solidFill>
                  </a:rPr>
                  <a:t>0</a:t>
                </a:r>
              </a:p>
              <a:p>
                <a:r>
                  <a:rPr lang="en-US" altLang="ja-JP" sz="3600" b="1" dirty="0">
                    <a:solidFill>
                      <a:schemeClr val="tx1"/>
                    </a:solidFill>
                  </a:rPr>
                  <a:t>                             else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3600" b="1" dirty="0">
                    <a:solidFill>
                      <a:srgbClr val="0070C0"/>
                    </a:solidFill>
                  </a:rPr>
                  <a:t> +</a:t>
                </a:r>
                <a:r>
                  <a:rPr lang="en-US" altLang="ja-JP" sz="36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3600" b="1" dirty="0">
                    <a:solidFill>
                      <a:srgbClr val="00B050"/>
                    </a:solidFill>
                  </a:rPr>
                  <a:t>sum (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3600" b="1" dirty="0">
                    <a:solidFill>
                      <a:srgbClr val="00B050"/>
                    </a:solidFill>
                  </a:rPr>
                  <a:t> - 1)</a:t>
                </a:r>
                <a:br>
                  <a:rPr lang="en-US" altLang="ja-JP" sz="3600" b="1" dirty="0">
                    <a:solidFill>
                      <a:srgbClr val="00B050"/>
                    </a:solidFill>
                  </a:rPr>
                </a:br>
                <a:r>
                  <a:rPr lang="en-US" altLang="ja-JP" sz="3600" b="1" dirty="0">
                    <a:solidFill>
                      <a:schemeClr val="tx1"/>
                    </a:solidFill>
                  </a:rPr>
                  <a:t>main a = assert (</a:t>
                </a:r>
                <a:r>
                  <a:rPr lang="en-US" altLang="ja-JP" sz="3600" b="1" dirty="0">
                    <a:solidFill>
                      <a:srgbClr val="00B050"/>
                    </a:solidFill>
                  </a:rPr>
                  <a:t>sum a</a:t>
                </a:r>
                <a:r>
                  <a:rPr lang="en-US" altLang="ja-JP" sz="3600" b="1" dirty="0"/>
                  <a:t> &gt;= a)</a:t>
                </a:r>
                <a:endParaRPr lang="en-US" altLang="ja-JP" sz="36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67042"/>
                <a:ext cx="8640960" cy="3603551"/>
              </a:xfrm>
              <a:prstGeom prst="rect">
                <a:avLst/>
              </a:prstGeom>
              <a:blipFill rotWithShape="0">
                <a:blip r:embed="rId2"/>
                <a:stretch>
                  <a:fillRect l="-2116" t="-2707" b="-55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吹き出し 13"/>
              <p:cNvSpPr/>
              <p:nvPr/>
            </p:nvSpPr>
            <p:spPr>
              <a:xfrm>
                <a:off x="1691680" y="2657729"/>
                <a:ext cx="4176464" cy="468542"/>
              </a:xfrm>
              <a:prstGeom prst="wedgeRectCallout">
                <a:avLst>
                  <a:gd name="adj1" fmla="val 10266"/>
                  <a:gd name="adj2" fmla="val 10452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四角形吹き出し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57729"/>
                <a:ext cx="4176464" cy="468542"/>
              </a:xfrm>
              <a:prstGeom prst="wedgeRectCallout">
                <a:avLst>
                  <a:gd name="adj1" fmla="val 10266"/>
                  <a:gd name="adj2" fmla="val 10452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四角形吹き出し 14"/>
              <p:cNvSpPr/>
              <p:nvPr/>
            </p:nvSpPr>
            <p:spPr>
              <a:xfrm>
                <a:off x="6019800" y="4365104"/>
                <a:ext cx="3083768" cy="551086"/>
              </a:xfrm>
              <a:prstGeom prst="wedgeRectCallout">
                <a:avLst>
                  <a:gd name="adj1" fmla="val -60146"/>
                  <a:gd name="adj2" fmla="val 1421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altLang="ja-JP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四角形吹き出し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365104"/>
                <a:ext cx="3083768" cy="551086"/>
              </a:xfrm>
              <a:prstGeom prst="wedgeRectCallout">
                <a:avLst>
                  <a:gd name="adj1" fmla="val -60146"/>
                  <a:gd name="adj2" fmla="val 14214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吹き出し 12"/>
              <p:cNvSpPr/>
              <p:nvPr/>
            </p:nvSpPr>
            <p:spPr>
              <a:xfrm>
                <a:off x="5772472" y="2708920"/>
                <a:ext cx="3336032" cy="1224136"/>
              </a:xfrm>
              <a:prstGeom prst="wedgeRectCallout">
                <a:avLst>
                  <a:gd name="adj1" fmla="val -76988"/>
                  <a:gd name="adj2" fmla="val 4565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⊨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altLang="ja-JP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ja-JP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四角形吹き出し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72" y="2708920"/>
                <a:ext cx="3336032" cy="1224136"/>
              </a:xfrm>
              <a:prstGeom prst="wedgeRectCallout">
                <a:avLst>
                  <a:gd name="adj1" fmla="val -76988"/>
                  <a:gd name="adj2" fmla="val 45654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四角形吹き出し 20"/>
              <p:cNvSpPr/>
              <p:nvPr/>
            </p:nvSpPr>
            <p:spPr>
              <a:xfrm>
                <a:off x="184448" y="5013176"/>
                <a:ext cx="8852048" cy="1440160"/>
              </a:xfrm>
              <a:prstGeom prst="wedgeRectCallout">
                <a:avLst>
                  <a:gd name="adj1" fmla="val 17747"/>
                  <a:gd name="adj2" fmla="val -4766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altLang="ja-JP" sz="3200" b="1" dirty="0">
                    <a:solidFill>
                      <a:srgbClr val="FF0000"/>
                    </a:solidFill>
                  </a:rPr>
                  <a:t>Automated H.O. Verification as Type Inference:</a:t>
                </a:r>
              </a:p>
              <a:p>
                <a:pPr lvl="1" algn="ctr"/>
                <a:r>
                  <a:rPr lang="en-US" altLang="ja-JP" sz="3200" b="1" dirty="0">
                    <a:solidFill>
                      <a:schemeClr val="tx1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ja-JP" sz="3200" b="1" dirty="0">
                    <a:solidFill>
                      <a:schemeClr val="tx1"/>
                    </a:solidFill>
                  </a:rPr>
                  <a:t>	Output: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ja-JP" altLang="en-US" sz="32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3200" b="1" dirty="0">
                    <a:solidFill>
                      <a:schemeClr val="tx1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𝜞</m:t>
                    </m:r>
                    <m:sSub>
                      <m:sSubPr>
                        <m:ctrlPr>
                          <a:rPr lang="en-US" altLang="ja-JP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/>
                          </a:rPr>
                          <m:t>⊢</m:t>
                        </m:r>
                      </m:e>
                      <m:sub>
                        <m:r>
                          <a:rPr lang="en-US" altLang="ja-JP" sz="3200" b="1" i="1">
                            <a:latin typeface="Cambria Math"/>
                          </a:rPr>
                          <m:t>𝑹𝒆𝒇</m:t>
                        </m:r>
                      </m:sub>
                    </m:sSub>
                    <m:r>
                      <a:rPr lang="en-US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br>
                  <a:rPr lang="en-US" altLang="ja-JP" sz="3200" b="1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cf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invariant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inference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Hoare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logic</m:t>
                      </m:r>
                      <m:r>
                        <m:rPr>
                          <m:nor/>
                        </m:rPr>
                        <a:rPr lang="en-US" altLang="ja-JP" sz="3200" b="1" dirty="0">
                          <a:solidFill>
                            <a:srgbClr val="0070C0"/>
                          </a:solidFill>
                        </a:rPr>
                        <m:t>)</m:t>
                      </m:r>
                    </m:oMath>
                  </m:oMathPara>
                </a14:m>
                <a:endParaRPr lang="ja-JP" alt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四角形吹き出し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8" y="5013176"/>
                <a:ext cx="8852048" cy="1440160"/>
              </a:xfrm>
              <a:prstGeom prst="wedgeRectCallout">
                <a:avLst>
                  <a:gd name="adj1" fmla="val 17747"/>
                  <a:gd name="adj2" fmla="val -47661"/>
                </a:avLst>
              </a:prstGeom>
              <a:blipFill rotWithShape="0">
                <a:blip r:embed="rId6"/>
                <a:stretch>
                  <a:fillRect t="-9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2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925252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Refinement Type Inference via</a:t>
            </a:r>
            <a:br>
              <a:rPr kumimoji="1" lang="en-US" altLang="ja-JP" b="1" dirty="0"/>
            </a:br>
            <a:r>
              <a:rPr kumimoji="1" lang="en-US" altLang="ja-JP" b="1" dirty="0"/>
              <a:t>Horn Constraint Solving</a:t>
            </a:r>
            <a:r>
              <a:rPr lang="en-US" altLang="ja-JP" sz="2000" b="1" dirty="0"/>
              <a:t> [</a:t>
            </a:r>
            <a:r>
              <a:rPr lang="en-US" altLang="ja-JP" sz="2000" b="1" dirty="0" err="1"/>
              <a:t>U.&amp;Kobayashi</a:t>
            </a:r>
            <a:r>
              <a:rPr lang="en-US" altLang="ja-JP" sz="2000" b="1" dirty="0"/>
              <a:t> FLOPS’08,PPDP’09]</a:t>
            </a:r>
            <a:endParaRPr kumimoji="1" lang="ja-JP" altLang="en-US" sz="2700" b="1" dirty="0"/>
          </a:p>
        </p:txBody>
      </p:sp>
      <p:sp>
        <p:nvSpPr>
          <p:cNvPr id="4" name="円/楕円 3"/>
          <p:cNvSpPr/>
          <p:nvPr/>
        </p:nvSpPr>
        <p:spPr>
          <a:xfrm>
            <a:off x="72009" y="3171398"/>
            <a:ext cx="2195735" cy="1054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/>
              <a:t>Pr</a:t>
            </a:r>
            <a:r>
              <a:rPr lang="en-US" altLang="ja-JP" sz="2400" b="1" dirty="0">
                <a:solidFill>
                  <a:schemeClr val="tx1"/>
                </a:solidFill>
              </a:rPr>
              <a:t>ogram</a:t>
            </a:r>
            <a:br>
              <a:rPr lang="en-US" altLang="ja-JP" sz="2400" b="1" dirty="0">
                <a:solidFill>
                  <a:schemeClr val="tx1"/>
                </a:solidFill>
              </a:rPr>
            </a:br>
            <a:r>
              <a:rPr lang="en-US" altLang="ja-JP" sz="2400" b="1" dirty="0">
                <a:solidFill>
                  <a:schemeClr val="tx1"/>
                </a:solidFill>
              </a:rPr>
              <a:t>+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57062" y="3171398"/>
            <a:ext cx="1914938" cy="1045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Horn Clause Constraint Generator</a:t>
            </a:r>
            <a:endParaRPr kumimoji="1" lang="ja-JP" altLang="en-US" sz="2400" b="1" dirty="0"/>
          </a:p>
        </p:txBody>
      </p:sp>
      <p:sp>
        <p:nvSpPr>
          <p:cNvPr id="7" name="円/楕円 6"/>
          <p:cNvSpPr/>
          <p:nvPr/>
        </p:nvSpPr>
        <p:spPr>
          <a:xfrm>
            <a:off x="4932040" y="3171398"/>
            <a:ext cx="1907939" cy="10356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Horn Clause</a:t>
            </a:r>
            <a:r>
              <a:rPr lang="en-US" altLang="ja-JP" sz="2400" b="1" dirty="0"/>
              <a:t>s</a:t>
            </a:r>
            <a:endParaRPr kumimoji="1" lang="ja-JP" altLang="en-US" sz="2400" b="1" dirty="0"/>
          </a:p>
        </p:txBody>
      </p:sp>
      <p:cxnSp>
        <p:nvCxnSpPr>
          <p:cNvPr id="9" name="直線矢印コネクタ 8"/>
          <p:cNvCxnSpPr>
            <a:stCxn id="4" idx="6"/>
            <a:endCxn id="5" idx="1"/>
          </p:cNvCxnSpPr>
          <p:nvPr/>
        </p:nvCxnSpPr>
        <p:spPr>
          <a:xfrm flipV="1">
            <a:off x="2267744" y="3693912"/>
            <a:ext cx="389318" cy="466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5" idx="3"/>
            <a:endCxn id="7" idx="2"/>
          </p:cNvCxnSpPr>
          <p:nvPr/>
        </p:nvCxnSpPr>
        <p:spPr>
          <a:xfrm flipV="1">
            <a:off x="4572000" y="3689247"/>
            <a:ext cx="360040" cy="466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7195066" y="3171398"/>
            <a:ext cx="1791478" cy="1045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/>
              <a:t>Horn Clause Constraint Solver</a:t>
            </a:r>
            <a:endParaRPr lang="ja-JP" altLang="en-US" sz="2400" b="1" dirty="0"/>
          </a:p>
        </p:txBody>
      </p:sp>
      <p:cxnSp>
        <p:nvCxnSpPr>
          <p:cNvPr id="47" name="直線矢印コネクタ 46"/>
          <p:cNvCxnSpPr>
            <a:stCxn id="7" idx="6"/>
            <a:endCxn id="14" idx="1"/>
          </p:cNvCxnSpPr>
          <p:nvPr/>
        </p:nvCxnSpPr>
        <p:spPr>
          <a:xfrm>
            <a:off x="6839979" y="3689247"/>
            <a:ext cx="355087" cy="466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円/楕円 59"/>
          <p:cNvSpPr/>
          <p:nvPr/>
        </p:nvSpPr>
        <p:spPr>
          <a:xfrm>
            <a:off x="6876256" y="1601484"/>
            <a:ext cx="2413537" cy="10356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/>
              <a:t>Refinement Types</a:t>
            </a:r>
          </a:p>
        </p:txBody>
      </p:sp>
      <p:sp>
        <p:nvSpPr>
          <p:cNvPr id="61" name="円/楕円 60"/>
          <p:cNvSpPr/>
          <p:nvPr/>
        </p:nvSpPr>
        <p:spPr>
          <a:xfrm>
            <a:off x="7195066" y="4741312"/>
            <a:ext cx="1791478" cy="10356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/>
              <a:t>Counter</a:t>
            </a:r>
            <a:br>
              <a:rPr lang="en-US" altLang="ja-JP" sz="2400" b="1" dirty="0"/>
            </a:br>
            <a:r>
              <a:rPr lang="en-US" altLang="ja-JP" sz="2400" b="1" dirty="0"/>
              <a:t>example</a:t>
            </a:r>
            <a:endParaRPr kumimoji="1" lang="ja-JP" altLang="en-US" sz="2400" b="1" dirty="0"/>
          </a:p>
        </p:txBody>
      </p:sp>
      <p:cxnSp>
        <p:nvCxnSpPr>
          <p:cNvPr id="68" name="直線矢印コネクタ 67"/>
          <p:cNvCxnSpPr>
            <a:stCxn id="14" idx="0"/>
            <a:endCxn id="60" idx="4"/>
          </p:cNvCxnSpPr>
          <p:nvPr/>
        </p:nvCxnSpPr>
        <p:spPr>
          <a:xfrm flipH="1" flipV="1">
            <a:off x="8083025" y="2637182"/>
            <a:ext cx="7780" cy="53421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14" idx="2"/>
            <a:endCxn id="61" idx="0"/>
          </p:cNvCxnSpPr>
          <p:nvPr/>
        </p:nvCxnSpPr>
        <p:spPr>
          <a:xfrm>
            <a:off x="8090805" y="4216426"/>
            <a:ext cx="0" cy="5248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8090805" y="2771288"/>
            <a:ext cx="497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sat</a:t>
            </a:r>
            <a:endParaRPr kumimoji="1" lang="ja-JP" altLang="en-US" sz="2400" b="1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8090805" y="4225756"/>
            <a:ext cx="79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/>
              <a:t>unsat</a:t>
            </a:r>
            <a:endParaRPr kumimoji="1" lang="ja-JP" altLang="en-US" sz="2400" b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81796" y="2042845"/>
            <a:ext cx="621839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dirty="0"/>
              <a:t>sum </a:t>
            </a:r>
            <a:r>
              <a:rPr lang="en-US" altLang="ja-JP" sz="2800" b="1" dirty="0">
                <a:solidFill>
                  <a:srgbClr val="FF0000"/>
                </a:solidFill>
              </a:rPr>
              <a:t>x</a:t>
            </a:r>
            <a:r>
              <a:rPr lang="en-US" altLang="ja-JP" sz="2800" b="1" dirty="0">
                <a:solidFill>
                  <a:schemeClr val="tx1"/>
                </a:solidFill>
              </a:rPr>
              <a:t> = if </a:t>
            </a:r>
            <a:r>
              <a:rPr lang="en-US" altLang="ja-JP" sz="2800" b="1" dirty="0">
                <a:solidFill>
                  <a:srgbClr val="FF0000"/>
                </a:solidFill>
              </a:rPr>
              <a:t>x</a:t>
            </a:r>
            <a:r>
              <a:rPr lang="en-US" altLang="ja-JP" sz="2800" b="1" dirty="0">
                <a:solidFill>
                  <a:schemeClr val="tx1"/>
                </a:solidFill>
              </a:rPr>
              <a:t> = 0 then </a:t>
            </a:r>
            <a:r>
              <a:rPr lang="en-US" altLang="ja-JP" sz="2800" b="1" dirty="0">
                <a:solidFill>
                  <a:srgbClr val="0070C0"/>
                </a:solidFill>
              </a:rPr>
              <a:t>0</a:t>
            </a:r>
            <a:r>
              <a:rPr lang="en-US" altLang="ja-JP" sz="2800" b="1" dirty="0">
                <a:solidFill>
                  <a:schemeClr val="tx1"/>
                </a:solidFill>
              </a:rPr>
              <a:t> else </a:t>
            </a:r>
            <a:r>
              <a:rPr lang="en-US" altLang="ja-JP" sz="2800" b="1" dirty="0">
                <a:solidFill>
                  <a:srgbClr val="FF0000"/>
                </a:solidFill>
              </a:rPr>
              <a:t>x</a:t>
            </a:r>
            <a:r>
              <a:rPr lang="en-US" altLang="ja-JP" sz="2800" b="1" dirty="0">
                <a:solidFill>
                  <a:schemeClr val="tx1"/>
                </a:solidFill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</a:rPr>
              <a:t>+</a:t>
            </a:r>
            <a:r>
              <a:rPr lang="en-US" altLang="ja-JP" sz="2800" b="1" dirty="0">
                <a:solidFill>
                  <a:schemeClr val="tx1"/>
                </a:solidFill>
              </a:rPr>
              <a:t> </a:t>
            </a:r>
            <a:r>
              <a:rPr lang="en-US" altLang="ja-JP" sz="2800" b="1" dirty="0">
                <a:solidFill>
                  <a:srgbClr val="00B050"/>
                </a:solidFill>
              </a:rPr>
              <a:t>sum (</a:t>
            </a:r>
            <a:r>
              <a:rPr lang="en-US" altLang="ja-JP" sz="2800" b="1" dirty="0">
                <a:solidFill>
                  <a:srgbClr val="FF0000"/>
                </a:solidFill>
              </a:rPr>
              <a:t>x</a:t>
            </a:r>
            <a:r>
              <a:rPr lang="en-US" altLang="ja-JP" sz="2800" b="1" dirty="0">
                <a:solidFill>
                  <a:srgbClr val="00B050"/>
                </a:solidFill>
              </a:rPr>
              <a:t> - 1)</a:t>
            </a:r>
            <a:br>
              <a:rPr lang="en-US" altLang="ja-JP" sz="2800" b="1" dirty="0">
                <a:solidFill>
                  <a:schemeClr val="tx1"/>
                </a:solidFill>
              </a:rPr>
            </a:br>
            <a:r>
              <a:rPr lang="en-US" altLang="ja-JP" sz="2800" b="1" dirty="0">
                <a:solidFill>
                  <a:schemeClr val="tx1"/>
                </a:solidFill>
              </a:rPr>
              <a:t>main a = assert (</a:t>
            </a:r>
            <a:r>
              <a:rPr lang="en-US" altLang="ja-JP" sz="2800" b="1" dirty="0">
                <a:solidFill>
                  <a:srgbClr val="00B050"/>
                </a:solidFill>
              </a:rPr>
              <a:t>sum a</a:t>
            </a:r>
            <a:r>
              <a:rPr lang="en-US" altLang="ja-JP" sz="2800" b="1" dirty="0">
                <a:solidFill>
                  <a:schemeClr val="tx1"/>
                </a:solidFill>
              </a:rPr>
              <a:t> &gt;= a)</a:t>
            </a:r>
            <a:endParaRPr lang="en-US" altLang="ja-JP" sz="28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/>
              <p:cNvSpPr/>
              <p:nvPr/>
            </p:nvSpPr>
            <p:spPr>
              <a:xfrm>
                <a:off x="367926" y="4318864"/>
                <a:ext cx="6100067" cy="1805431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altLang="ja-JP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  <m:r>
                                      <a:rPr lang="en-US" altLang="ja-JP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𝐈𝐧𝐯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d>
                                    <m: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altLang="ja-JP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∧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𝐈𝐧𝐯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800" b="1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∧</m:t>
                                        </m:r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  <m: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eqArr>
                                    <m: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𝐈𝐧𝐯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d>
                                    <m: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𝐈𝐧𝐯</m:t>
                              </m:r>
                              <m:d>
                                <m:dPr>
                                  <m:ctrlPr>
                                    <a:rPr lang="en-US" altLang="ja-JP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eqArr>
                        </m:e>
                      </m:d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正方形/長方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26" y="4318864"/>
                <a:ext cx="6100067" cy="18054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5299072" y="3915053"/>
                <a:ext cx="3665415" cy="954107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800" b="1" dirty="0">
                    <a:solidFill>
                      <a:schemeClr val="tx1"/>
                    </a:solidFill>
                  </a:rPr>
                  <a:t>Solution:</a:t>
                </a:r>
              </a:p>
              <a:p>
                <a:pPr algn="ctr"/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𝐈𝐧𝐯</m:t>
                    </m:r>
                    <m:d>
                      <m:dPr>
                        <m:ctrlPr>
                          <a:rPr lang="en-US" altLang="ja-JP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72" y="3915053"/>
                <a:ext cx="3665415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619" t="-3012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/>
              <p:cNvSpPr/>
              <p:nvPr/>
            </p:nvSpPr>
            <p:spPr>
              <a:xfrm>
                <a:off x="1187624" y="1124744"/>
                <a:ext cx="6084033" cy="954107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𝐢𝐧𝐭</m:t>
                          </m:r>
                        </m:e>
                      </m:d>
                      <m:r>
                        <a:rPr lang="en-US" altLang="ja-JP" sz="2800" b="1" i="1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𝐢𝐧𝐭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𝐈𝐧𝐯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8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𝐦𝐚𝐢𝐧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𝐢𝐧𝐭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𝐢𝐧𝐭</m:t>
                      </m:r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93" name="正方形/長方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124744"/>
                <a:ext cx="6084033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187624" y="1124744"/>
                <a:ext cx="6084033" cy="954107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𝐬𝐮𝐦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𝐢𝐧𝐭</m:t>
                          </m:r>
                        </m:e>
                      </m:d>
                      <m:r>
                        <a:rPr lang="en-US" altLang="ja-JP" sz="2800" b="1" i="1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𝐢𝐧𝐭</m:t>
                          </m:r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ja-JP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altLang="ja-JP" sz="28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𝐦𝐚𝐢𝐧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𝐢𝐧𝐭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𝐢𝐧𝐭</m:t>
                      </m:r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124744"/>
                <a:ext cx="6084033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755576" y="4869160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55576" y="5733256"/>
            <a:ext cx="51845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1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60" grpId="0" animBg="1"/>
      <p:bldP spid="61" grpId="0" animBg="1"/>
      <p:bldP spid="76" grpId="0"/>
      <p:bldP spid="77" grpId="0"/>
      <p:bldP spid="89" grpId="0" animBg="1"/>
      <p:bldP spid="91" grpId="0" animBg="1"/>
      <p:bldP spid="92" grpId="0" animBg="1"/>
      <p:bldP spid="93" grpId="0" animBg="1"/>
      <p:bldP spid="26" grpId="0" animBg="1"/>
      <p:bldP spid="11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Horn Constraint Solving Techniques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altLang="ja-JP" b="1" kern="0" dirty="0"/>
              <a:t>Quantifier elimination </a:t>
            </a:r>
            <a:r>
              <a:rPr lang="en-US" altLang="ja-JP" sz="1800" b="1" dirty="0"/>
              <a:t>[U. &amp; Kobayashi FLOPS’08] </a:t>
            </a:r>
          </a:p>
          <a:p>
            <a:r>
              <a:rPr lang="en-US" altLang="ja-JP" b="1" dirty="0"/>
              <a:t>Predicate abstraction </a:t>
            </a:r>
            <a:r>
              <a:rPr lang="en-US" altLang="ja-JP" sz="1800" b="1" dirty="0"/>
              <a:t>[</a:t>
            </a:r>
            <a:r>
              <a:rPr lang="en-US" altLang="ja-JP" sz="1800" b="1" dirty="0" err="1"/>
              <a:t>Rondon</a:t>
            </a:r>
            <a:r>
              <a:rPr lang="en-US" altLang="ja-JP" sz="1800" b="1" dirty="0"/>
              <a:t>+ PLDI’08]</a:t>
            </a:r>
            <a:endParaRPr lang="en-US" altLang="ja-JP" b="1" dirty="0"/>
          </a:p>
          <a:p>
            <a:r>
              <a:rPr lang="en-US" altLang="ja-JP" b="1" dirty="0"/>
              <a:t>Craig interpolation </a:t>
            </a:r>
            <a:r>
              <a:rPr kumimoji="0" lang="en-US" altLang="ja-JP" sz="1800" b="1" kern="0" dirty="0"/>
              <a:t>[U.+ PPDP’09, PEPM’13][Terauchi POPL’10]</a:t>
            </a:r>
            <a:br>
              <a:rPr kumimoji="0" lang="en-US" altLang="ja-JP" sz="1800" b="1" kern="0" dirty="0"/>
            </a:br>
            <a:r>
              <a:rPr kumimoji="0" lang="en-US" altLang="ja-JP" sz="1800" b="1" kern="0" dirty="0"/>
              <a:t>[McMillan &amp; Rybalchenko’13]</a:t>
            </a:r>
          </a:p>
          <a:p>
            <a:r>
              <a:rPr kumimoji="0" lang="en-US" altLang="ja-JP" b="1" kern="0" dirty="0"/>
              <a:t>Tree interpolation </a:t>
            </a:r>
            <a:r>
              <a:rPr lang="en-US" altLang="ja-JP" sz="1800" b="1" dirty="0"/>
              <a:t>[Gupta+ POPL’11, APLAS’11] [</a:t>
            </a:r>
            <a:r>
              <a:rPr lang="en-US" altLang="ja-JP" sz="1800" b="1" dirty="0" err="1"/>
              <a:t>Hoder</a:t>
            </a:r>
            <a:r>
              <a:rPr lang="en-US" altLang="ja-JP" sz="1800" b="1" dirty="0"/>
              <a:t>+ CAV’11]</a:t>
            </a:r>
            <a:br>
              <a:rPr lang="en-US" altLang="ja-JP" sz="1800" b="1" dirty="0"/>
            </a:br>
            <a:r>
              <a:rPr lang="en-US" altLang="ja-JP" sz="1800" b="1" dirty="0"/>
              <a:t>[</a:t>
            </a:r>
            <a:r>
              <a:rPr lang="en-US" altLang="ja-JP" sz="1800" b="1" dirty="0" err="1"/>
              <a:t>Rummer</a:t>
            </a:r>
            <a:r>
              <a:rPr lang="en-US" altLang="ja-JP" sz="1800" b="1" dirty="0"/>
              <a:t>+ CAV’13][Terauchi &amp; U. ESOP’15][U. &amp; Terauchi </a:t>
            </a:r>
            <a:r>
              <a:rPr kumimoji="0" lang="en-US" altLang="ja-JP" sz="1800" b="1" kern="0" dirty="0"/>
              <a:t>TACAS’15</a:t>
            </a:r>
            <a:r>
              <a:rPr lang="en-US" altLang="ja-JP" sz="1800" b="1" dirty="0"/>
              <a:t>]</a:t>
            </a:r>
            <a:endParaRPr kumimoji="0" lang="en-US" altLang="ja-JP" sz="1800" b="1" kern="0" dirty="0"/>
          </a:p>
          <a:p>
            <a:r>
              <a:rPr lang="en-US" altLang="ja-JP" b="1" dirty="0"/>
              <a:t>Template-based synthesis </a:t>
            </a:r>
            <a:r>
              <a:rPr lang="en-US" altLang="ja-JP" sz="1800" b="1" dirty="0"/>
              <a:t>[Hashimoto &amp; U. SAS’15]</a:t>
            </a:r>
            <a:endParaRPr lang="en-US" altLang="ja-JP" b="1" dirty="0"/>
          </a:p>
          <a:p>
            <a:r>
              <a:rPr lang="en-US" altLang="ja-JP" b="1" dirty="0"/>
              <a:t>…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29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Refinement Type System as Axiomatic Semantics of H.O. Functional Programs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2015/7/4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HOPA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6769"/>
              </p:ext>
            </p:extLst>
          </p:nvPr>
        </p:nvGraphicFramePr>
        <p:xfrm>
          <a:off x="35496" y="1484784"/>
          <a:ext cx="9124696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Imperative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H.O. Functional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of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Partial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Correctness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Partial</a:t>
                      </a:r>
                      <a:r>
                        <a:rPr kumimoji="1" lang="en-US" altLang="ja-JP" sz="2400" b="1" baseline="0" dirty="0"/>
                        <a:t> Correctness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1" lang="ja-JP" altLang="en-US" sz="6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of </a:t>
                      </a:r>
                      <a:r>
                        <a:rPr kumimoji="1" lang="en-US" altLang="ja-JP" sz="2400" b="1" dirty="0"/>
                        <a:t>Total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Correctness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Total Correctness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600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kumimoji="1" lang="ja-JP" altLang="en-US" sz="6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Axiomatic</a:t>
                      </a:r>
                      <a:r>
                        <a:rPr kumimoji="1" lang="en-US" altLang="ja-JP" sz="2400" b="1" baseline="0" dirty="0"/>
                        <a:t> </a:t>
                      </a:r>
                      <a:r>
                        <a:rPr kumimoji="1" lang="en-US" altLang="ja-JP" sz="2400" b="1" dirty="0"/>
                        <a:t>Semantics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of </a:t>
                      </a:r>
                      <a:r>
                        <a:rPr kumimoji="1" lang="en-US" altLang="ja-JP" sz="2400" b="1" dirty="0"/>
                        <a:t>Angelic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Nondeterminism</a:t>
                      </a:r>
                      <a:endParaRPr kumimoji="1" lang="en-US" altLang="ja-JP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Hoare Logic of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Angelic </a:t>
                      </a:r>
                      <a:r>
                        <a:rPr kumimoji="1" lang="en-US" altLang="ja-JP" sz="2400" b="1" baseline="0" dirty="0" err="1"/>
                        <a:t>Nondet</a:t>
                      </a:r>
                      <a:r>
                        <a:rPr kumimoji="1" lang="en-US" altLang="ja-JP" sz="2400" b="1" baseline="0" dirty="0"/>
                        <a:t>.</a:t>
                      </a:r>
                      <a:endParaRPr kumimoji="1" lang="ja-JP" altLang="en-US" sz="2400" b="1" dirty="0"/>
                    </a:p>
                    <a:p>
                      <a:pPr algn="ctr"/>
                      <a:r>
                        <a:rPr lang="en-US" altLang="ja-JP" sz="1800" b="1" dirty="0"/>
                        <a:t>[</a:t>
                      </a:r>
                      <a:r>
                        <a:rPr lang="en-US" altLang="ja-JP" sz="1800" b="1" dirty="0" err="1"/>
                        <a:t>Mamouras</a:t>
                      </a:r>
                      <a:r>
                        <a:rPr lang="en-US" altLang="ja-JP" sz="1800" b="1" dirty="0"/>
                        <a:t> FoSSaCS’15]</a:t>
                      </a:r>
                      <a:r>
                        <a:rPr lang="en-US" altLang="ja-JP" sz="2400" b="1" dirty="0"/>
                        <a:t> 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Predicate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Transformer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Semantics</a:t>
                      </a:r>
                      <a:endParaRPr kumimoji="1" lang="en-US" altLang="ja-JP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Weakest</a:t>
                      </a:r>
                      <a:br>
                        <a:rPr kumimoji="1" lang="en-US" altLang="ja-JP" sz="2400" b="1" dirty="0"/>
                      </a:br>
                      <a:r>
                        <a:rPr kumimoji="1" lang="en-US" altLang="ja-JP" sz="2400" b="1" dirty="0"/>
                        <a:t>Prec</a:t>
                      </a:r>
                      <a:r>
                        <a:rPr kumimoji="1" lang="en-US" altLang="ja-JP" sz="2400" b="1" baseline="0" dirty="0"/>
                        <a:t>ondition</a:t>
                      </a:r>
                      <a:br>
                        <a:rPr kumimoji="1" lang="en-US" altLang="ja-JP" sz="2400" b="1" baseline="0" dirty="0"/>
                      </a:br>
                      <a:r>
                        <a:rPr kumimoji="1" lang="en-US" altLang="ja-JP" sz="2400" b="1" baseline="0" dirty="0"/>
                        <a:t>Generation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Horn Clause</a:t>
                      </a:r>
                      <a:br>
                        <a:rPr kumimoji="1" lang="en-US" altLang="ja-JP" sz="2400" b="1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Constraint Generation</a:t>
                      </a:r>
                      <a:b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</a:b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[U. &amp; Kobayashi PPDP’09]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48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18814</TotalTime>
  <Words>2129</Words>
  <Application>Microsoft Office PowerPoint</Application>
  <PresentationFormat>画面に合わせる (4:3)</PresentationFormat>
  <Paragraphs>505</Paragraphs>
  <Slides>40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9" baseType="lpstr">
      <vt:lpstr>Cambria Math</vt:lpstr>
      <vt:lpstr>Calibri</vt:lpstr>
      <vt:lpstr>PMingLiU</vt:lpstr>
      <vt:lpstr>Arial</vt:lpstr>
      <vt:lpstr>Symbol</vt:lpstr>
      <vt:lpstr>ＭＳ Ｐゴシック</vt:lpstr>
      <vt:lpstr>cmsy10</vt:lpstr>
      <vt:lpstr>Comic Sans MS</vt:lpstr>
      <vt:lpstr>Office テーマ</vt:lpstr>
      <vt:lpstr>Higher-order Program Verification as Refinement Type Inference</vt:lpstr>
      <vt:lpstr>Path-Sensitive Verifiers for H.O. Programs (cf. SLAM, BLAST, … for Imperative Programs)</vt:lpstr>
      <vt:lpstr>MoCHi: Software Model Checker for Higher-Order Functional Programs</vt:lpstr>
      <vt:lpstr>Path-Sensitive Verifiers for H.O. Programs (cf. SLAM, BLAST, … for Imperative Programs)</vt:lpstr>
      <vt:lpstr>Refinement Types [Freeman &amp; Pfenning PLDI’91][Xi &amp; Pfenning PLDI’98, POPL’99]</vt:lpstr>
      <vt:lpstr>Example: Refinement Type Checking</vt:lpstr>
      <vt:lpstr>Refinement Type Inference via Horn Constraint Solving [U.&amp;Kobayashi FLOPS’08,PPDP’09]</vt:lpstr>
      <vt:lpstr>Horn Constraint Solving Techniques</vt:lpstr>
      <vt:lpstr>Refinement Type System as Axiomatic Semantics of H.O. Functional Programs</vt:lpstr>
      <vt:lpstr>Refinement Type System as Axiomatic Semantics of H.O. Functional Programs</vt:lpstr>
      <vt:lpstr>Limitation of Refinement Type System ⊢_Ref</vt:lpstr>
      <vt:lpstr>Example: Safe and Typable Program</vt:lpstr>
      <vt:lpstr>Example: Safe but Untypable Program</vt:lpstr>
      <vt:lpstr>Our Contributions</vt:lpstr>
      <vt:lpstr>Our Contributions</vt:lpstr>
      <vt:lpstr>Our Design Goal of ⊢_RC</vt:lpstr>
      <vt:lpstr>Our Approach: Restricted Use of Quantification</vt:lpstr>
      <vt:lpstr>Example: Typing apply_sw under ⊢_RC</vt:lpstr>
      <vt:lpstr>Theorem: Relative Completeness of ⊢_RC</vt:lpstr>
      <vt:lpstr>Our Contributions</vt:lpstr>
      <vt:lpstr>Refinement Type Inference for ⊢_RC</vt:lpstr>
      <vt:lpstr>Reduction to ∃Quantified Horn Constraint Solving</vt:lpstr>
      <vt:lpstr>∃Quantified Horn Constraint Solving (1/3)</vt:lpstr>
      <vt:lpstr>∃Quantified Horn Constraint Solving (2/3)</vt:lpstr>
      <vt:lpstr>∃Quantified Horn Constraint Solving (3/3)</vt:lpstr>
      <vt:lpstr>Refinement Type System as Axiomatic Semantics of H.O. Functional Programs</vt:lpstr>
      <vt:lpstr>Refinement Type System ⊢_AN of Angelic Nondeterminism [Hashimoto &amp; U. SAS’15]</vt:lpstr>
      <vt:lpstr>Example: Non-Termination Verification</vt:lpstr>
      <vt:lpstr>Typing Rules of ⊢_AN for Nondeterminism [Hashimoto &amp; U. SAS’15]</vt:lpstr>
      <vt:lpstr>Example: Refinement Type Checking</vt:lpstr>
      <vt:lpstr>Refinement Type Inference for ⊢_AN</vt:lpstr>
      <vt:lpstr>Reduction to ∃Quantified Horn Constraint Solving</vt:lpstr>
      <vt:lpstr>∃Quantified Horn Constraint Solving</vt:lpstr>
      <vt:lpstr>Refinement Type System as Axiomatic Semantics of H.O. Functional Programs</vt:lpstr>
      <vt:lpstr>Refinement Type System ⊢_RCT of Total Correctness [U., Hashimoto &amp; Torii ’15]</vt:lpstr>
      <vt:lpstr>Example: Refinement Type Checking</vt:lpstr>
      <vt:lpstr>Refinement Type Inference for ⊢_RCT</vt:lpstr>
      <vt:lpstr>Reduction to WF Constraint + Horn Constraint Solving</vt:lpstr>
      <vt:lpstr>WF Constraint + Horn Constraint Solving [Popeea &amp; Rybalchecnko TACAS’12][Kuwahara+ ESOP’14, …]</vt:lpstr>
      <vt:lpstr>Summary: H.O. Program Verification as Refinement Type Inference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Higher-order Program Verification as Refinement Type Inference</dc:title>
  <dc:creator>Hiroshi Unno</dc:creator>
  <cp:lastModifiedBy>Unno Hiroshi</cp:lastModifiedBy>
  <cp:revision>599</cp:revision>
  <cp:lastPrinted>2012-11-16T05:42:00Z</cp:lastPrinted>
  <dcterms:created xsi:type="dcterms:W3CDTF">2011-12-02T02:54:13Z</dcterms:created>
  <dcterms:modified xsi:type="dcterms:W3CDTF">2018-07-15T11:09:57Z</dcterms:modified>
</cp:coreProperties>
</file>