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03" r:id="rId3"/>
    <p:sldId id="405" r:id="rId4"/>
    <p:sldId id="457" r:id="rId5"/>
    <p:sldId id="411" r:id="rId6"/>
    <p:sldId id="402" r:id="rId7"/>
    <p:sldId id="458" r:id="rId8"/>
    <p:sldId id="404" r:id="rId9"/>
    <p:sldId id="486" r:id="rId10"/>
    <p:sldId id="463" r:id="rId11"/>
    <p:sldId id="412" r:id="rId12"/>
    <p:sldId id="419" r:id="rId13"/>
    <p:sldId id="487" r:id="rId14"/>
    <p:sldId id="489" r:id="rId15"/>
    <p:sldId id="425" r:id="rId16"/>
    <p:sldId id="449" r:id="rId17"/>
    <p:sldId id="507" r:id="rId18"/>
    <p:sldId id="503" r:id="rId19"/>
    <p:sldId id="508" r:id="rId20"/>
    <p:sldId id="509" r:id="rId21"/>
    <p:sldId id="442" r:id="rId22"/>
    <p:sldId id="482" r:id="rId23"/>
    <p:sldId id="483" r:id="rId24"/>
    <p:sldId id="446" r:id="rId25"/>
    <p:sldId id="462" r:id="rId26"/>
    <p:sldId id="423" r:id="rId27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msy10" panose="020B0600070205080204"/>
      <p:regular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646" autoAdjust="0"/>
  </p:normalViewPr>
  <p:slideViewPr>
    <p:cSldViewPr>
      <p:cViewPr varScale="1">
        <p:scale>
          <a:sx n="108" d="100"/>
          <a:sy n="108" d="100"/>
        </p:scale>
        <p:origin x="756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1C00-2E2E-408A-B620-6897CD7E7781}" type="datetimeFigureOut">
              <a:rPr kumimoji="1" lang="ja-JP" altLang="en-US" smtClean="0"/>
              <a:t>2018/7/15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FDA22-A987-4B6A-90FD-79187F38E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7B910-BD9B-4655-A712-10EB91B1AF45}" type="datetimeFigureOut">
              <a:rPr kumimoji="1" lang="ja-JP" altLang="en-US" smtClean="0"/>
              <a:pPr/>
              <a:t>2018/7/15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A68A-2CF2-434D-AED5-C105F334BD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85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37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4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4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48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88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36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1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5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5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31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5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1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0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12" Type="http://schemas.openxmlformats.org/officeDocument/2006/relationships/image" Target="../media/image6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Automating Relatively Complete Verification of Higher-Order Functional Programs</a:t>
            </a:r>
            <a:br>
              <a:rPr lang="en-US" altLang="ja-JP" b="1" dirty="0"/>
            </a:b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Hiroshi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Unno</a:t>
            </a:r>
            <a:r>
              <a:rPr kumimoji="1" lang="en-US" altLang="ja-JP" b="1" dirty="0">
                <a:solidFill>
                  <a:srgbClr val="FF0000"/>
                </a:solidFill>
              </a:rPr>
              <a:t> (University of Tsukuba)</a:t>
            </a:r>
          </a:p>
          <a:p>
            <a:r>
              <a:rPr lang="en-US" altLang="ja-JP" b="1" dirty="0" err="1">
                <a:solidFill>
                  <a:schemeClr val="tx1"/>
                </a:solidFill>
              </a:rPr>
              <a:t>Tachio</a:t>
            </a:r>
            <a:r>
              <a:rPr lang="en-US" altLang="ja-JP" b="1" dirty="0">
                <a:solidFill>
                  <a:schemeClr val="tx1"/>
                </a:solidFill>
              </a:rPr>
              <a:t> Terauchi (Nagoya University)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Naoki Kobayashi (University of Tokyo)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b="1" dirty="0"/>
                  <a:t>Our Design Goal of</a:t>
                </a:r>
                <a:r>
                  <a:rPr kumimoji="1"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9145016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b="1" dirty="0"/>
                  <a:t>Easy to automate type checking &amp; inference</a:t>
                </a:r>
              </a:p>
              <a:p>
                <a:pPr lvl="1"/>
                <a:r>
                  <a:rPr lang="en-US" altLang="ja-JP" b="1" dirty="0"/>
                  <a:t>By exploiting techniques from first-order</a:t>
                </a:r>
                <a:br>
                  <a:rPr lang="en-US" altLang="ja-JP" b="1" dirty="0"/>
                </a:br>
                <a:r>
                  <a:rPr lang="en-US" altLang="ja-JP" b="1" dirty="0"/>
                  <a:t>automated theorem proving (e.g., interpolation, SMT)</a:t>
                </a:r>
              </a:p>
              <a:p>
                <a:r>
                  <a:rPr lang="en-US" altLang="ja-JP" b="1" dirty="0"/>
                  <a:t>Rejected alternative designs:</a:t>
                </a:r>
              </a:p>
              <a:p>
                <a:pPr lvl="1"/>
                <a:r>
                  <a:rPr lang="en-US" altLang="ja-JP" b="1" dirty="0"/>
                  <a:t>Refinement predicates on functions (cf. Coq)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b="1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0">
                              <a:latin typeface="Cambria Math"/>
                            </a:rPr>
                            <m:t>𝐢𝐧𝐭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b="1" i="0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</m:t>
                              </m:r>
                            </m:e>
                            <m:sup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𝐚𝐬𝐬𝐞𝐫𝐭</m:t>
                          </m:r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𝐟𝐚𝐥𝐬𝐞</m:t>
                              </m:r>
                            </m:e>
                          </m:d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r>
                        <a:rPr lang="en-US" altLang="ja-JP" b="1" i="0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b="1" dirty="0"/>
              </a:p>
              <a:p>
                <a:pPr lvl="1"/>
                <a:r>
                  <a:rPr lang="en-US" altLang="ja-JP" b="1" dirty="0"/>
                  <a:t>Unrestricted use of quantification (cf. Dependent ML)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)}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b="1" i="0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b="1" i="1" smtClean="0">
                              <a:latin typeface="Cambria Math"/>
                            </a:rPr>
                            <m:t>𝑸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r>
                        <a:rPr lang="en-US" altLang="ja-JP" b="1" i="0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9145016" cy="4525963"/>
              </a:xfrm>
              <a:blipFill rotWithShape="1">
                <a:blip r:embed="rId4"/>
                <a:stretch>
                  <a:fillRect l="-1533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4680012" y="4247510"/>
            <a:ext cx="108012" cy="261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043608" y="4005064"/>
                <a:ext cx="6912768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05064"/>
                <a:ext cx="6912768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Our Approach: Restricted</a:t>
            </a:r>
            <a:br>
              <a:rPr kumimoji="1" lang="en-US" altLang="ja-JP" b="1" dirty="0"/>
            </a:br>
            <a:r>
              <a:rPr kumimoji="1" lang="en-US" altLang="ja-JP" b="1" dirty="0"/>
              <a:t>Use of Quantification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kumimoji="1" lang="en-US" altLang="ja-JP" b="1" dirty="0"/>
              <a:t>Add </a:t>
            </a:r>
            <a:r>
              <a:rPr lang="en-US" altLang="ja-JP" b="1" dirty="0"/>
              <a:t>one</a:t>
            </a:r>
            <a:r>
              <a:rPr kumimoji="1" lang="en-US" altLang="ja-JP" b="1" dirty="0"/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universal quantifier over integer</a:t>
            </a:r>
            <a:br>
              <a:rPr lang="en-US" altLang="ja-JP" b="1" dirty="0"/>
            </a:br>
            <a:r>
              <a:rPr lang="en-US" altLang="ja-JP" b="1" dirty="0"/>
              <a:t>just </a:t>
            </a:r>
            <a:r>
              <a:rPr kumimoji="1" lang="en-US" altLang="ja-JP" b="1" dirty="0"/>
              <a:t>before</a:t>
            </a:r>
            <a:r>
              <a:rPr lang="en-US" altLang="ja-JP" b="1" dirty="0"/>
              <a:t> </a:t>
            </a:r>
            <a:r>
              <a:rPr kumimoji="1" lang="en-US" altLang="ja-JP" b="1" dirty="0"/>
              <a:t>each </a:t>
            </a:r>
            <a:r>
              <a:rPr kumimoji="1" lang="en-US" altLang="ja-JP" b="1" dirty="0">
                <a:solidFill>
                  <a:srgbClr val="0070C0"/>
                </a:solidFill>
              </a:rPr>
              <a:t>function parameter</a:t>
            </a:r>
            <a:br>
              <a:rPr lang="en-US" altLang="ja-JP" b="1" dirty="0"/>
            </a:br>
            <a:r>
              <a:rPr lang="en-US" altLang="ja-JP" sz="2400" b="1" dirty="0"/>
              <a:t>[</a:t>
            </a:r>
            <a:r>
              <a:rPr lang="en-US" altLang="ja-JP" sz="2400" b="1" dirty="0" err="1"/>
              <a:t>Goerdt</a:t>
            </a:r>
            <a:r>
              <a:rPr lang="en-US" altLang="ja-JP" sz="2400" b="1" dirty="0"/>
              <a:t> 1985, German, Clarke, and Halpern 1983, 1989]</a:t>
            </a:r>
            <a:endParaRPr kumimoji="1" lang="ja-JP" altLang="en-US" sz="24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1043608" y="3140968"/>
                <a:ext cx="7416824" cy="648072"/>
              </a:xfrm>
              <a:prstGeom prst="wedgeRectCallout">
                <a:avLst>
                  <a:gd name="adj1" fmla="val -25368"/>
                  <a:gd name="adj2" fmla="val 10672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8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40968"/>
                <a:ext cx="7416824" cy="648072"/>
              </a:xfrm>
              <a:prstGeom prst="wedgeRectCallout">
                <a:avLst>
                  <a:gd name="adj1" fmla="val -25368"/>
                  <a:gd name="adj2" fmla="val 10672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3707904" y="5805264"/>
                <a:ext cx="4968552" cy="648072"/>
              </a:xfrm>
              <a:prstGeom prst="wedgeRectCallout">
                <a:avLst>
                  <a:gd name="adj1" fmla="val -13123"/>
                  <a:gd name="adj2" fmla="val -9875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b="1" dirty="0"/>
                  <a:t>A quantifier i</a:t>
                </a:r>
                <a:r>
                  <a:rPr kumimoji="1" lang="en-US" altLang="ja-JP" sz="2800" b="1" dirty="0"/>
                  <a:t>nstantiation for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kumimoji="1" lang="en-US" altLang="ja-JP" sz="2800" b="1" dirty="0"/>
                  <a:t> 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05264"/>
                <a:ext cx="4968552" cy="648072"/>
              </a:xfrm>
              <a:prstGeom prst="wedgeRectCallout">
                <a:avLst>
                  <a:gd name="adj1" fmla="val -13123"/>
                  <a:gd name="adj2" fmla="val -98752"/>
                </a:avLst>
              </a:prstGeom>
              <a:blipFill rotWithShape="1">
                <a:blip r:embed="rId4"/>
                <a:stretch>
                  <a:fillRect l="-1832" b="-9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6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899592" y="2939460"/>
                <a:ext cx="6984776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39460"/>
                <a:ext cx="6984776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91264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Example: Typing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𝐚𝐩𝐩𝐥𝐲</m:t>
                    </m:r>
                    <m:r>
                      <a:rPr kumimoji="1" lang="en-US" altLang="ja-JP" b="1" i="0" smtClean="0">
                        <a:latin typeface="Cambria Math"/>
                      </a:rPr>
                      <m:t>_</m:t>
                    </m:r>
                    <m:r>
                      <a:rPr kumimoji="1" lang="en-US" altLang="ja-JP" b="1" i="0" smtClean="0">
                        <a:latin typeface="Cambria Math"/>
                      </a:rPr>
                      <m:t>𝐬𝐰</m:t>
                    </m:r>
                  </m:oMath>
                </a14:m>
                <a:r>
                  <a:rPr lang="en-US" altLang="ja-JP" b="1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91264" cy="1143000"/>
              </a:xfrm>
              <a:blipFill rotWithShape="1">
                <a:blip r:embed="rId3"/>
                <a:stretch>
                  <a:fillRect l="-2353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四角形吹き出し 18"/>
              <p:cNvSpPr/>
              <p:nvPr/>
            </p:nvSpPr>
            <p:spPr>
              <a:xfrm>
                <a:off x="4211960" y="4793635"/>
                <a:ext cx="2808312" cy="651589"/>
              </a:xfrm>
              <a:prstGeom prst="wedgeRectCallout">
                <a:avLst>
                  <a:gd name="adj1" fmla="val 47049"/>
                  <a:gd name="adj2" fmla="val -10783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四角形吹き出し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793635"/>
                <a:ext cx="2808312" cy="651589"/>
              </a:xfrm>
              <a:prstGeom prst="wedgeRectCallout">
                <a:avLst>
                  <a:gd name="adj1" fmla="val 47049"/>
                  <a:gd name="adj2" fmla="val -107839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四角形吹き出し 20"/>
              <p:cNvSpPr/>
              <p:nvPr/>
            </p:nvSpPr>
            <p:spPr>
              <a:xfrm>
                <a:off x="7164288" y="4797152"/>
                <a:ext cx="1656184" cy="648072"/>
              </a:xfrm>
              <a:prstGeom prst="wedgeRectCallout">
                <a:avLst>
                  <a:gd name="adj1" fmla="val -17156"/>
                  <a:gd name="adj2" fmla="val -11102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四角形吹き出し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797152"/>
                <a:ext cx="1656184" cy="648072"/>
              </a:xfrm>
              <a:prstGeom prst="wedgeRectCallout">
                <a:avLst>
                  <a:gd name="adj1" fmla="val -17156"/>
                  <a:gd name="adj2" fmla="val -111023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899592" y="2075364"/>
                <a:ext cx="7416824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8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75364"/>
                <a:ext cx="7416824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735502" y="2132856"/>
                <a:ext cx="175637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{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𝝂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𝝂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2" y="2132856"/>
                <a:ext cx="175637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192975" y="2132856"/>
                <a:ext cx="175528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75" y="2132856"/>
                <a:ext cx="175528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148064" y="4005064"/>
                <a:ext cx="612068" cy="4862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05064"/>
                <a:ext cx="612068" cy="486287"/>
              </a:xfrm>
              <a:prstGeom prst="rect">
                <a:avLst/>
              </a:prstGeom>
              <a:blipFill rotWithShape="1">
                <a:blip r:embed="rId9"/>
                <a:stretch>
                  <a:fillRect l="-15842" t="-8750" r="-16832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467544" y="4438853"/>
            <a:ext cx="25366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Well-typed!</a:t>
            </a:r>
          </a:p>
        </p:txBody>
      </p:sp>
    </p:spTree>
    <p:extLst>
      <p:ext uri="{BB962C8B-B14F-4D97-AF65-F5344CB8AC3E}">
        <p14:creationId xmlns:p14="http://schemas.microsoft.com/office/powerpoint/2010/main" val="7592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8" grpId="0" animBg="1"/>
      <p:bldP spid="15" grpId="0" animBg="1"/>
      <p:bldP spid="17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274638"/>
                <a:ext cx="864096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Theorem: Relative Completeness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274638"/>
                <a:ext cx="8640960" cy="1143000"/>
              </a:xfrm>
              <a:blipFill rotWithShape="1">
                <a:blip r:embed="rId2"/>
                <a:stretch>
                  <a:fillRect l="-2398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67544" y="1916832"/>
                <a:ext cx="8208912" cy="36871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altLang="ja-JP" sz="4800" b="1" dirty="0">
                    <a:solidFill>
                      <a:prstClr val="black"/>
                    </a:solidFill>
                  </a:rPr>
                  <a:t>A program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ja-JP" alt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4800" b="1" dirty="0">
                    <a:solidFill>
                      <a:prstClr val="black"/>
                    </a:solidFill>
                  </a:rPr>
                  <a:t>is safe</a:t>
                </a:r>
              </a:p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8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⇕</m:t>
                      </m:r>
                    </m:oMath>
                  </m:oMathPara>
                </a14:m>
                <a:endParaRPr lang="en-US" altLang="ja-JP" sz="8000" b="1" dirty="0">
                  <a:solidFill>
                    <a:prstClr val="black"/>
                  </a:solidFill>
                </a:endParaRPr>
              </a:p>
              <a:p>
                <a:pPr lvl="0" algn="ctr">
                  <a:spcBef>
                    <a:spcPct val="20000"/>
                  </a:spcBef>
                </a:pPr>
                <a:r>
                  <a:rPr lang="en-US" altLang="ja-JP" sz="4800" b="1" dirty="0">
                    <a:solidFill>
                      <a:prstClr val="black"/>
                    </a:solidFill>
                  </a:rPr>
                  <a:t>There exists a substitution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sz="4800" b="1" dirty="0">
                    <a:solidFill>
                      <a:prstClr val="black"/>
                    </a:solidFill>
                  </a:rPr>
                  <a:t> for “</a:t>
                </a:r>
                <a:r>
                  <a:rPr lang="en-US" altLang="ja-JP" sz="4800" b="1" dirty="0">
                    <a:solidFill>
                      <a:srgbClr val="FF0000"/>
                    </a:solidFill>
                  </a:rPr>
                  <a:t>?</a:t>
                </a:r>
                <a:r>
                  <a:rPr lang="en-US" altLang="ja-JP" sz="4800" b="1" dirty="0">
                    <a:solidFill>
                      <a:prstClr val="black"/>
                    </a:solidFill>
                  </a:rPr>
                  <a:t>”s such that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  <m:r>
                      <a:rPr lang="en-US" altLang="ja-JP" sz="4800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4800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  <m:sSub>
                      <m:sSubPr>
                        <m:ctrlPr>
                          <a:rPr lang="en-US" altLang="ja-JP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𝑷</m:t>
                    </m:r>
                  </m:oMath>
                </a14:m>
                <a:endParaRPr lang="en-US" altLang="ja-JP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6832"/>
                <a:ext cx="8208912" cy="3687163"/>
              </a:xfrm>
              <a:prstGeom prst="rect">
                <a:avLst/>
              </a:prstGeom>
              <a:blipFill rotWithShape="1">
                <a:blip r:embed="rId3"/>
                <a:stretch>
                  <a:fillRect l="-3418" t="-3636" r="-4978" b="-7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81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Contributions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i="1" dirty="0">
                    <a:solidFill>
                      <a:srgbClr val="7030A0"/>
                    </a:solidFill>
                  </a:rPr>
                  <a:t>Relatively complete</a:t>
                </a:r>
                <a:r>
                  <a:rPr lang="en-US" altLang="ja-JP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of</a:t>
                </a:r>
                <a:br>
                  <a:rPr lang="en-US" altLang="ja-JP" b="1" dirty="0">
                    <a:solidFill>
                      <a:schemeClr val="tx1"/>
                    </a:solidFill>
                  </a:rPr>
                </a:br>
                <a:r>
                  <a:rPr lang="en-US" altLang="ja-JP" b="1" dirty="0"/>
                  <a:t>ordinary </a:t>
                </a:r>
                <a:r>
                  <a:rPr kumimoji="1" lang="en-US" altLang="ja-JP" b="1" dirty="0"/>
                  <a:t>refinement type system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en-US" altLang="ja-JP" b="1" dirty="0"/>
              </a:p>
              <a:p>
                <a:r>
                  <a:rPr lang="en-US" altLang="ja-JP" b="1" dirty="0">
                    <a:solidFill>
                      <a:schemeClr val="tx1"/>
                    </a:solidFill>
                  </a:rPr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7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b="1" dirty="0"/>
                  <a:t>Type </a:t>
                </a:r>
                <a:r>
                  <a:rPr lang="en-US" altLang="ja-JP" b="1" dirty="0"/>
                  <a:t>Inference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/>
                  <a:t>Find a substitution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b="1" dirty="0"/>
                  <a:t>as well as</a:t>
                </a:r>
                <a:br>
                  <a:rPr lang="en-US" altLang="ja-JP" b="1" dirty="0"/>
                </a:br>
                <a:r>
                  <a:rPr lang="en-US" altLang="ja-JP" b="1" dirty="0"/>
                  <a:t>a type environment 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r>
                  <a:rPr lang="en-US" altLang="ja-JP" b="1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55576" y="5229199"/>
                <a:ext cx="7632848" cy="13588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ja-JP" sz="2800" b="1" i="1">
                          <a:latin typeface="Cambria Math"/>
                        </a:rPr>
                        <m:t>={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?</m:t>
                      </m:r>
                      <m:r>
                        <a:rPr lang="en-US" altLang="ja-JP" sz="2800" b="1" i="1">
                          <a:latin typeface="Cambria Math"/>
                        </a:rPr>
                        <m:t>↦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𝐚𝐩𝐩𝐥𝐲</m:t>
                          </m:r>
                          <m:r>
                            <a:rPr lang="en-US" altLang="ja-JP" sz="28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altLang="ja-JP" sz="28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𝐬𝐰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↦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ja-JP" sz="2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𝝂</m:t>
                                        </m:r>
                                      </m:e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𝝂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altLang="ja-JP" sz="2800" b="1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𝐮𝐧𝐢𝐭</m:t>
                                    </m:r>
                                  </m:e>
                                </m:d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𝝂</m:t>
                                    </m:r>
                                  </m:e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𝝂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𝐮𝐧𝐢𝐭</m:t>
                                </m:r>
                                <m:r>
                                  <a:rPr lang="en-US" altLang="ja-JP" sz="2800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en-US" altLang="ja-JP" sz="2800" b="1" i="1" smtClean="0">
                              <a:latin typeface="Cambria Math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199"/>
                <a:ext cx="7632848" cy="1358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/>
          <p:cNvSpPr/>
          <p:nvPr/>
        </p:nvSpPr>
        <p:spPr>
          <a:xfrm>
            <a:off x="4067944" y="4365104"/>
            <a:ext cx="936104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043608" y="2708920"/>
                <a:ext cx="6984776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08920"/>
                <a:ext cx="6984776" cy="1569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7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Approach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1" dirty="0"/>
                  <a:t>Counterexample guided inference 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b="1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br>
                  <a:rPr lang="en-US" altLang="ja-JP" b="1" dirty="0"/>
                </a:br>
                <a:r>
                  <a:rPr kumimoji="1" lang="en-US" altLang="ja-JP" b="1" dirty="0"/>
                  <a:t>(cf. CEGAR </a:t>
                </a:r>
                <a:r>
                  <a:rPr lang="en-US" altLang="ja-JP" b="1" dirty="0"/>
                  <a:t>in </a:t>
                </a:r>
                <a:r>
                  <a:rPr kumimoji="1" lang="en-US" altLang="ja-JP" b="1" dirty="0"/>
                  <a:t>software model checking</a:t>
                </a:r>
                <a:br>
                  <a:rPr kumimoji="1" lang="en-US" altLang="ja-JP" b="1" dirty="0"/>
                </a:br>
                <a:r>
                  <a:rPr kumimoji="1" lang="en-US" altLang="ja-JP" b="1" dirty="0"/>
                  <a:t>      for</a:t>
                </a:r>
                <a:r>
                  <a:rPr lang="en-US" altLang="ja-JP" b="1" dirty="0"/>
                  <a:t> </a:t>
                </a:r>
                <a:r>
                  <a:rPr kumimoji="1" lang="en-US" altLang="ja-JP" b="1" dirty="0"/>
                  <a:t>imperative programs)</a:t>
                </a:r>
              </a:p>
              <a:p>
                <a:pPr lvl="1"/>
                <a:r>
                  <a:rPr lang="en-US" altLang="ja-JP" b="1" dirty="0"/>
                  <a:t>For inference of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a type environment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 lvl="2"/>
                <a:r>
                  <a:rPr lang="en-US" altLang="ja-JP" b="1" dirty="0"/>
                  <a:t>Use existing refinement type inference methods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br>
                  <a:rPr lang="en-US" altLang="ja-JP" b="1" dirty="0"/>
                </a:br>
                <a:r>
                  <a:rPr lang="en-US" altLang="ja-JP" sz="2000" b="1" dirty="0"/>
                  <a:t>[Terauchi 2010, Kobayashi, Sato, </a:t>
                </a:r>
                <a:r>
                  <a:rPr lang="en-US" altLang="ja-JP" sz="2000" b="1" dirty="0" err="1"/>
                  <a:t>Unno</a:t>
                </a:r>
                <a:r>
                  <a:rPr lang="en-US" altLang="ja-JP" sz="2000" b="1" dirty="0"/>
                  <a:t> 2011]</a:t>
                </a:r>
                <a:endParaRPr lang="ja-JP" altLang="en-US" sz="2000" b="1" dirty="0"/>
              </a:p>
              <a:p>
                <a:pPr lvl="1"/>
                <a:r>
                  <a:rPr lang="en-US" altLang="ja-JP" b="1" dirty="0"/>
                  <a:t>For inference of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a substitution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kumimoji="1" lang="en-US" altLang="ja-JP" b="1" dirty="0"/>
                  <a:t> for “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?</a:t>
                </a:r>
                <a:r>
                  <a:rPr kumimoji="1" lang="en-US" altLang="ja-JP" b="1" dirty="0"/>
                  <a:t>”s: </a:t>
                </a:r>
              </a:p>
              <a:p>
                <a:pPr lvl="2"/>
                <a:r>
                  <a:rPr lang="en-US" altLang="ja-JP" b="1" dirty="0"/>
                  <a:t>Use a new method based on non-linear constraint solving</a:t>
                </a:r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3"/>
                <a:stretch>
                  <a:fillRect l="-154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2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Approach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1" dirty="0"/>
                  <a:t>Counterexample guided inference 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b="1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br>
                  <a:rPr lang="en-US" altLang="ja-JP" b="1" dirty="0"/>
                </a:br>
                <a:r>
                  <a:rPr kumimoji="1" lang="en-US" altLang="ja-JP" b="1" dirty="0"/>
                  <a:t>(cf. CEGAR </a:t>
                </a:r>
                <a:r>
                  <a:rPr lang="en-US" altLang="ja-JP" b="1" dirty="0"/>
                  <a:t>in </a:t>
                </a:r>
                <a:r>
                  <a:rPr kumimoji="1" lang="en-US" altLang="ja-JP" b="1" dirty="0"/>
                  <a:t>software model checking</a:t>
                </a:r>
                <a:br>
                  <a:rPr kumimoji="1" lang="en-US" altLang="ja-JP" b="1" dirty="0"/>
                </a:br>
                <a:r>
                  <a:rPr kumimoji="1" lang="en-US" altLang="ja-JP" b="1" dirty="0"/>
                  <a:t>      for</a:t>
                </a:r>
                <a:r>
                  <a:rPr lang="en-US" altLang="ja-JP" b="1" dirty="0"/>
                  <a:t> </a:t>
                </a:r>
                <a:r>
                  <a:rPr kumimoji="1" lang="en-US" altLang="ja-JP" b="1" dirty="0"/>
                  <a:t>imperative programs)</a:t>
                </a:r>
              </a:p>
              <a:p>
                <a:pPr lvl="1"/>
                <a:r>
                  <a:rPr lang="en-US" altLang="ja-JP" b="1" dirty="0"/>
                  <a:t>For inference of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a type environment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 lvl="2"/>
                <a:r>
                  <a:rPr lang="en-US" altLang="ja-JP" b="1" dirty="0"/>
                  <a:t>Use existing refinement type inference methods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br>
                  <a:rPr lang="en-US" altLang="ja-JP" b="1" dirty="0"/>
                </a:br>
                <a:r>
                  <a:rPr lang="en-US" altLang="ja-JP" sz="2000" b="1" dirty="0"/>
                  <a:t>[Terauchi 2010, Kobayashi, Sato, </a:t>
                </a:r>
                <a:r>
                  <a:rPr lang="en-US" altLang="ja-JP" sz="2000" b="1" dirty="0" err="1"/>
                  <a:t>Unno</a:t>
                </a:r>
                <a:r>
                  <a:rPr lang="en-US" altLang="ja-JP" sz="2000" b="1" dirty="0"/>
                  <a:t> 2011]</a:t>
                </a:r>
                <a:endParaRPr lang="ja-JP" altLang="en-US" sz="2000" b="1" dirty="0"/>
              </a:p>
              <a:p>
                <a:pPr lvl="1"/>
                <a:r>
                  <a:rPr lang="en-US" altLang="ja-JP" b="1" dirty="0"/>
                  <a:t>For inference of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a substitution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kumimoji="1" lang="en-US" altLang="ja-JP" b="1" dirty="0"/>
                  <a:t> for “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?</a:t>
                </a:r>
                <a:r>
                  <a:rPr kumimoji="1" lang="en-US" altLang="ja-JP" b="1" dirty="0"/>
                  <a:t>”s: </a:t>
                </a:r>
              </a:p>
              <a:p>
                <a:pPr lvl="2"/>
                <a:r>
                  <a:rPr lang="en-US" altLang="ja-JP" b="1" dirty="0"/>
                  <a:t>Use a new method based on non-linear constraint solving</a:t>
                </a:r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3"/>
                <a:stretch>
                  <a:fillRect l="-154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9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b="1" dirty="0"/>
              <a:t>Counterexample Guided</a:t>
            </a:r>
            <a:br>
              <a:rPr kumimoji="1" lang="en-US" altLang="ja-JP" b="1" dirty="0"/>
            </a:br>
            <a:r>
              <a:rPr kumimoji="1" lang="en-US" altLang="ja-JP" b="1" dirty="0">
                <a:solidFill>
                  <a:srgbClr val="0070C0"/>
                </a:solidFill>
              </a:rPr>
              <a:t>Refinement Type </a:t>
            </a:r>
            <a:r>
              <a:rPr kumimoji="1" lang="en-US" altLang="ja-JP" b="1" dirty="0"/>
              <a:t>Inference</a:t>
            </a:r>
            <a:endParaRPr kumimoji="1" lang="ja-JP" altLang="en-US" sz="27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cxnSp>
        <p:nvCxnSpPr>
          <p:cNvPr id="61" name="直線矢印コネクタ 60"/>
          <p:cNvCxnSpPr>
            <a:stCxn id="40" idx="1"/>
            <a:endCxn id="15" idx="3"/>
          </p:cNvCxnSpPr>
          <p:nvPr/>
        </p:nvCxnSpPr>
        <p:spPr>
          <a:xfrm flipH="1" flipV="1">
            <a:off x="2627784" y="5406462"/>
            <a:ext cx="3139324" cy="68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/楕円 7"/>
              <p:cNvSpPr/>
              <p:nvPr/>
            </p:nvSpPr>
            <p:spPr>
              <a:xfrm>
                <a:off x="251520" y="1460275"/>
                <a:ext cx="2269289" cy="10485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b="1" dirty="0">
                    <a:cs typeface="Times New Roman" pitchFamily="18" charset="0"/>
                  </a:rPr>
                  <a:t>Input Program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  <a:cs typeface="Times New Roman" pitchFamily="18" charset="0"/>
                      </a:rPr>
                      <m:t>𝑷</m:t>
                    </m:r>
                  </m:oMath>
                </a14:m>
                <a:endParaRPr kumimoji="1"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円/楕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0275"/>
                <a:ext cx="2269289" cy="1048590"/>
              </a:xfrm>
              <a:prstGeom prst="ellipse">
                <a:avLst/>
              </a:prstGeom>
              <a:blipFill rotWithShape="1">
                <a:blip r:embed="rId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636722" y="6351710"/>
            <a:ext cx="105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cs typeface="Times New Roman" pitchFamily="18" charset="0"/>
              </a:rPr>
              <a:t>unsafe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>
            <a:endCxn id="11" idx="0"/>
          </p:cNvCxnSpPr>
          <p:nvPr/>
        </p:nvCxnSpPr>
        <p:spPr>
          <a:xfrm>
            <a:off x="7158324" y="5705675"/>
            <a:ext cx="4390" cy="6460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5767108" y="1480514"/>
            <a:ext cx="278243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cs typeface="Times New Roman" pitchFamily="18" charset="0"/>
              </a:rPr>
              <a:t>Step 1: Fixed-Point</a:t>
            </a:r>
            <a:br>
              <a:rPr lang="en-US" altLang="ja-JP" sz="2400" b="1" dirty="0">
                <a:cs typeface="Times New Roman" pitchFamily="18" charset="0"/>
              </a:rPr>
            </a:br>
            <a:r>
              <a:rPr lang="en-US" altLang="ja-JP" sz="2400" b="1" dirty="0">
                <a:cs typeface="Times New Roman" pitchFamily="18" charset="0"/>
              </a:rPr>
              <a:t>Type Inference </a:t>
            </a:r>
            <a:r>
              <a:rPr lang="en-US" altLang="ja-JP" sz="2400" b="1" dirty="0">
                <a:solidFill>
                  <a:srgbClr val="7030A0"/>
                </a:solidFill>
                <a:cs typeface="Times New Roman" pitchFamily="18" charset="0"/>
              </a:rPr>
              <a:t>[1,2]</a:t>
            </a:r>
            <a:endParaRPr kumimoji="1" lang="ja-JP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520" y="4909230"/>
            <a:ext cx="2376264" cy="994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cs typeface="Times New Roman" pitchFamily="18" charset="0"/>
              </a:rPr>
              <a:t>Step 3: Refinement </a:t>
            </a:r>
            <a:r>
              <a:rPr lang="en-US" altLang="ja-JP" sz="2400" b="1" dirty="0">
                <a:solidFill>
                  <a:srgbClr val="7030A0"/>
                </a:solidFill>
                <a:cs typeface="Times New Roman" pitchFamily="18" charset="0"/>
              </a:rPr>
              <a:t>[1,2]</a:t>
            </a:r>
            <a:endParaRPr kumimoji="1" lang="ja-JP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cxnSp>
        <p:nvCxnSpPr>
          <p:cNvPr id="18" name="直線矢印コネクタ 17"/>
          <p:cNvCxnSpPr>
            <a:stCxn id="8" idx="6"/>
            <a:endCxn id="14" idx="1"/>
          </p:cNvCxnSpPr>
          <p:nvPr/>
        </p:nvCxnSpPr>
        <p:spPr>
          <a:xfrm>
            <a:off x="2520809" y="1984570"/>
            <a:ext cx="324629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4" idx="2"/>
            <a:endCxn id="24" idx="0"/>
          </p:cNvCxnSpPr>
          <p:nvPr/>
        </p:nvCxnSpPr>
        <p:spPr>
          <a:xfrm>
            <a:off x="7158324" y="2488626"/>
            <a:ext cx="0" cy="518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806527" y="404664"/>
            <a:ext cx="70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cs typeface="Times New Roman" pitchFamily="18" charset="0"/>
              </a:rPr>
              <a:t>safe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p:cxnSp>
        <p:nvCxnSpPr>
          <p:cNvPr id="23" name="直線矢印コネクタ 22"/>
          <p:cNvCxnSpPr>
            <a:stCxn id="14" idx="0"/>
            <a:endCxn id="22" idx="2"/>
          </p:cNvCxnSpPr>
          <p:nvPr/>
        </p:nvCxnSpPr>
        <p:spPr>
          <a:xfrm flipV="1">
            <a:off x="7158324" y="866329"/>
            <a:ext cx="2195" cy="614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円/楕円 23"/>
              <p:cNvSpPr/>
              <p:nvPr/>
            </p:nvSpPr>
            <p:spPr>
              <a:xfrm>
                <a:off x="5367791" y="3006833"/>
                <a:ext cx="3581066" cy="153880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b="1" dirty="0">
                    <a:cs typeface="Times New Roman" pitchFamily="18" charset="0"/>
                  </a:rPr>
                  <a:t>Counter-</a:t>
                </a:r>
                <a:br>
                  <a:rPr lang="en-US" altLang="ja-JP" sz="2400" b="1" dirty="0">
                    <a:cs typeface="Times New Roman" pitchFamily="18" charset="0"/>
                  </a:rPr>
                </a:br>
                <a:r>
                  <a:rPr lang="en-US" altLang="ja-JP" sz="2400" b="1" dirty="0">
                    <a:cs typeface="Times New Roman" pitchFamily="18" charset="0"/>
                  </a:rPr>
                  <a:t>example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/>
                        <a:cs typeface="Times New Roman" pitchFamily="18" charset="0"/>
                      </a:rPr>
                      <m:t>𝝅</m:t>
                    </m:r>
                    <m:r>
                      <a:rPr lang="en-US" altLang="ja-JP" sz="2400" b="1" i="1" smtClean="0">
                        <a:latin typeface="Cambria Math"/>
                        <a:cs typeface="Times New Roman" pitchFamily="18" charset="0"/>
                      </a:rPr>
                      <m:t>⊆</m:t>
                    </m:r>
                    <m:r>
                      <a:rPr lang="en-US" altLang="ja-JP" sz="2400" b="1" i="1" smtClean="0">
                        <a:latin typeface="Cambria Math"/>
                        <a:cs typeface="Times New Roman" pitchFamily="18" charset="0"/>
                      </a:rPr>
                      <m:t>𝑷</m:t>
                    </m:r>
                  </m:oMath>
                </a14:m>
                <a:r>
                  <a:rPr lang="en-US" altLang="ja-JP" sz="2400" b="1" dirty="0">
                    <a:cs typeface="Times New Roman" pitchFamily="18" charset="0"/>
                  </a:rPr>
                  <a:t> </a:t>
                </a:r>
                <a:r>
                  <a:rPr lang="en-US" altLang="ja-JP" sz="2400" b="1" dirty="0" err="1">
                    <a:cs typeface="Times New Roman" pitchFamily="18" charset="0"/>
                  </a:rPr>
                  <a:t>s.t.</a:t>
                </a:r>
                <a:r>
                  <a:rPr lang="en-US" altLang="ja-JP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¬</m:t>
                    </m:r>
                    <m:r>
                      <a:rPr lang="en-US" altLang="ja-JP" sz="2400" b="1" i="1"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400" b="1" i="1"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  <m:r>
                      <a:rPr lang="en-US" altLang="ja-JP" sz="2400" b="1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400" b="1" i="1">
                        <a:latin typeface="Cambria Math"/>
                        <a:cs typeface="Times New Roman" pitchFamily="18" charset="0"/>
                      </a:rPr>
                      <m:t>⊢</m:t>
                    </m:r>
                    <m:r>
                      <a:rPr lang="en-US" altLang="ja-JP" sz="2400" b="1" i="1" smtClean="0"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endParaRPr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円/楕円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91" y="3006833"/>
                <a:ext cx="3581066" cy="1538805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>
            <a:stCxn id="24" idx="4"/>
            <a:endCxn id="40" idx="0"/>
          </p:cNvCxnSpPr>
          <p:nvPr/>
        </p:nvCxnSpPr>
        <p:spPr>
          <a:xfrm>
            <a:off x="7158324" y="4545638"/>
            <a:ext cx="0" cy="3635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円/楕円 25"/>
              <p:cNvSpPr/>
              <p:nvPr/>
            </p:nvSpPr>
            <p:spPr>
              <a:xfrm>
                <a:off x="2843807" y="2924944"/>
                <a:ext cx="2525830" cy="15841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b="1" dirty="0">
                    <a:cs typeface="Times New Roman" pitchFamily="18" charset="0"/>
                  </a:rPr>
                  <a:t>Candidate</a:t>
                </a:r>
              </a:p>
              <a:p>
                <a:pPr algn="ctr"/>
                <a:r>
                  <a:rPr lang="en-US" altLang="ja-JP" sz="2400" b="1" dirty="0">
                    <a:cs typeface="Times New Roman" pitchFamily="18" charset="0"/>
                  </a:rPr>
                  <a:t>Type </a:t>
                </a:r>
                <a:r>
                  <a:rPr lang="en-US" altLang="ja-JP" sz="2400" b="1" dirty="0" err="1">
                    <a:cs typeface="Times New Roman" pitchFamily="18" charset="0"/>
                  </a:rPr>
                  <a:t>Envs</a:t>
                </a:r>
                <a:r>
                  <a:rPr lang="en-US" altLang="ja-JP" sz="2400" b="1" dirty="0"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</m:oMath>
                </a14:m>
                <a:endParaRPr lang="en-US" altLang="ja-JP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円/楕円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2924944"/>
                <a:ext cx="2525830" cy="158417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/>
          <p:cNvCxnSpPr>
            <a:endCxn id="70" idx="3"/>
          </p:cNvCxnSpPr>
          <p:nvPr/>
        </p:nvCxnSpPr>
        <p:spPr>
          <a:xfrm flipV="1">
            <a:off x="2627784" y="4277123"/>
            <a:ext cx="585922" cy="6321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70" idx="7"/>
          </p:cNvCxnSpPr>
          <p:nvPr/>
        </p:nvCxnSpPr>
        <p:spPr>
          <a:xfrm flipV="1">
            <a:off x="4999737" y="2463279"/>
            <a:ext cx="767371" cy="6936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181769" y="5415607"/>
            <a:ext cx="6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cs typeface="Times New Roman" pitchFamily="18" charset="0"/>
              </a:rPr>
              <a:t>yes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2771800" y="4509120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𝝅</m:t>
                      </m:r>
                    </m:oMath>
                  </m:oMathPara>
                </a14:m>
                <a:endParaRPr kumimoji="1"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09120"/>
                <a:ext cx="144016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164288" y="1023119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𝚫</m:t>
                      </m:r>
                      <m:r>
                        <a:rPr lang="en-US" altLang="ja-JP" sz="2400" b="1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400" b="1" i="1" smtClean="0"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kumimoji="1"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023119"/>
                <a:ext cx="201622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5767108" y="4909230"/>
                <a:ext cx="2782432" cy="10081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Step 2: Safety</a:t>
                </a:r>
                <a:br>
                  <a:rPr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</a:br>
                <a:r>
                  <a:rPr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Check of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ja-JP" altLang="en-US" sz="24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altLang="ja-JP" sz="2400" b="1" dirty="0">
                    <a:solidFill>
                      <a:srgbClr val="7030A0"/>
                    </a:solidFill>
                    <a:cs typeface="Times New Roman" pitchFamily="18" charset="0"/>
                  </a:rPr>
                  <a:t>[2]</a:t>
                </a:r>
                <a:endParaRPr lang="ja-JP" altLang="en-US" sz="2400" b="1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108" y="4909230"/>
                <a:ext cx="2782432" cy="1008112"/>
              </a:xfrm>
              <a:prstGeom prst="rect">
                <a:avLst/>
              </a:prstGeom>
              <a:blipFill rotWithShape="1">
                <a:blip r:embed="rId7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テキスト ボックス 135"/>
          <p:cNvSpPr txBox="1"/>
          <p:nvPr/>
        </p:nvSpPr>
        <p:spPr>
          <a:xfrm>
            <a:off x="7215646" y="5909210"/>
            <a:ext cx="5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cs typeface="Times New Roman" pitchFamily="18" charset="0"/>
              </a:rPr>
              <a:t>no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p:cxnSp>
        <p:nvCxnSpPr>
          <p:cNvPr id="50" name="直線矢印コネクタ 49"/>
          <p:cNvCxnSpPr>
            <a:stCxn id="15" idx="0"/>
            <a:endCxn id="53" idx="2"/>
          </p:cNvCxnSpPr>
          <p:nvPr/>
        </p:nvCxnSpPr>
        <p:spPr>
          <a:xfrm flipV="1">
            <a:off x="1439652" y="4313080"/>
            <a:ext cx="1037" cy="596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723932" y="3851415"/>
            <a:ext cx="14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cs typeface="Times New Roman" pitchFamily="18" charset="0"/>
              </a:rPr>
              <a:t>unknown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7053774" y="2463279"/>
                <a:ext cx="2198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¬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𝚫</m:t>
                      </m:r>
                      <m:r>
                        <a:rPr lang="en-US" altLang="ja-JP" sz="2400" b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774" y="2463279"/>
                <a:ext cx="219874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-122606" y="4437112"/>
                <a:ext cx="1670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/>
                          <a:cs typeface="Times New Roman" pitchFamily="18" charset="0"/>
                        </a:rPr>
                        <m:t>¬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400" b="1" i="1">
                          <a:latin typeface="Cambria Math"/>
                          <a:cs typeface="Times New Roman" pitchFamily="18" charset="0"/>
                        </a:rPr>
                        <m:t>𝝅</m:t>
                      </m:r>
                    </m:oMath>
                  </m:oMathPara>
                </a14:m>
                <a:endParaRPr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606" y="4437112"/>
                <a:ext cx="167027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円/楕円 69"/>
              <p:cNvSpPr/>
              <p:nvPr/>
            </p:nvSpPr>
            <p:spPr>
              <a:xfrm>
                <a:off x="2843807" y="2924944"/>
                <a:ext cx="2525829" cy="15841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New Candidate</a:t>
                </a:r>
              </a:p>
              <a:p>
                <a:pPr algn="ctr"/>
                <a:r>
                  <a:rPr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Type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cs typeface="Times New Roman" pitchFamily="18" charset="0"/>
                  </a:rPr>
                  <a:t>Envs</a:t>
                </a:r>
                <a:r>
                  <a:rPr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</m:oMath>
                </a14:m>
                <a:endParaRPr lang="en-US" altLang="ja-JP" sz="2400" b="1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algn="ctr"/>
                <a:r>
                  <a:rPr kumimoji="1" lang="en-US" altLang="ja-JP" sz="2400" b="1" dirty="0" err="1">
                    <a:solidFill>
                      <a:srgbClr val="FF0000"/>
                    </a:solidFill>
                    <a:cs typeface="Times New Roman" pitchFamily="18" charset="0"/>
                  </a:rPr>
                  <a:t>s.t.</a:t>
                </a:r>
                <a:r>
                  <a:rPr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ja-JP" sz="24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</m:oMath>
                </a14:m>
                <a:endParaRPr kumimoji="1"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円/楕円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2924944"/>
                <a:ext cx="2525829" cy="1584176"/>
              </a:xfrm>
              <a:prstGeom prst="ellipse">
                <a:avLst/>
              </a:prstGeom>
              <a:blipFill rotWithShape="1">
                <a:blip r:embed="rId10"/>
                <a:stretch>
                  <a:fillRect t="-1515" b="-6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正方形/長方形 184"/>
          <p:cNvSpPr/>
          <p:nvPr/>
        </p:nvSpPr>
        <p:spPr>
          <a:xfrm>
            <a:off x="89142" y="6021288"/>
            <a:ext cx="671958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7030A0"/>
                </a:solidFill>
              </a:rPr>
              <a:t>[1] Terauchi POPL 2010    [2] Kobayashi, Sato, </a:t>
            </a:r>
            <a:r>
              <a:rPr lang="en-US" altLang="ja-JP" sz="2000" b="1" dirty="0" err="1">
                <a:solidFill>
                  <a:srgbClr val="7030A0"/>
                </a:solidFill>
              </a:rPr>
              <a:t>Unno</a:t>
            </a:r>
            <a:r>
              <a:rPr lang="en-US" altLang="ja-JP" sz="2000" b="1" dirty="0">
                <a:solidFill>
                  <a:srgbClr val="7030A0"/>
                </a:solidFill>
              </a:rPr>
              <a:t> PLDI 2011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2" grpId="0"/>
      <p:bldP spid="24" grpId="0" animBg="1"/>
      <p:bldP spid="29" grpId="0"/>
      <p:bldP spid="31" grpId="0"/>
      <p:bldP spid="32" grpId="0"/>
      <p:bldP spid="40" grpId="0" animBg="1"/>
      <p:bldP spid="136" grpId="0"/>
      <p:bldP spid="53" grpId="0"/>
      <p:bldP spid="65" grpId="0"/>
      <p:bldP spid="66" grpId="0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Approach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1" dirty="0"/>
                  <a:t>Counterexample guided inference 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b="1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br>
                  <a:rPr lang="en-US" altLang="ja-JP" b="1" dirty="0"/>
                </a:br>
                <a:r>
                  <a:rPr kumimoji="1" lang="en-US" altLang="ja-JP" b="1" dirty="0"/>
                  <a:t>(cf. CEGAR </a:t>
                </a:r>
                <a:r>
                  <a:rPr lang="en-US" altLang="ja-JP" b="1" dirty="0"/>
                  <a:t>in </a:t>
                </a:r>
                <a:r>
                  <a:rPr kumimoji="1" lang="en-US" altLang="ja-JP" b="1" dirty="0"/>
                  <a:t>software model checking</a:t>
                </a:r>
                <a:br>
                  <a:rPr kumimoji="1" lang="en-US" altLang="ja-JP" b="1" dirty="0"/>
                </a:br>
                <a:r>
                  <a:rPr kumimoji="1" lang="en-US" altLang="ja-JP" b="1" dirty="0"/>
                  <a:t>      for</a:t>
                </a:r>
                <a:r>
                  <a:rPr lang="en-US" altLang="ja-JP" b="1" dirty="0"/>
                  <a:t> </a:t>
                </a:r>
                <a:r>
                  <a:rPr kumimoji="1" lang="en-US" altLang="ja-JP" b="1" dirty="0"/>
                  <a:t>imperative programs)</a:t>
                </a:r>
              </a:p>
              <a:p>
                <a:pPr lvl="1"/>
                <a:r>
                  <a:rPr lang="en-US" altLang="ja-JP" b="1" dirty="0"/>
                  <a:t>For inference of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a type environment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 lvl="2"/>
                <a:r>
                  <a:rPr lang="en-US" altLang="ja-JP" b="1" dirty="0"/>
                  <a:t>Use existing refinement type inference methods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br>
                  <a:rPr lang="en-US" altLang="ja-JP" b="1" dirty="0"/>
                </a:br>
                <a:r>
                  <a:rPr lang="en-US" altLang="ja-JP" sz="2000" b="1" dirty="0"/>
                  <a:t>[Terauchi 2010, Kobayashi, Sato, </a:t>
                </a:r>
                <a:r>
                  <a:rPr lang="en-US" altLang="ja-JP" sz="2000" b="1" dirty="0" err="1"/>
                  <a:t>Unno</a:t>
                </a:r>
                <a:r>
                  <a:rPr lang="en-US" altLang="ja-JP" sz="2000" b="1" dirty="0"/>
                  <a:t> 2011]</a:t>
                </a:r>
                <a:endParaRPr lang="ja-JP" altLang="en-US" sz="2000" b="1" dirty="0"/>
              </a:p>
              <a:p>
                <a:pPr lvl="1"/>
                <a:r>
                  <a:rPr lang="en-US" altLang="ja-JP" b="1" dirty="0"/>
                  <a:t>For inference of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a substitution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kumimoji="1" lang="en-US" altLang="ja-JP" b="1" dirty="0"/>
                  <a:t> for “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?</a:t>
                </a:r>
                <a:r>
                  <a:rPr kumimoji="1" lang="en-US" altLang="ja-JP" b="1" dirty="0"/>
                  <a:t>”s: </a:t>
                </a:r>
              </a:p>
              <a:p>
                <a:pPr lvl="2"/>
                <a:r>
                  <a:rPr lang="en-US" altLang="ja-JP" b="1" dirty="0"/>
                  <a:t>Use a new method based on non-linear constraint solving</a:t>
                </a:r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3"/>
                <a:stretch>
                  <a:fillRect l="-154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4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>
          <a:xfrm>
            <a:off x="-36512" y="-27384"/>
            <a:ext cx="9252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/>
              <a:t>Path-Sensitive Verifier for </a:t>
            </a:r>
            <a:r>
              <a:rPr lang="en-US" altLang="ja-JP" sz="3600" b="1" dirty="0">
                <a:solidFill>
                  <a:srgbClr val="FF0000"/>
                </a:solidFill>
              </a:rPr>
              <a:t>Functional Programs</a:t>
            </a:r>
            <a:br>
              <a:rPr lang="en-US" altLang="ja-JP" sz="3600" b="1" dirty="0">
                <a:solidFill>
                  <a:srgbClr val="FF0000"/>
                </a:solidFill>
              </a:rPr>
            </a:br>
            <a:r>
              <a:rPr lang="en-US" altLang="ja-JP" sz="3200" b="1" dirty="0">
                <a:solidFill>
                  <a:srgbClr val="0070C0"/>
                </a:solidFill>
              </a:rPr>
              <a:t>(cf. SLAM, BLAST, … for Imperative Programs)</a:t>
            </a:r>
            <a:endParaRPr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83568" y="3903439"/>
            <a:ext cx="7776864" cy="2549897"/>
            <a:chOff x="683568" y="3861048"/>
            <a:chExt cx="7776864" cy="2549897"/>
          </a:xfrm>
        </p:grpSpPr>
        <p:sp>
          <p:nvSpPr>
            <p:cNvPr id="8" name="正方形/長方形 7"/>
            <p:cNvSpPr/>
            <p:nvPr/>
          </p:nvSpPr>
          <p:spPr>
            <a:xfrm>
              <a:off x="755576" y="4343171"/>
              <a:ext cx="2232248" cy="20162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 </a:t>
              </a:r>
              <a:r>
                <a:rPr lang="en-US" altLang="ja-JP" sz="1400" b="1" dirty="0" err="1">
                  <a:solidFill>
                    <a:srgbClr val="0070C0"/>
                  </a:solidFill>
                  <a:latin typeface="Comic Sans MS" pitchFamily="66" charset="0"/>
                </a:rPr>
                <a:t>rec</a:t>
              </a:r>
              <a:r>
                <a:rPr lang="en-US" altLang="ja-JP" sz="1400" b="1" dirty="0">
                  <a:latin typeface="Comic Sans MS" pitchFamily="66" charset="0"/>
                </a:rPr>
                <a:t> mc x =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x </a:t>
              </a:r>
              <a:r>
                <a:rPr lang="en-US" altLang="ja-JP" sz="1400" b="1" dirty="0"/>
                <a:t>&gt;</a:t>
              </a:r>
              <a:r>
                <a:rPr lang="en-US" altLang="ja-JP" sz="1400" b="1" dirty="0">
                  <a:latin typeface="Comic Sans MS" pitchFamily="66" charset="0"/>
                </a:rPr>
                <a:t> 100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x – 10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else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mc (mc (x + 11))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</a:t>
              </a:r>
              <a:r>
                <a:rPr lang="en-US" altLang="ja-JP" sz="1400" b="1" dirty="0">
                  <a:latin typeface="Comic Sans MS" pitchFamily="66" charset="0"/>
                </a:rPr>
                <a:t> n = </a:t>
              </a:r>
              <a:r>
                <a:rPr lang="en-US" altLang="ja-JP" sz="1400" b="1" dirty="0" err="1">
                  <a:latin typeface="Comic Sans MS" pitchFamily="66" charset="0"/>
                </a:rPr>
                <a:t>randi</a:t>
              </a:r>
              <a:r>
                <a:rPr lang="en-US" altLang="ja-JP" sz="1400" b="1" dirty="0">
                  <a:latin typeface="Comic Sans MS" pitchFamily="66" charset="0"/>
                </a:rPr>
                <a:t>()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n </a:t>
              </a:r>
              <a:r>
                <a:rPr lang="en-US" altLang="ja-JP" sz="1400" b="1" dirty="0">
                  <a:latin typeface="cmsy10"/>
                </a:rPr>
                <a:t>·</a:t>
              </a:r>
              <a:r>
                <a:rPr lang="en-US" altLang="ja-JP" sz="1400" b="1" dirty="0">
                  <a:latin typeface="Comic Sans MS" pitchFamily="66" charset="0"/>
                </a:rPr>
                <a:t> 101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FF0000"/>
                  </a:solidFill>
                  <a:latin typeface="Comic Sans MS" pitchFamily="66" charset="0"/>
                </a:rPr>
                <a:t>assert</a:t>
              </a:r>
              <a:r>
                <a:rPr lang="en-US" altLang="ja-JP" sz="1400" b="1" dirty="0">
                  <a:latin typeface="Comic Sans MS" pitchFamily="66" charset="0"/>
                </a:rPr>
                <a:t> (mc n = 91)</a:t>
              </a:r>
              <a:endParaRPr lang="ja-JP" altLang="en-US" sz="1400" b="1" dirty="0">
                <a:latin typeface="Comic Sans MS" pitchFamily="66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9304" y="4786699"/>
              <a:ext cx="18288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131840" y="6010835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/>
                <a:t>Verifier</a:t>
              </a:r>
              <a:endParaRPr kumimoji="1" lang="ja-JP" altLang="en-US" sz="2000" b="1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83568" y="386104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Program &amp; Spec.</a:t>
              </a:r>
              <a:endParaRPr kumimoji="1" lang="ja-JP" altLang="en-US" sz="2400" b="1" dirty="0"/>
            </a:p>
          </p:txBody>
        </p:sp>
        <p:cxnSp>
          <p:nvCxnSpPr>
            <p:cNvPr id="12" name="直線矢印コネクタ 11"/>
            <p:cNvCxnSpPr>
              <a:stCxn id="8" idx="3"/>
              <a:endCxn id="9" idx="1"/>
            </p:cNvCxnSpPr>
            <p:nvPr/>
          </p:nvCxnSpPr>
          <p:spPr>
            <a:xfrm flipV="1">
              <a:off x="2987824" y="5348674"/>
              <a:ext cx="691480" cy="26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6084168" y="425070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R</a:t>
              </a:r>
              <a:r>
                <a:rPr kumimoji="1" lang="en-US" altLang="ja-JP" sz="2400" b="1" dirty="0"/>
                <a:t>esult</a:t>
              </a:r>
              <a:endParaRPr kumimoji="1" lang="ja-JP" altLang="en-US" sz="2400" b="1" dirty="0"/>
            </a:p>
          </p:txBody>
        </p:sp>
        <p:cxnSp>
          <p:nvCxnSpPr>
            <p:cNvPr id="14" name="直線矢印コネクタ 13"/>
            <p:cNvCxnSpPr>
              <a:stCxn id="9" idx="3"/>
              <a:endCxn id="15" idx="1"/>
            </p:cNvCxnSpPr>
            <p:nvPr/>
          </p:nvCxnSpPr>
          <p:spPr>
            <a:xfrm flipV="1">
              <a:off x="5508104" y="5347816"/>
              <a:ext cx="648072" cy="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6156176" y="4699744"/>
              <a:ext cx="2304256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/>
                <a:t>Certificate</a:t>
              </a:r>
            </a:p>
            <a:p>
              <a:pPr algn="ctr"/>
              <a:r>
                <a:rPr lang="en-US" altLang="ja-JP" sz="2400" b="1" dirty="0"/>
                <a:t>or</a:t>
              </a:r>
            </a:p>
            <a:p>
              <a:pPr algn="ctr"/>
              <a:r>
                <a:rPr kumimoji="1" lang="en-US" altLang="ja-JP" sz="2400" b="1" dirty="0"/>
                <a:t>Counterexample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187624" y="3954990"/>
            <a:ext cx="6696744" cy="2498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All these verifiers are based on refinement type system</a:t>
            </a:r>
            <a:br>
              <a:rPr lang="en-US" altLang="ja-JP" sz="4000" b="1" dirty="0">
                <a:solidFill>
                  <a:srgbClr val="FF0000"/>
                </a:solidFill>
              </a:rPr>
            </a:br>
            <a:r>
              <a:rPr lang="en-US" altLang="ja-JP" sz="4000" b="1" dirty="0">
                <a:solidFill>
                  <a:srgbClr val="0070C0"/>
                </a:solidFill>
              </a:rPr>
              <a:t>(cf. Hoare logic for first-order</a:t>
            </a:r>
            <a:br>
              <a:rPr lang="en-US" altLang="ja-JP" sz="4000" b="1" dirty="0">
                <a:solidFill>
                  <a:srgbClr val="0070C0"/>
                </a:solidFill>
              </a:rPr>
            </a:br>
            <a:r>
              <a:rPr lang="en-US" altLang="ja-JP" sz="4000" b="1" dirty="0">
                <a:solidFill>
                  <a:srgbClr val="0070C0"/>
                </a:solidFill>
              </a:rPr>
              <a:t>imperative programs)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7416316" y="2564904"/>
            <a:ext cx="1620180" cy="720080"/>
          </a:xfrm>
          <a:prstGeom prst="wedgeRectCallout">
            <a:avLst>
              <a:gd name="adj1" fmla="val -85349"/>
              <a:gd name="adj2" fmla="val 262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Demo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/>
              <a:t>Refinement type inference by Horn clause solving</a:t>
            </a:r>
            <a:br>
              <a:rPr lang="en-US" altLang="ja-JP" sz="2400" b="1" dirty="0"/>
            </a:br>
            <a:r>
              <a:rPr lang="en-US" altLang="ja-JP" sz="2400" b="1" dirty="0"/>
              <a:t>  [</a:t>
            </a:r>
            <a:r>
              <a:rPr lang="en-US" altLang="ja-JP" sz="2400" b="1" dirty="0" err="1"/>
              <a:t>Unno</a:t>
            </a:r>
            <a:r>
              <a:rPr lang="en-US" altLang="ja-JP" sz="2400" b="1" dirty="0"/>
              <a:t> and Kobayashi 2008, 2009]</a:t>
            </a:r>
          </a:p>
          <a:p>
            <a:r>
              <a:rPr lang="en-US" altLang="ja-JP" sz="2400" b="1" dirty="0"/>
              <a:t>Liquid Types [</a:t>
            </a:r>
            <a:r>
              <a:rPr lang="en-US" altLang="ja-JP" sz="2400" b="1" dirty="0" err="1"/>
              <a:t>Rondon</a:t>
            </a:r>
            <a:r>
              <a:rPr lang="en-US" altLang="ja-JP" sz="2400" b="1" dirty="0"/>
              <a:t>, Kawaguchi and </a:t>
            </a:r>
            <a:r>
              <a:rPr lang="en-US" altLang="ja-JP" sz="2400" b="1" dirty="0" err="1"/>
              <a:t>Jhala</a:t>
            </a:r>
            <a:r>
              <a:rPr lang="en-US" altLang="ja-JP" sz="2400" b="1" dirty="0"/>
              <a:t> 2008, …]</a:t>
            </a:r>
          </a:p>
          <a:p>
            <a:r>
              <a:rPr lang="en-US" altLang="ja-JP" sz="2400" b="1" dirty="0" err="1"/>
              <a:t>Depcegar</a:t>
            </a:r>
            <a:r>
              <a:rPr lang="en-US" altLang="ja-JP" sz="2400" b="1" dirty="0"/>
              <a:t> [Terauchi 2010]</a:t>
            </a:r>
          </a:p>
          <a:p>
            <a:r>
              <a:rPr lang="en-US" altLang="ja-JP" sz="2400" b="1" dirty="0" err="1"/>
              <a:t>MoCHi</a:t>
            </a:r>
            <a:r>
              <a:rPr lang="en-US" altLang="ja-JP" sz="2400" b="1" dirty="0"/>
              <a:t> [Sato, </a:t>
            </a:r>
            <a:r>
              <a:rPr lang="en-US" altLang="ja-JP" sz="2400" b="1" dirty="0" err="1"/>
              <a:t>Unno</a:t>
            </a:r>
            <a:r>
              <a:rPr lang="en-US" altLang="ja-JP" sz="2400" b="1" dirty="0"/>
              <a:t> and Kobayashi 2011, 2013]</a:t>
            </a:r>
          </a:p>
          <a:p>
            <a:r>
              <a:rPr lang="en-US" altLang="ja-JP" sz="2400" b="1" dirty="0"/>
              <a:t>HMC [</a:t>
            </a:r>
            <a:r>
              <a:rPr lang="sv-SE" altLang="ja-JP" sz="2400" b="1" dirty="0"/>
              <a:t>Jhala, Majumdar and Rybalchenko 2011]</a:t>
            </a:r>
          </a:p>
        </p:txBody>
      </p:sp>
    </p:spTree>
    <p:extLst>
      <p:ext uri="{BB962C8B-B14F-4D97-AF65-F5344CB8AC3E}">
        <p14:creationId xmlns:p14="http://schemas.microsoft.com/office/powerpoint/2010/main" val="12260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円/楕円 47"/>
              <p:cNvSpPr/>
              <p:nvPr/>
            </p:nvSpPr>
            <p:spPr>
              <a:xfrm>
                <a:off x="-152316" y="3025846"/>
                <a:ext cx="3039919" cy="1339258"/>
              </a:xfrm>
              <a:prstGeom prst="ellips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Candidate Substitution</a:t>
                </a:r>
                <a:r>
                  <a:rPr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𝝈</m:t>
                    </m:r>
                  </m:oMath>
                </a14:m>
                <a:endParaRPr kumimoji="1" lang="en-US" altLang="ja-JP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円/楕円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16" y="3025846"/>
                <a:ext cx="3039919" cy="1339258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/>
                <a:r>
                  <a:rPr kumimoji="1" lang="en-US" altLang="ja-JP" b="1" dirty="0"/>
                  <a:t>Counterexample Guided</a:t>
                </a:r>
                <a:br>
                  <a:rPr kumimoji="1" lang="en-US" altLang="ja-JP" b="1" dirty="0"/>
                </a:br>
                <a:r>
                  <a:rPr lang="en-US" altLang="ja-JP" b="1" dirty="0">
                    <a:solidFill>
                      <a:srgbClr val="FF0000"/>
                    </a:solidFill>
                  </a:rPr>
                  <a:t>Substitution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kumimoji="1" lang="en-US" altLang="ja-JP" b="1" dirty="0"/>
                  <a:t> Inference</a:t>
                </a:r>
                <a:endParaRPr kumimoji="1" lang="ja-JP" altLang="en-US" sz="2700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593" t="-1702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cxnSp>
        <p:nvCxnSpPr>
          <p:cNvPr id="61" name="直線矢印コネクタ 60"/>
          <p:cNvCxnSpPr>
            <a:stCxn id="40" idx="1"/>
            <a:endCxn id="15" idx="3"/>
          </p:cNvCxnSpPr>
          <p:nvPr/>
        </p:nvCxnSpPr>
        <p:spPr>
          <a:xfrm flipH="1">
            <a:off x="2580468" y="5468396"/>
            <a:ext cx="3601588" cy="484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/楕円 7"/>
              <p:cNvSpPr/>
              <p:nvPr/>
            </p:nvSpPr>
            <p:spPr>
              <a:xfrm>
                <a:off x="395536" y="1460275"/>
                <a:ext cx="1944216" cy="85725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b="1" dirty="0">
                    <a:cs typeface="Times New Roman" pitchFamily="18" charset="0"/>
                  </a:rPr>
                  <a:t>Input Program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  <a:cs typeface="Times New Roman" pitchFamily="18" charset="0"/>
                      </a:rPr>
                      <m:t>𝑷</m:t>
                    </m:r>
                  </m:oMath>
                </a14:m>
                <a:endParaRPr kumimoji="1"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円/楕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60275"/>
                <a:ext cx="1944216" cy="857256"/>
              </a:xfrm>
              <a:prstGeom prst="ellipse">
                <a:avLst/>
              </a:prstGeom>
              <a:blipFill rotWithShape="1"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809766" y="6351710"/>
            <a:ext cx="105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cs typeface="Times New Roman" pitchFamily="18" charset="0"/>
              </a:rPr>
              <a:t>unsafe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>
            <a:stCxn id="40" idx="2"/>
            <a:endCxn id="11" idx="0"/>
          </p:cNvCxnSpPr>
          <p:nvPr/>
        </p:nvCxnSpPr>
        <p:spPr>
          <a:xfrm>
            <a:off x="7334184" y="5849286"/>
            <a:ext cx="1574" cy="5024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182056" y="1513811"/>
            <a:ext cx="2304256" cy="763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cs typeface="Times New Roman" pitchFamily="18" charset="0"/>
              </a:rPr>
              <a:t>Step 1: Fixed-Point</a:t>
            </a:r>
            <a:br>
              <a:rPr lang="en-US" altLang="ja-JP" sz="2000" b="1" dirty="0">
                <a:cs typeface="Times New Roman" pitchFamily="18" charset="0"/>
              </a:rPr>
            </a:br>
            <a:r>
              <a:rPr lang="en-US" altLang="ja-JP" sz="2000" b="1" dirty="0">
                <a:cs typeface="Times New Roman" pitchFamily="18" charset="0"/>
              </a:rPr>
              <a:t>Type Inference </a:t>
            </a:r>
            <a:r>
              <a:rPr lang="en-US" altLang="ja-JP" sz="2000" b="1" dirty="0">
                <a:solidFill>
                  <a:srgbClr val="7030A0"/>
                </a:solidFill>
                <a:cs typeface="Times New Roman" pitchFamily="18" charset="0"/>
              </a:rPr>
              <a:t>[1,2]</a:t>
            </a:r>
            <a:endParaRPr kumimoji="1" lang="ja-JP" altLang="en-US" sz="20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cxnSp>
        <p:nvCxnSpPr>
          <p:cNvPr id="18" name="直線矢印コネクタ 17"/>
          <p:cNvCxnSpPr>
            <a:stCxn id="8" idx="6"/>
            <a:endCxn id="33" idx="2"/>
          </p:cNvCxnSpPr>
          <p:nvPr/>
        </p:nvCxnSpPr>
        <p:spPr>
          <a:xfrm>
            <a:off x="2339752" y="1888903"/>
            <a:ext cx="7001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4" idx="2"/>
            <a:endCxn id="24" idx="0"/>
          </p:cNvCxnSpPr>
          <p:nvPr/>
        </p:nvCxnSpPr>
        <p:spPr>
          <a:xfrm>
            <a:off x="7334184" y="2276872"/>
            <a:ext cx="1574" cy="8640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981766" y="404664"/>
            <a:ext cx="70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cs typeface="Times New Roman" pitchFamily="18" charset="0"/>
              </a:rPr>
              <a:t>safe</a:t>
            </a:r>
            <a:endParaRPr kumimoji="1" lang="ja-JP" altLang="en-US" sz="2400" b="1" dirty="0">
              <a:cs typeface="Times New Roman" pitchFamily="18" charset="0"/>
            </a:endParaRPr>
          </a:p>
        </p:txBody>
      </p:sp>
      <p:cxnSp>
        <p:nvCxnSpPr>
          <p:cNvPr id="23" name="直線矢印コネクタ 22"/>
          <p:cNvCxnSpPr>
            <a:stCxn id="14" idx="0"/>
            <a:endCxn id="22" idx="2"/>
          </p:cNvCxnSpPr>
          <p:nvPr/>
        </p:nvCxnSpPr>
        <p:spPr>
          <a:xfrm flipV="1">
            <a:off x="7334184" y="866329"/>
            <a:ext cx="1574" cy="6474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円/楕円 23"/>
              <p:cNvSpPr/>
              <p:nvPr/>
            </p:nvSpPr>
            <p:spPr>
              <a:xfrm>
                <a:off x="5823590" y="3140968"/>
                <a:ext cx="3024336" cy="106577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dirty="0">
                    <a:cs typeface="Times New Roman" pitchFamily="18" charset="0"/>
                  </a:rPr>
                  <a:t>Counter-</a:t>
                </a:r>
                <a:br>
                  <a:rPr lang="en-US" altLang="ja-JP" sz="2000" b="1" dirty="0">
                    <a:cs typeface="Times New Roman" pitchFamily="18" charset="0"/>
                  </a:rPr>
                </a:br>
                <a:r>
                  <a:rPr lang="en-US" altLang="ja-JP" sz="2000" b="1" dirty="0">
                    <a:cs typeface="Times New Roman" pitchFamily="18" charset="0"/>
                  </a:rPr>
                  <a:t>example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/>
                        <a:cs typeface="Times New Roman" pitchFamily="18" charset="0"/>
                      </a:rPr>
                      <m:t>𝝅</m:t>
                    </m:r>
                    <m:r>
                      <a:rPr lang="en-US" altLang="ja-JP" sz="2000" b="1" i="1" smtClean="0">
                        <a:latin typeface="Cambria Math"/>
                        <a:cs typeface="Times New Roman" pitchFamily="18" charset="0"/>
                      </a:rPr>
                      <m:t>⊆</m:t>
                    </m:r>
                    <m:r>
                      <a:rPr lang="en-US" altLang="ja-JP" sz="2000" b="1" i="1" smtClean="0">
                        <a:latin typeface="Cambria Math"/>
                        <a:cs typeface="Times New Roman" pitchFamily="18" charset="0"/>
                      </a:rPr>
                      <m:t>𝑷</m:t>
                    </m:r>
                  </m:oMath>
                </a14:m>
                <a:r>
                  <a:rPr lang="en-US" altLang="ja-JP" sz="2000" b="1" dirty="0">
                    <a:cs typeface="Times New Roman" pitchFamily="18" charset="0"/>
                  </a:rPr>
                  <a:t> </a:t>
                </a:r>
                <a:r>
                  <a:rPr lang="en-US" altLang="ja-JP" sz="2000" b="1" dirty="0" err="1">
                    <a:cs typeface="Times New Roman" pitchFamily="18" charset="0"/>
                  </a:rPr>
                  <a:t>s.t.</a:t>
                </a:r>
                <a:r>
                  <a:rPr lang="en-US" altLang="ja-JP" sz="2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¬</m:t>
                    </m:r>
                    <m:r>
                      <a:rPr lang="en-US" altLang="ja-JP" sz="2000" b="1" i="1"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ja-JP" sz="20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000" b="1" i="1"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ja-JP" sz="20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  <m:r>
                      <a:rPr lang="en-US" altLang="ja-JP" sz="2000" b="1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ja-JP" sz="20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ja-JP" sz="20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000" b="1" i="1">
                        <a:latin typeface="Cambria Math"/>
                        <a:cs typeface="Times New Roman" pitchFamily="18" charset="0"/>
                      </a:rPr>
                      <m:t>⊢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𝝈</m:t>
                    </m:r>
                    <m:r>
                      <a:rPr lang="en-US" altLang="ja-JP" sz="2000" b="1" i="1" smtClean="0"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endParaRPr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円/楕円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90" y="3140968"/>
                <a:ext cx="3024336" cy="1065771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>
            <a:stCxn id="24" idx="4"/>
            <a:endCxn id="40" idx="0"/>
          </p:cNvCxnSpPr>
          <p:nvPr/>
        </p:nvCxnSpPr>
        <p:spPr>
          <a:xfrm flipH="1">
            <a:off x="7334184" y="4206739"/>
            <a:ext cx="1574" cy="8807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円/楕円 25"/>
              <p:cNvSpPr/>
              <p:nvPr/>
            </p:nvSpPr>
            <p:spPr>
              <a:xfrm>
                <a:off x="3031014" y="3140968"/>
                <a:ext cx="2549098" cy="106577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dirty="0">
                    <a:cs typeface="Times New Roman" pitchFamily="18" charset="0"/>
                  </a:rPr>
                  <a:t>Candidate</a:t>
                </a:r>
              </a:p>
              <a:p>
                <a:pPr algn="ctr"/>
                <a:r>
                  <a:rPr lang="en-US" altLang="ja-JP" sz="2000" b="1" dirty="0">
                    <a:cs typeface="Times New Roman" pitchFamily="18" charset="0"/>
                  </a:rPr>
                  <a:t>Type </a:t>
                </a:r>
                <a:r>
                  <a:rPr lang="en-US" altLang="ja-JP" sz="2000" b="1" dirty="0" err="1">
                    <a:cs typeface="Times New Roman" pitchFamily="18" charset="0"/>
                  </a:rPr>
                  <a:t>Envs</a:t>
                </a:r>
                <a:r>
                  <a:rPr lang="en-US" altLang="ja-JP" sz="2000" b="1" dirty="0">
                    <a:cs typeface="Times New Roman" pitchFamily="18" charset="0"/>
                  </a:rPr>
                  <a:t>.</a:t>
                </a:r>
                <a:r>
                  <a:rPr lang="en-US" altLang="ja-JP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</m:oMath>
                </a14:m>
                <a:endParaRPr lang="en-US" altLang="ja-JP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円/楕円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14" y="3140968"/>
                <a:ext cx="2549098" cy="1065771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/>
          <p:cNvCxnSpPr>
            <a:endCxn id="26" idx="3"/>
          </p:cNvCxnSpPr>
          <p:nvPr/>
        </p:nvCxnSpPr>
        <p:spPr>
          <a:xfrm flipV="1">
            <a:off x="2580468" y="4050660"/>
            <a:ext cx="823853" cy="9625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6" idx="7"/>
          </p:cNvCxnSpPr>
          <p:nvPr/>
        </p:nvCxnSpPr>
        <p:spPr>
          <a:xfrm flipV="1">
            <a:off x="5206805" y="2276872"/>
            <a:ext cx="987674" cy="1020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652120" y="5449177"/>
            <a:ext cx="54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cs typeface="Times New Roman" pitchFamily="18" charset="0"/>
              </a:rPr>
              <a:t>yes</a:t>
            </a:r>
            <a:endParaRPr kumimoji="1" lang="ja-JP" altLang="en-US" sz="2000" b="1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2699792" y="4655457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0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𝝈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𝝅</m:t>
                      </m:r>
                    </m:oMath>
                  </m:oMathPara>
                </a14:m>
                <a:endParaRPr kumimoji="1"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55457"/>
                <a:ext cx="144016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334184" y="1052736"/>
                <a:ext cx="1846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0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𝚫</m:t>
                      </m:r>
                      <m:r>
                        <a:rPr lang="en-US" altLang="ja-JP" sz="2000" b="1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𝝈</m:t>
                      </m:r>
                      <m:r>
                        <a:rPr lang="en-US" altLang="ja-JP" sz="2000" b="1" i="1" smtClean="0"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kumimoji="1"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184" y="1052736"/>
                <a:ext cx="184632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6182056" y="5087505"/>
                <a:ext cx="2304256" cy="7617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dirty="0">
                    <a:solidFill>
                      <a:schemeClr val="tx1"/>
                    </a:solidFill>
                    <a:cs typeface="Times New Roman" pitchFamily="18" charset="0"/>
                  </a:rPr>
                  <a:t>Step 2: Safety</a:t>
                </a:r>
                <a:br>
                  <a:rPr lang="en-US" altLang="ja-JP" sz="2000" b="1" dirty="0">
                    <a:solidFill>
                      <a:schemeClr val="tx1"/>
                    </a:solidFill>
                    <a:cs typeface="Times New Roman" pitchFamily="18" charset="0"/>
                  </a:rPr>
                </a:br>
                <a:r>
                  <a:rPr lang="en-US" altLang="ja-JP" sz="2000" b="1" dirty="0">
                    <a:solidFill>
                      <a:schemeClr val="tx1"/>
                    </a:solidFill>
                    <a:cs typeface="Times New Roman" pitchFamily="18" charset="0"/>
                  </a:rPr>
                  <a:t>Check of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altLang="ja-JP" sz="2000" b="1" dirty="0">
                    <a:solidFill>
                      <a:srgbClr val="7030A0"/>
                    </a:solidFill>
                    <a:cs typeface="Times New Roman" pitchFamily="18" charset="0"/>
                  </a:rPr>
                  <a:t>[2]</a:t>
                </a:r>
                <a:endParaRPr lang="ja-JP" altLang="en-US" sz="2000" b="1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056" y="5087505"/>
                <a:ext cx="2304256" cy="761781"/>
              </a:xfrm>
              <a:prstGeom prst="rect">
                <a:avLst/>
              </a:prstGeom>
              <a:blipFill rotWithShape="1">
                <a:blip r:embed="rId9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テキスト ボックス 135"/>
          <p:cNvSpPr txBox="1"/>
          <p:nvPr/>
        </p:nvSpPr>
        <p:spPr>
          <a:xfrm>
            <a:off x="7388690" y="5807585"/>
            <a:ext cx="56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cs typeface="Times New Roman" pitchFamily="18" charset="0"/>
              </a:rPr>
              <a:t>no</a:t>
            </a:r>
            <a:endParaRPr kumimoji="1" lang="ja-JP" altLang="en-US" sz="2000" b="1" dirty="0">
              <a:cs typeface="Times New Roman" pitchFamily="18" charset="0"/>
            </a:endParaRPr>
          </a:p>
        </p:txBody>
      </p:sp>
      <p:cxnSp>
        <p:nvCxnSpPr>
          <p:cNvPr id="50" name="直線矢印コネクタ 49"/>
          <p:cNvCxnSpPr>
            <a:stCxn id="15" idx="0"/>
            <a:endCxn id="48" idx="4"/>
          </p:cNvCxnSpPr>
          <p:nvPr/>
        </p:nvCxnSpPr>
        <p:spPr>
          <a:xfrm flipV="1">
            <a:off x="1367643" y="4365104"/>
            <a:ext cx="1" cy="6321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7125782" y="2308810"/>
                <a:ext cx="2198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¬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𝚫</m:t>
                      </m:r>
                      <m:r>
                        <a:rPr lang="en-US" altLang="ja-JP" sz="2000" b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𝝈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82" y="2308810"/>
                <a:ext cx="219874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-108520" y="4613066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  <a:cs typeface="Times New Roman" pitchFamily="18" charset="0"/>
                        </a:rPr>
                        <m:t>¬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∃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𝚪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⊢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𝝈</m:t>
                      </m:r>
                      <m:r>
                        <a:rPr lang="en-US" altLang="ja-JP" sz="2000" b="1" i="1">
                          <a:latin typeface="Cambria Math"/>
                          <a:cs typeface="Times New Roman" pitchFamily="18" charset="0"/>
                        </a:rPr>
                        <m:t>𝝅</m:t>
                      </m:r>
                    </m:oMath>
                  </m:oMathPara>
                </a14:m>
                <a:endParaRPr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13066"/>
                <a:ext cx="158417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円/楕円 69"/>
              <p:cNvSpPr/>
              <p:nvPr/>
            </p:nvSpPr>
            <p:spPr>
              <a:xfrm>
                <a:off x="3031014" y="3140967"/>
                <a:ext cx="2549098" cy="106577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dirty="0">
                    <a:solidFill>
                      <a:srgbClr val="FF0000"/>
                    </a:solidFill>
                    <a:cs typeface="Times New Roman" pitchFamily="18" charset="0"/>
                  </a:rPr>
                  <a:t>New Candidate</a:t>
                </a:r>
              </a:p>
              <a:p>
                <a:pPr algn="ctr"/>
                <a:r>
                  <a:rPr lang="en-US" altLang="ja-JP" sz="2000" b="1" dirty="0">
                    <a:solidFill>
                      <a:srgbClr val="FF0000"/>
                    </a:solidFill>
                    <a:cs typeface="Times New Roman" pitchFamily="18" charset="0"/>
                  </a:rPr>
                  <a:t>Type </a:t>
                </a:r>
                <a:r>
                  <a:rPr lang="en-US" altLang="ja-JP" sz="2000" b="1" dirty="0" err="1">
                    <a:solidFill>
                      <a:srgbClr val="FF0000"/>
                    </a:solidFill>
                    <a:cs typeface="Times New Roman" pitchFamily="18" charset="0"/>
                  </a:rPr>
                  <a:t>Envs</a:t>
                </a:r>
                <a:r>
                  <a:rPr lang="en-US" altLang="ja-JP" sz="2000" b="1" dirty="0">
                    <a:solidFill>
                      <a:srgbClr val="FF0000"/>
                    </a:solidFill>
                    <a:cs typeface="Times New Roman" pitchFamily="18" charset="0"/>
                  </a:rPr>
                  <a:t>.</a:t>
                </a:r>
                <a:r>
                  <a:rPr lang="en-US" altLang="ja-JP" sz="2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</m:oMath>
                </a14:m>
                <a:endParaRPr lang="en-US" altLang="ja-JP" sz="2000" b="1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algn="ctr"/>
                <a:r>
                  <a:rPr kumimoji="1" lang="en-US" altLang="ja-JP" sz="2000" b="1" dirty="0" err="1">
                    <a:solidFill>
                      <a:srgbClr val="FF0000"/>
                    </a:solidFill>
                    <a:cs typeface="Times New Roman" pitchFamily="18" charset="0"/>
                  </a:rPr>
                  <a:t>s.t.</a:t>
                </a:r>
                <a:r>
                  <a:rPr lang="en-US" altLang="ja-JP" sz="2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ja-JP" sz="2000" b="1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𝚫</m:t>
                    </m:r>
                  </m:oMath>
                </a14:m>
                <a:endParaRPr kumimoji="1"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円/楕円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14" y="3140967"/>
                <a:ext cx="2549098" cy="1065771"/>
              </a:xfrm>
              <a:prstGeom prst="ellipse">
                <a:avLst/>
              </a:prstGeom>
              <a:blipFill rotWithShape="1">
                <a:blip r:embed="rId12"/>
                <a:stretch>
                  <a:fillRect b="-6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正方形/長方形 184"/>
          <p:cNvSpPr/>
          <p:nvPr/>
        </p:nvSpPr>
        <p:spPr>
          <a:xfrm>
            <a:off x="89142" y="6021288"/>
            <a:ext cx="672062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7030A0"/>
                </a:solidFill>
              </a:rPr>
              <a:t>[1] Terauchi POPL 2010    [2] Kobayashi, Sato, </a:t>
            </a:r>
            <a:r>
              <a:rPr lang="en-US" altLang="ja-JP" sz="2000" b="1" dirty="0" err="1">
                <a:solidFill>
                  <a:srgbClr val="7030A0"/>
                </a:solidFill>
              </a:rPr>
              <a:t>Unno</a:t>
            </a:r>
            <a:r>
              <a:rPr lang="en-US" altLang="ja-JP" sz="2000" b="1" dirty="0">
                <a:solidFill>
                  <a:srgbClr val="7030A0"/>
                </a:solidFill>
              </a:rPr>
              <a:t> PLDI 2011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円/楕円 32"/>
              <p:cNvSpPr/>
              <p:nvPr/>
            </p:nvSpPr>
            <p:spPr>
              <a:xfrm>
                <a:off x="3039919" y="1325700"/>
                <a:ext cx="2468185" cy="1126406"/>
              </a:xfrm>
              <a:prstGeom prst="ellips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Instantiated Program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𝝈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𝑷</m:t>
                    </m:r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円/楕円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919" y="1325700"/>
                <a:ext cx="2468185" cy="1126406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>
            <a:stCxn id="56" idx="7"/>
            <a:endCxn id="33" idx="3"/>
          </p:cNvCxnSpPr>
          <p:nvPr/>
        </p:nvCxnSpPr>
        <p:spPr>
          <a:xfrm flipV="1">
            <a:off x="2442416" y="2287148"/>
            <a:ext cx="958960" cy="9348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3" idx="6"/>
            <a:endCxn id="14" idx="1"/>
          </p:cNvCxnSpPr>
          <p:nvPr/>
        </p:nvCxnSpPr>
        <p:spPr>
          <a:xfrm>
            <a:off x="5508104" y="1888903"/>
            <a:ext cx="673952" cy="64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円/楕円 55"/>
              <p:cNvSpPr/>
              <p:nvPr/>
            </p:nvSpPr>
            <p:spPr>
              <a:xfrm>
                <a:off x="-152317" y="3025846"/>
                <a:ext cx="3039919" cy="1339258"/>
              </a:xfrm>
              <a:prstGeom prst="ellips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New Candidate Substitution</a:t>
                </a:r>
                <a:r>
                  <a:rPr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𝝈</m:t>
                    </m:r>
                  </m:oMath>
                </a14:m>
                <a:endParaRPr kumimoji="1" lang="en-US" altLang="ja-JP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kumimoji="1" lang="en-US" altLang="ja-JP" sz="2400" b="1" dirty="0" err="1">
                    <a:solidFill>
                      <a:srgbClr val="FF0000"/>
                    </a:solidFill>
                    <a:cs typeface="Times New Roman" pitchFamily="18" charset="0"/>
                  </a:rPr>
                  <a:t>s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.t.</a:t>
                </a:r>
                <a:r>
                  <a:rPr kumimoji="1" lang="en-US" altLang="ja-JP" sz="24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400" b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⊢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𝝈</m:t>
                    </m:r>
                    <m:r>
                      <a:rPr lang="en-US" altLang="ja-JP" sz="2400" b="1" i="1"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endParaRPr lang="ja-JP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円/楕円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17" y="3025846"/>
                <a:ext cx="3039919" cy="1339258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154818" y="4997206"/>
            <a:ext cx="2425650" cy="952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cs typeface="Times New Roman" pitchFamily="18" charset="0"/>
              </a:rPr>
              <a:t>Step 3: Refinement </a:t>
            </a:r>
            <a:r>
              <a:rPr lang="en-US" altLang="ja-JP" sz="2400" b="1" dirty="0">
                <a:solidFill>
                  <a:srgbClr val="7030A0"/>
                </a:solidFill>
                <a:cs typeface="Times New Roman" pitchFamily="18" charset="0"/>
              </a:rPr>
              <a:t>[1,2]</a:t>
            </a:r>
            <a:endParaRPr kumimoji="1" lang="ja-JP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4" grpId="0" animBg="1"/>
      <p:bldP spid="29" grpId="0"/>
      <p:bldP spid="31" grpId="0"/>
      <p:bldP spid="32" grpId="0"/>
      <p:bldP spid="40" grpId="0" animBg="1"/>
      <p:bldP spid="136" grpId="0"/>
      <p:bldP spid="65" grpId="0"/>
      <p:bldP spid="66" grpId="0"/>
      <p:bldP spid="70" grpId="0" animBg="1"/>
      <p:bldP spid="56" grpId="0" animBg="1"/>
      <p:bldP spid="56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Finding New Candidate Substitution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b="1" dirty="0"/>
                  <a:t>Input:</a:t>
                </a:r>
              </a:p>
              <a:p>
                <a:pPr marL="457200" lvl="1" indent="0">
                  <a:buNone/>
                </a:pPr>
                <a:r>
                  <a:rPr kumimoji="1" lang="en-US" altLang="ja-JP" b="1" dirty="0"/>
                  <a:t>a safe </a:t>
                </a:r>
                <a:r>
                  <a:rPr lang="en-US" altLang="ja-JP" b="1" dirty="0"/>
                  <a:t>non-recursive fragment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/>
                      </a:rPr>
                      <m:t>𝝅</m:t>
                    </m:r>
                    <m:r>
                      <a:rPr lang="en-US" altLang="ja-JP" b="1" i="1">
                        <a:latin typeface="Cambria Math"/>
                      </a:rPr>
                      <m:t>⊆</m:t>
                    </m:r>
                    <m:r>
                      <a:rPr lang="en-US" altLang="ja-JP" b="1" i="1">
                        <a:latin typeface="Cambria Math"/>
                      </a:rPr>
                      <m:t>𝑷</m:t>
                    </m:r>
                  </m:oMath>
                </a14:m>
                <a:br>
                  <a:rPr lang="en-US" altLang="ja-JP" b="1" dirty="0"/>
                </a:br>
                <a:r>
                  <a:rPr lang="en-US" altLang="ja-JP" b="1" dirty="0"/>
                  <a:t>such that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cs typeface="Times New Roman" pitchFamily="18" charset="0"/>
                      </a:rPr>
                      <m:t>¬</m:t>
                    </m:r>
                    <m:r>
                      <a:rPr lang="en-US" altLang="ja-JP" b="1" i="1"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b="1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b="1" i="1">
                        <a:latin typeface="Cambria Math"/>
                        <a:cs typeface="Times New Roman" pitchFamily="18" charset="0"/>
                      </a:rPr>
                      <m:t>⊢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𝒐𝒍𝒅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endParaRPr lang="en-US" altLang="ja-JP" b="1" dirty="0"/>
              </a:p>
              <a:p>
                <a:r>
                  <a:rPr lang="en-US" altLang="ja-JP" b="1" dirty="0"/>
                  <a:t>Output: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𝚪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⊢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b>
                    </m:sSub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endParaRPr lang="en-US" altLang="ja-JP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83568" y="4653136"/>
                <a:ext cx="7848872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3200" b="1" dirty="0">
                    <a:solidFill>
                      <a:prstClr val="black"/>
                    </a:solidFill>
                  </a:rPr>
                  <a:t>By reduction to non-linear constraint solving using linear expression templates for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3136"/>
                <a:ext cx="7848872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780" t="-6077" r="-619" b="-16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8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043608" y="3444817"/>
                <a:ext cx="7524328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44817"/>
                <a:ext cx="7524328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043608" y="1932649"/>
                <a:ext cx="6084168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32649"/>
                <a:ext cx="6084168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Example:</a:t>
            </a:r>
            <a:r>
              <a:rPr lang="en-US" altLang="ja-JP" b="1" dirty="0"/>
              <a:t> Reduction to Non-Linear </a:t>
            </a:r>
            <a:r>
              <a:rPr lang="en-US" altLang="ja-JP" b="1"/>
              <a:t>Constraint Solving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043608" y="4973828"/>
                <a:ext cx="8100392" cy="1479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/>
                        </a:rPr>
                        <m:t>∃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latin typeface="Cambria Math"/>
                              </a:rPr>
                              <m:t>, 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𝑷</m:t>
                            </m:r>
                            <m:r>
                              <a:rPr lang="en-US" altLang="ja-JP" sz="28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𝑸</m:t>
                            </m:r>
                          </m:e>
                        </m:mr>
                      </m:m>
                      <m:r>
                        <a:rPr lang="en-US" altLang="ja-JP" sz="2800" b="1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973828"/>
                <a:ext cx="8100392" cy="1479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11"/>
          <p:cNvSpPr/>
          <p:nvPr/>
        </p:nvSpPr>
        <p:spPr>
          <a:xfrm rot="16200000">
            <a:off x="71500" y="3619175"/>
            <a:ext cx="936104" cy="10081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6200000">
            <a:off x="71500" y="5098683"/>
            <a:ext cx="936104" cy="10081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吹き出し 2"/>
              <p:cNvSpPr/>
              <p:nvPr/>
            </p:nvSpPr>
            <p:spPr>
              <a:xfrm>
                <a:off x="144016" y="1363273"/>
                <a:ext cx="6444208" cy="553559"/>
              </a:xfrm>
              <a:prstGeom prst="wedgeRectCallout">
                <a:avLst>
                  <a:gd name="adj1" fmla="val -13341"/>
                  <a:gd name="adj2" fmla="val 8085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∀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400" b="1" i="1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lang="en-US" altLang="ja-JP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4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400" b="1" i="1"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400" b="1" i="0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→{</m:t>
                      </m:r>
                      <m:r>
                        <a:rPr lang="en-US" altLang="ja-JP" sz="2400" b="1" i="1">
                          <a:latin typeface="Cambria Math"/>
                        </a:rPr>
                        <m:t>𝒙</m:t>
                      </m:r>
                      <m:r>
                        <a:rPr lang="en-US" altLang="ja-JP" sz="2400" b="1" i="1">
                          <a:latin typeface="Cambria Math"/>
                        </a:rPr>
                        <m:t>|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r>
                        <a:rPr lang="en-US" altLang="ja-JP" sz="2400" b="1" i="1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3" name="四角形吹き出し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1363273"/>
                <a:ext cx="6444208" cy="553559"/>
              </a:xfrm>
              <a:prstGeom prst="wedgeRectCallout">
                <a:avLst>
                  <a:gd name="adj1" fmla="val -13341"/>
                  <a:gd name="adj2" fmla="val 80854"/>
                </a:avLst>
              </a:prstGeom>
              <a:blipFill rotWithShape="1">
                <a:blip r:embed="rId5"/>
                <a:stretch>
                  <a:fillRect l="-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2" grpId="0" animBg="1"/>
      <p:bldP spid="13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Example: Non-linear</a:t>
            </a:r>
            <a:br>
              <a:rPr lang="en-US" altLang="ja-JP" b="1" dirty="0"/>
            </a:br>
            <a:r>
              <a:rPr lang="en-US" altLang="ja-JP" b="1" dirty="0"/>
              <a:t>Constraint Solving</a:t>
            </a:r>
            <a:r>
              <a:rPr lang="ja-JP" altLang="en-US" b="1" dirty="0"/>
              <a:t> </a:t>
            </a:r>
            <a:r>
              <a:rPr lang="en-US" altLang="ja-JP" b="1" dirty="0"/>
              <a:t>(1/2)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115616" y="5445224"/>
                <a:ext cx="7361290" cy="900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∀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altLang="ja-JP" sz="2800" b="1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altLang="ja-JP" sz="2800" b="1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⇒</m:t>
                            </m:r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</m:mr>
                      </m:m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45224"/>
                <a:ext cx="7361290" cy="9008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79512" y="1484784"/>
                <a:ext cx="8136904" cy="1479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/>
                        </a:rPr>
                        <m:t>∃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 smtClean="0">
                                <a:latin typeface="Cambria Math"/>
                              </a:rPr>
                              <m:t>, 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𝑷</m:t>
                            </m:r>
                            <m:r>
                              <a:rPr lang="en-US" altLang="ja-JP" sz="28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𝑸</m:t>
                            </m:r>
                          </m:e>
                        </m:mr>
                      </m:m>
                      <m:r>
                        <a:rPr lang="en-US" altLang="ja-JP" sz="2800" b="1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4"/>
                <a:ext cx="8136904" cy="1479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0" y="3419241"/>
            <a:ext cx="1068470" cy="759428"/>
            <a:chOff x="43575" y="3461660"/>
            <a:chExt cx="1008112" cy="759428"/>
          </a:xfrm>
        </p:grpSpPr>
        <p:sp>
          <p:nvSpPr>
            <p:cNvPr id="12" name="下矢印 11"/>
            <p:cNvSpPr/>
            <p:nvPr/>
          </p:nvSpPr>
          <p:spPr>
            <a:xfrm rot="16200000">
              <a:off x="167917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44615" y="3645024"/>
                  <a:ext cx="98037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 dirty="0"/>
                    <a:t>Elim.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15" y="3645024"/>
                  <a:ext cx="98037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848"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グループ化 22"/>
          <p:cNvGrpSpPr/>
          <p:nvPr/>
        </p:nvGrpSpPr>
        <p:grpSpPr>
          <a:xfrm>
            <a:off x="0" y="5505172"/>
            <a:ext cx="1068470" cy="759428"/>
            <a:chOff x="107504" y="3461660"/>
            <a:chExt cx="1008112" cy="759428"/>
          </a:xfrm>
        </p:grpSpPr>
        <p:sp>
          <p:nvSpPr>
            <p:cNvPr id="24" name="下矢印 23"/>
            <p:cNvSpPr/>
            <p:nvPr/>
          </p:nvSpPr>
          <p:spPr>
            <a:xfrm rot="16200000">
              <a:off x="231846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/>
                <p:cNvSpPr/>
                <p:nvPr/>
              </p:nvSpPr>
              <p:spPr>
                <a:xfrm>
                  <a:off x="123291" y="3645024"/>
                  <a:ext cx="9909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 dirty="0"/>
                    <a:t>Elim.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𝑸</m:t>
                      </m:r>
                    </m:oMath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25" name="正方形/長方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91" y="3645024"/>
                  <a:ext cx="99095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395" t="-7576" r="-1163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115616" y="3068960"/>
                <a:ext cx="8100392" cy="1479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/>
                        </a:rPr>
                        <m:t>∃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/>
                              </a:rPr>
                              <m:t>, 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𝑸</m:t>
                            </m:r>
                          </m:e>
                        </m:mr>
                      </m:m>
                      <m:r>
                        <a:rPr lang="en-US" altLang="ja-JP" sz="2800" b="1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⇒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.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𝑸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  <m:r>
                                            <a:rPr lang="en-US" altLang="ja-JP" sz="2800" b="1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∧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𝝂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∧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⋅</m:t>
                                      </m:r>
                                      <m:r>
                                        <a:rPr lang="en-US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⇒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𝝂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</m:mr>
                                </m:m>
                                <m:r>
                                  <a:rPr lang="en-US" altLang="ja-JP" sz="2800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68960"/>
                <a:ext cx="8100392" cy="1479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四角形吹き出し 8"/>
              <p:cNvSpPr/>
              <p:nvPr/>
            </p:nvSpPr>
            <p:spPr>
              <a:xfrm>
                <a:off x="107504" y="4653136"/>
                <a:ext cx="6624736" cy="648072"/>
              </a:xfrm>
              <a:prstGeom prst="wedgeRectCallout">
                <a:avLst>
                  <a:gd name="adj1" fmla="val -39361"/>
                  <a:gd name="adj2" fmla="val -16146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/>
                      </a:rPr>
                      <m:t>∃</m:t>
                    </m:r>
                    <m:r>
                      <a:rPr kumimoji="1" lang="en-US" altLang="ja-JP" sz="32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r>
                      <a:rPr kumimoji="1" lang="en-US" altLang="ja-JP" sz="3200" b="1" i="1" smtClean="0">
                        <a:latin typeface="Cambria Math"/>
                      </a:rPr>
                      <m:t>. </m:t>
                    </m:r>
                    <m:r>
                      <a:rPr kumimoji="1" lang="en-US" altLang="ja-JP" sz="3200" b="1" i="1" smtClean="0">
                        <a:latin typeface="Cambria Math"/>
                      </a:rPr>
                      <m:t>𝝓</m:t>
                    </m:r>
                    <m:r>
                      <a:rPr kumimoji="1" lang="en-US" altLang="ja-JP" sz="3200" b="1" i="1" smtClean="0">
                        <a:latin typeface="Cambria Math"/>
                      </a:rPr>
                      <m:t>⇒</m:t>
                    </m:r>
                    <m:r>
                      <a:rPr kumimoji="1" lang="en-US" altLang="ja-JP" sz="32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kumimoji="1" lang="en-US" altLang="ja-JP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3200" b="1" i="1" smtClean="0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kumimoji="1" lang="en-US" altLang="ja-JP" sz="3200" b="1" i="1" smtClean="0">
                        <a:latin typeface="Cambria Math"/>
                      </a:rPr>
                      <m:t>∧</m:t>
                    </m:r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altLang="ja-JP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ja-JP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200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altLang="ja-JP" sz="3200" b="1" i="1" smtClean="0">
                        <a:latin typeface="Cambria Math"/>
                      </a:rPr>
                      <m:t>⇒</m:t>
                    </m:r>
                    <m:r>
                      <a:rPr lang="en-US" altLang="ja-JP" sz="3200" b="1" i="1" smtClean="0">
                        <a:latin typeface="Cambria Math"/>
                      </a:rPr>
                      <m:t>𝝍</m:t>
                    </m:r>
                  </m:oMath>
                </a14:m>
                <a:r>
                  <a:rPr kumimoji="1" lang="ja-JP" altLang="en-US" sz="3200" b="1" dirty="0"/>
                  <a:t> </a:t>
                </a:r>
                <a:r>
                  <a:rPr kumimoji="1" lang="en-US" altLang="ja-JP" sz="3200" b="1" dirty="0" err="1"/>
                  <a:t>iff</a:t>
                </a:r>
                <a:r>
                  <a:rPr kumimoji="1" lang="en-US" altLang="ja-JP" sz="3200" b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/>
                      </a:rPr>
                      <m:t>𝝓</m:t>
                    </m:r>
                    <m:r>
                      <a:rPr kumimoji="1" lang="en-US" altLang="ja-JP" sz="3200" b="1" i="1" smtClean="0">
                        <a:latin typeface="Cambria Math"/>
                      </a:rPr>
                      <m:t>⇒</m:t>
                    </m:r>
                    <m:r>
                      <a:rPr kumimoji="1" lang="en-US" altLang="ja-JP" sz="3200" b="1" i="1" smtClean="0">
                        <a:latin typeface="Cambria Math"/>
                      </a:rPr>
                      <m:t>𝝍</m:t>
                    </m:r>
                  </m:oMath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9" name="四角形吹き出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53136"/>
                <a:ext cx="6624736" cy="648072"/>
              </a:xfrm>
              <a:prstGeom prst="wedgeRectCallout">
                <a:avLst>
                  <a:gd name="adj1" fmla="val -39361"/>
                  <a:gd name="adj2" fmla="val -161462"/>
                </a:avLst>
              </a:prstGeom>
              <a:blipFill rotWithShape="1">
                <a:blip r:embed="rId8"/>
                <a:stretch>
                  <a:fillRect b="-11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1835696" y="1988840"/>
            <a:ext cx="6192688" cy="97545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771800" y="3573016"/>
            <a:ext cx="6192688" cy="97545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771800" y="3068960"/>
            <a:ext cx="6192688" cy="1479507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059832" y="5445224"/>
            <a:ext cx="4680520" cy="900888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9" grpId="0" animBg="1"/>
      <p:bldP spid="3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Example: Non-linear</a:t>
            </a:r>
            <a:br>
              <a:rPr kumimoji="1" lang="en-US" altLang="ja-JP" b="1" dirty="0"/>
            </a:br>
            <a:r>
              <a:rPr kumimoji="1" lang="en-US" altLang="ja-JP" b="1" dirty="0"/>
              <a:t>Constraint Solving</a:t>
            </a:r>
            <a:r>
              <a:rPr lang="ja-JP" altLang="en-US" b="1" dirty="0"/>
              <a:t> </a:t>
            </a:r>
            <a:r>
              <a:rPr lang="en-US" altLang="ja-JP" b="1" dirty="0"/>
              <a:t>(2/2)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23528" y="1484784"/>
                <a:ext cx="8496944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∀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US" altLang="ja-JP" sz="2800" b="1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849694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2267744" y="2204864"/>
                <a:ext cx="6552728" cy="9077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6552728" cy="9077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228184" y="4437112"/>
                <a:ext cx="2592288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altLang="ja-JP" sz="2800" b="1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437112"/>
                <a:ext cx="25922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矢印 21"/>
          <p:cNvSpPr/>
          <p:nvPr/>
        </p:nvSpPr>
        <p:spPr>
          <a:xfrm>
            <a:off x="6876256" y="3284984"/>
            <a:ext cx="1196554" cy="10081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971600" y="5229200"/>
                <a:ext cx="7416824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29200"/>
                <a:ext cx="7416824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860032" y="6165304"/>
                <a:ext cx="1541196" cy="4370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165304"/>
                <a:ext cx="1541196" cy="4370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105359" y="2190351"/>
            <a:ext cx="2098286" cy="922262"/>
            <a:chOff x="107504" y="3461660"/>
            <a:chExt cx="1008112" cy="759428"/>
          </a:xfrm>
        </p:grpSpPr>
        <p:sp>
          <p:nvSpPr>
            <p:cNvPr id="26" name="下矢印 25"/>
            <p:cNvSpPr/>
            <p:nvPr/>
          </p:nvSpPr>
          <p:spPr>
            <a:xfrm rot="16200000">
              <a:off x="231846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123291" y="3677793"/>
                  <a:ext cx="965744" cy="329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a14:m>
                  <a:r>
                    <a:rPr lang="en-US" altLang="ja-JP" sz="2000" b="1" dirty="0"/>
                    <a:t> to 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91" y="3677793"/>
                  <a:ext cx="965744" cy="3294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四角形吹き出し 27"/>
          <p:cNvSpPr/>
          <p:nvPr/>
        </p:nvSpPr>
        <p:spPr>
          <a:xfrm>
            <a:off x="1375182" y="4186110"/>
            <a:ext cx="4420954" cy="827066"/>
          </a:xfrm>
          <a:prstGeom prst="wedgeRectCallout">
            <a:avLst>
              <a:gd name="adj1" fmla="val 86055"/>
              <a:gd name="adj2" fmla="val -751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ja-JP" sz="2400" b="1" dirty="0">
                <a:solidFill>
                  <a:prstClr val="black"/>
                </a:solidFill>
              </a:rPr>
              <a:t>Bit-vector modeling &amp; SMT </a:t>
            </a:r>
            <a:r>
              <a:rPr lang="en-US" altLang="ja-JP" sz="2000" b="1" dirty="0">
                <a:solidFill>
                  <a:prstClr val="black"/>
                </a:solidFill>
              </a:rPr>
              <a:t>[</a:t>
            </a:r>
            <a:r>
              <a:rPr lang="en-US" altLang="ja-JP" sz="2000" b="1" dirty="0" err="1">
                <a:solidFill>
                  <a:prstClr val="black"/>
                </a:solidFill>
              </a:rPr>
              <a:t>Gulwani</a:t>
            </a:r>
            <a:r>
              <a:rPr lang="en-US" altLang="ja-JP" sz="2000" b="1" dirty="0">
                <a:solidFill>
                  <a:prstClr val="black"/>
                </a:solidFill>
              </a:rPr>
              <a:t>, </a:t>
            </a:r>
            <a:r>
              <a:rPr lang="en-US" altLang="ja-JP" sz="2000" b="1" dirty="0" err="1">
                <a:solidFill>
                  <a:prstClr val="black"/>
                </a:solidFill>
              </a:rPr>
              <a:t>Srivastava</a:t>
            </a:r>
            <a:r>
              <a:rPr lang="en-US" altLang="ja-JP" sz="2000" b="1" dirty="0">
                <a:solidFill>
                  <a:prstClr val="black"/>
                </a:solidFill>
              </a:rPr>
              <a:t>, </a:t>
            </a:r>
            <a:r>
              <a:rPr lang="en-US" altLang="ja-JP" sz="2000" b="1" dirty="0" err="1">
                <a:solidFill>
                  <a:prstClr val="black"/>
                </a:solidFill>
              </a:rPr>
              <a:t>Venkatesan</a:t>
            </a:r>
            <a:r>
              <a:rPr lang="en-US" altLang="ja-JP" sz="2000" b="1" dirty="0">
                <a:solidFill>
                  <a:prstClr val="black"/>
                </a:solidFill>
              </a:rPr>
              <a:t> 2008]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四角形吹き出し 28"/>
              <p:cNvSpPr/>
              <p:nvPr/>
            </p:nvSpPr>
            <p:spPr>
              <a:xfrm>
                <a:off x="323528" y="3212976"/>
                <a:ext cx="6048672" cy="827066"/>
              </a:xfrm>
              <a:prstGeom prst="wedgeRectCallout">
                <a:avLst>
                  <a:gd name="adj1" fmla="val -36694"/>
                  <a:gd name="adj2" fmla="val -10493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:r>
                  <a:rPr lang="en-US" altLang="ja-JP" sz="2400" b="1" dirty="0"/>
                  <a:t>Farkas’ lemma: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acc>
                      <m:accPr>
                        <m:chr m:val="̃"/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altLang="ja-JP" sz="2400" b="1" i="1" smtClean="0">
                        <a:latin typeface="Cambria Math"/>
                      </a:rPr>
                      <m:t>.</m:t>
                    </m:r>
                    <m:nary>
                      <m:naryPr>
                        <m:chr m:val="⋀"/>
                        <m:limLoc m:val="subSup"/>
                        <m:supHide m:val="on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ja-JP" sz="2400" b="1" i="1">
                        <a:latin typeface="Cambria Math"/>
                      </a:rPr>
                      <m:t>≥</m:t>
                    </m:r>
                    <m:r>
                      <a:rPr lang="en-US" altLang="ja-JP" sz="2400" b="1" i="1">
                        <a:latin typeface="Cambria Math"/>
                      </a:rPr>
                      <m:t>𝟎</m:t>
                    </m:r>
                    <m:r>
                      <a:rPr lang="en-US" altLang="ja-JP" sz="2400" b="1" i="1">
                        <a:latin typeface="Cambria Math"/>
                      </a:rPr>
                      <m:t>⇒</m:t>
                    </m:r>
                    <m:r>
                      <a:rPr lang="en-US" altLang="ja-JP" sz="2400" b="1" i="1">
                        <a:latin typeface="Cambria Math"/>
                      </a:rPr>
                      <m:t>𝒆</m:t>
                    </m:r>
                    <m:r>
                      <a:rPr lang="en-US" altLang="ja-JP" sz="2400" b="1" i="1">
                        <a:latin typeface="Cambria Math"/>
                      </a:rPr>
                      <m:t>≥</m:t>
                    </m:r>
                    <m:r>
                      <a:rPr lang="en-US" altLang="ja-JP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ja-JP" sz="2400" b="1" dirty="0"/>
                  <a:t> iff</a:t>
                </a:r>
                <a:br>
                  <a:rPr lang="en-US" altLang="ja-JP" sz="2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acc>
                        <m:accPr>
                          <m:chr m:val="̃"/>
                          <m:ctrlP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</m:acc>
                      <m:r>
                        <a:rPr lang="en-US" altLang="ja-JP" sz="2400" b="1" i="1">
                          <a:latin typeface="Cambria Math"/>
                        </a:rPr>
                        <m:t>≥</m:t>
                      </m:r>
                      <m:r>
                        <a:rPr lang="en-US" altLang="ja-JP" sz="2400" b="1" i="1">
                          <a:latin typeface="Cambria Math"/>
                        </a:rPr>
                        <m:t>𝟎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ja-JP" sz="2400" b="1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ja-JP" sz="2400" b="1" i="1" smtClean="0">
                          <a:latin typeface="Cambria Math"/>
                        </a:rPr>
                        <m:t>≡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9" name="四角形吹き出し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12976"/>
                <a:ext cx="6048672" cy="827066"/>
              </a:xfrm>
              <a:prstGeom prst="wedgeRectCallout">
                <a:avLst>
                  <a:gd name="adj1" fmla="val -36694"/>
                  <a:gd name="adj2" fmla="val -104938"/>
                </a:avLst>
              </a:prstGeom>
              <a:blipFill rotWithShape="1">
                <a:blip r:embed="rId8"/>
                <a:stretch>
                  <a:fillRect l="-1305" b="-2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1547664" y="1484784"/>
            <a:ext cx="7272808" cy="53410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570232" y="2213523"/>
            <a:ext cx="5250240" cy="89909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15" grpId="0" animBg="1"/>
      <p:bldP spid="21" grpId="0" animBg="1"/>
      <p:bldP spid="28" grpId="0" animBg="1"/>
      <p:bldP spid="29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Implementation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en-US" altLang="ja-JP" b="1" dirty="0"/>
                  <a:t>Extended </a:t>
                </a:r>
                <a:r>
                  <a:rPr kumimoji="1" lang="en-US" altLang="ja-JP" b="1" dirty="0" err="1"/>
                  <a:t>MoCHi</a:t>
                </a:r>
                <a:r>
                  <a:rPr kumimoji="1" lang="en-US" altLang="ja-JP" b="1" dirty="0"/>
                  <a:t> </a:t>
                </a:r>
                <a:r>
                  <a:rPr kumimoji="1" lang="en-US" altLang="ja-JP" sz="2400" b="1" dirty="0"/>
                  <a:t>[</a:t>
                </a:r>
                <a:r>
                  <a:rPr lang="en-US" altLang="ja-JP" sz="2400" b="1" dirty="0"/>
                  <a:t>Sato, </a:t>
                </a:r>
                <a:r>
                  <a:rPr lang="en-US" altLang="ja-JP" sz="2400" b="1" dirty="0" err="1"/>
                  <a:t>Unno</a:t>
                </a:r>
                <a:r>
                  <a:rPr lang="en-US" altLang="ja-JP" sz="2400" b="1" dirty="0"/>
                  <a:t> and Kobayashi 2011, 2013]</a:t>
                </a:r>
                <a:br>
                  <a:rPr lang="en-US" altLang="ja-JP" b="1" dirty="0"/>
                </a:br>
                <a:r>
                  <a:rPr lang="en-US" altLang="ja-JP" b="1" dirty="0"/>
                  <a:t>with the 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590" t="-1752" r="-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83568" y="3183359"/>
            <a:ext cx="7776864" cy="2549897"/>
            <a:chOff x="683568" y="3861048"/>
            <a:chExt cx="7776864" cy="2549897"/>
          </a:xfrm>
        </p:grpSpPr>
        <p:sp>
          <p:nvSpPr>
            <p:cNvPr id="10" name="正方形/長方形 9"/>
            <p:cNvSpPr/>
            <p:nvPr/>
          </p:nvSpPr>
          <p:spPr>
            <a:xfrm>
              <a:off x="755576" y="4343171"/>
              <a:ext cx="2232248" cy="20162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 </a:t>
              </a:r>
              <a:r>
                <a:rPr lang="en-US" altLang="ja-JP" sz="1400" b="1" dirty="0" err="1">
                  <a:solidFill>
                    <a:srgbClr val="0070C0"/>
                  </a:solidFill>
                  <a:latin typeface="Comic Sans MS" pitchFamily="66" charset="0"/>
                </a:rPr>
                <a:t>rec</a:t>
              </a:r>
              <a:r>
                <a:rPr lang="en-US" altLang="ja-JP" sz="1400" b="1" dirty="0">
                  <a:latin typeface="Comic Sans MS" pitchFamily="66" charset="0"/>
                </a:rPr>
                <a:t> mc x =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x </a:t>
              </a:r>
              <a:r>
                <a:rPr lang="en-US" altLang="ja-JP" sz="1400" b="1" dirty="0"/>
                <a:t>&gt;</a:t>
              </a:r>
              <a:r>
                <a:rPr lang="en-US" altLang="ja-JP" sz="1400" b="1" dirty="0">
                  <a:latin typeface="Comic Sans MS" pitchFamily="66" charset="0"/>
                </a:rPr>
                <a:t> 100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x – 10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else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mc (mc (x + 11))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</a:t>
              </a:r>
              <a:r>
                <a:rPr lang="en-US" altLang="ja-JP" sz="1400" b="1" dirty="0">
                  <a:latin typeface="Comic Sans MS" pitchFamily="66" charset="0"/>
                </a:rPr>
                <a:t> n = </a:t>
              </a:r>
              <a:r>
                <a:rPr lang="en-US" altLang="ja-JP" sz="1400" b="1" dirty="0" err="1">
                  <a:latin typeface="Comic Sans MS" pitchFamily="66" charset="0"/>
                </a:rPr>
                <a:t>randi</a:t>
              </a:r>
              <a:r>
                <a:rPr lang="en-US" altLang="ja-JP" sz="1400" b="1" dirty="0">
                  <a:latin typeface="Comic Sans MS" pitchFamily="66" charset="0"/>
                </a:rPr>
                <a:t>()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n </a:t>
              </a:r>
              <a:r>
                <a:rPr lang="en-US" altLang="ja-JP" sz="1400" b="1" dirty="0">
                  <a:latin typeface="cmsy10"/>
                </a:rPr>
                <a:t>·</a:t>
              </a:r>
              <a:r>
                <a:rPr lang="en-US" altLang="ja-JP" sz="1400" b="1" dirty="0">
                  <a:latin typeface="Comic Sans MS" pitchFamily="66" charset="0"/>
                </a:rPr>
                <a:t> 101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FF0000"/>
                  </a:solidFill>
                  <a:latin typeface="Comic Sans MS" pitchFamily="66" charset="0"/>
                </a:rPr>
                <a:t>assert</a:t>
              </a:r>
              <a:r>
                <a:rPr lang="en-US" altLang="ja-JP" sz="1400" b="1" dirty="0">
                  <a:latin typeface="Comic Sans MS" pitchFamily="66" charset="0"/>
                </a:rPr>
                <a:t> (mc n = 91)</a:t>
              </a:r>
              <a:endParaRPr lang="ja-JP" altLang="en-US" sz="1400" b="1" dirty="0">
                <a:latin typeface="Comic Sans MS" pitchFamily="66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9304" y="4786699"/>
              <a:ext cx="18288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131840" y="6010835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err="1"/>
                <a:t>MoCHi</a:t>
              </a:r>
              <a:endParaRPr kumimoji="1" lang="ja-JP" altLang="en-US" sz="20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3568" y="386104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Program &amp; Spec.</a:t>
              </a:r>
              <a:endParaRPr kumimoji="1" lang="ja-JP" altLang="en-US" sz="2400" b="1" dirty="0"/>
            </a:p>
          </p:txBody>
        </p:sp>
        <p:cxnSp>
          <p:nvCxnSpPr>
            <p:cNvPr id="14" name="直線矢印コネクタ 13"/>
            <p:cNvCxnSpPr>
              <a:stCxn id="10" idx="3"/>
              <a:endCxn id="11" idx="1"/>
            </p:cNvCxnSpPr>
            <p:nvPr/>
          </p:nvCxnSpPr>
          <p:spPr>
            <a:xfrm flipV="1">
              <a:off x="2987824" y="5348674"/>
              <a:ext cx="691480" cy="26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6084168" y="425070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R</a:t>
              </a:r>
              <a:r>
                <a:rPr kumimoji="1" lang="en-US" altLang="ja-JP" sz="2400" b="1" dirty="0"/>
                <a:t>esult</a:t>
              </a:r>
              <a:endParaRPr kumimoji="1" lang="ja-JP" altLang="en-US" sz="2400" b="1" dirty="0"/>
            </a:p>
          </p:txBody>
        </p:sp>
        <p:cxnSp>
          <p:nvCxnSpPr>
            <p:cNvPr id="16" name="直線矢印コネクタ 15"/>
            <p:cNvCxnSpPr>
              <a:stCxn id="11" idx="3"/>
              <a:endCxn id="17" idx="1"/>
            </p:cNvCxnSpPr>
            <p:nvPr/>
          </p:nvCxnSpPr>
          <p:spPr>
            <a:xfrm flipV="1">
              <a:off x="5508104" y="5347816"/>
              <a:ext cx="648072" cy="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6156176" y="4699744"/>
              <a:ext cx="2304256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/>
                <a:t>Certificate</a:t>
              </a:r>
            </a:p>
            <a:p>
              <a:pPr algn="ctr"/>
              <a:r>
                <a:rPr lang="en-US" altLang="ja-JP" sz="2400" b="1" dirty="0"/>
                <a:t>or</a:t>
              </a:r>
            </a:p>
            <a:p>
              <a:pPr algn="ctr"/>
              <a:r>
                <a:rPr kumimoji="1" lang="en-US" altLang="ja-JP" sz="2400" b="1" dirty="0"/>
                <a:t>Counterexample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22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Conclusion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748464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b="1" i="1" dirty="0">
                    <a:solidFill>
                      <a:srgbClr val="7030A0"/>
                    </a:solidFill>
                  </a:rPr>
                  <a:t>Relatively complete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refinement type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ja-JP" b="1" dirty="0"/>
                  <a:t>Restricted use of quantification</a:t>
                </a:r>
              </a:p>
              <a:p>
                <a:pPr lvl="2"/>
                <a:r>
                  <a:rPr lang="en-US" altLang="ja-JP" b="1" dirty="0"/>
                  <a:t>Add one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universal quantifier over integer</a:t>
                </a:r>
                <a:br>
                  <a:rPr lang="en-US" altLang="ja-JP" b="1" dirty="0"/>
                </a:br>
                <a:r>
                  <a:rPr lang="en-US" altLang="ja-JP" b="1" dirty="0"/>
                  <a:t>just before each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function parameter</a:t>
                </a:r>
                <a:endParaRPr lang="en-US" altLang="ja-JP" b="1" dirty="0"/>
              </a:p>
              <a:p>
                <a:r>
                  <a:rPr lang="en-US" altLang="ja-JP" b="1" dirty="0"/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/>
              </a:p>
              <a:p>
                <a:pPr lvl="1"/>
                <a:r>
                  <a:rPr lang="en-US" altLang="ja-JP" b="1" dirty="0"/>
                  <a:t>Counterexample guided inference of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b="1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endParaRPr lang="en-US" altLang="ja-JP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</m:oMath>
                </a14:m>
                <a:r>
                  <a:rPr lang="en-US" altLang="ja-JP" b="1" dirty="0"/>
                  <a:t> inference by</a:t>
                </a:r>
                <a:r>
                  <a:rPr lang="ja-JP" altLang="en-US" b="1" dirty="0"/>
                  <a:t> </a:t>
                </a:r>
                <a:r>
                  <a:rPr lang="en-US" altLang="ja-JP" b="1" dirty="0"/>
                  <a:t>application of existing refinement type inference methods </a:t>
                </a:r>
                <a:r>
                  <a:rPr lang="en-US" altLang="ja-JP" sz="2000" b="1" dirty="0"/>
                  <a:t>[Terauchi 2010, Kobayashi, Sato, </a:t>
                </a:r>
                <a:r>
                  <a:rPr lang="en-US" altLang="ja-JP" sz="2000" b="1" dirty="0" err="1"/>
                  <a:t>Unno</a:t>
                </a:r>
                <a:r>
                  <a:rPr lang="en-US" altLang="ja-JP" sz="2000" b="1" dirty="0"/>
                  <a:t> 2011]</a:t>
                </a:r>
                <a:endParaRPr lang="ja-JP" altLang="en-US" sz="2000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b="1" dirty="0"/>
                  <a:t>Inference by reduction to non-linear constraint solving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748464" cy="4525963"/>
              </a:xfrm>
              <a:blipFill rotWithShape="1">
                <a:blip r:embed="rId2"/>
                <a:stretch>
                  <a:fillRect l="-1603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65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Refinement Types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𝐢𝐧𝐭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 | 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≥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𝟎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endParaRPr lang="en-US" altLang="ja-JP" b="1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b="1" dirty="0">
                    <a:sym typeface="Symbol"/>
                  </a:rPr>
                  <a:t>Non-negative integers</a:t>
                </a:r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ja-JP" b="1" i="0" smtClean="0">
                        <a:latin typeface="Cambria Math"/>
                        <a:sym typeface="Symbol"/>
                      </a:rPr>
                      <m:t>𝐢𝐧𝐭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→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𝒓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𝐢𝐧𝐭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 | 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𝒓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≥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}</m:t>
                    </m:r>
                  </m:oMath>
                </a14:m>
                <a:endParaRPr lang="en-US" altLang="ja-JP" b="1" dirty="0">
                  <a:latin typeface="Comic Sans MS" pitchFamily="66" charset="0"/>
                </a:endParaRPr>
              </a:p>
              <a:p>
                <a:pPr marL="457200" lvl="1" indent="0">
                  <a:buNone/>
                </a:pPr>
                <a:r>
                  <a:rPr lang="en-US" altLang="ja-JP" b="1" dirty="0">
                    <a:sym typeface="Symbol"/>
                  </a:rPr>
                  <a:t>Functions that take an integer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</m:oMath>
                </a14:m>
                <a:r>
                  <a:rPr lang="en-US" altLang="ja-JP" b="1" dirty="0">
                    <a:sym typeface="Symbol"/>
                  </a:rPr>
                  <a:t> and</a:t>
                </a:r>
                <a:br>
                  <a:rPr lang="en-US" altLang="ja-JP" b="1" dirty="0">
                    <a:sym typeface="Symbol"/>
                  </a:rPr>
                </a:br>
                <a:r>
                  <a:rPr lang="en-US" altLang="ja-JP" b="1" dirty="0">
                    <a:sym typeface="Symbol"/>
                  </a:rPr>
                  <a:t>return an integer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𝒓</m:t>
                    </m:r>
                  </m:oMath>
                </a14:m>
                <a:r>
                  <a:rPr lang="en-US" altLang="ja-JP" b="1" dirty="0">
                    <a:sym typeface="Symbol"/>
                  </a:rPr>
                  <a:t> not less than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</m:oMath>
                </a14:m>
                <a:endParaRPr lang="en-US" altLang="ja-JP" b="1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4" name="十角形 13"/>
          <p:cNvSpPr/>
          <p:nvPr/>
        </p:nvSpPr>
        <p:spPr>
          <a:xfrm>
            <a:off x="3571770" y="1293124"/>
            <a:ext cx="4312598" cy="1717896"/>
          </a:xfrm>
          <a:custGeom>
            <a:avLst/>
            <a:gdLst>
              <a:gd name="connsiteX0" fmla="*/ 0 w 2376264"/>
              <a:gd name="connsiteY0" fmla="*/ 540060 h 1080120"/>
              <a:gd name="connsiteX1" fmla="*/ 226913 w 2376264"/>
              <a:gd name="connsiteY1" fmla="*/ 206285 h 1080120"/>
              <a:gd name="connsiteX2" fmla="*/ 820979 w 2376264"/>
              <a:gd name="connsiteY2" fmla="*/ 1 h 1080120"/>
              <a:gd name="connsiteX3" fmla="*/ 1555285 w 2376264"/>
              <a:gd name="connsiteY3" fmla="*/ 1 h 1080120"/>
              <a:gd name="connsiteX4" fmla="*/ 2149351 w 2376264"/>
              <a:gd name="connsiteY4" fmla="*/ 206285 h 1080120"/>
              <a:gd name="connsiteX5" fmla="*/ 2376264 w 2376264"/>
              <a:gd name="connsiteY5" fmla="*/ 540060 h 1080120"/>
              <a:gd name="connsiteX6" fmla="*/ 2149351 w 2376264"/>
              <a:gd name="connsiteY6" fmla="*/ 873835 h 1080120"/>
              <a:gd name="connsiteX7" fmla="*/ 1555285 w 2376264"/>
              <a:gd name="connsiteY7" fmla="*/ 1080119 h 1080120"/>
              <a:gd name="connsiteX8" fmla="*/ 820979 w 2376264"/>
              <a:gd name="connsiteY8" fmla="*/ 1080119 h 1080120"/>
              <a:gd name="connsiteX9" fmla="*/ 226913 w 2376264"/>
              <a:gd name="connsiteY9" fmla="*/ 873835 h 1080120"/>
              <a:gd name="connsiteX10" fmla="*/ 0 w 2376264"/>
              <a:gd name="connsiteY10" fmla="*/ 540060 h 1080120"/>
              <a:gd name="connsiteX0" fmla="*/ 0 w 4992855"/>
              <a:gd name="connsiteY0" fmla="*/ 497856 h 1080118"/>
              <a:gd name="connsiteX1" fmla="*/ 2843504 w 4992855"/>
              <a:gd name="connsiteY1" fmla="*/ 206284 h 1080118"/>
              <a:gd name="connsiteX2" fmla="*/ 3437570 w 4992855"/>
              <a:gd name="connsiteY2" fmla="*/ 0 h 1080118"/>
              <a:gd name="connsiteX3" fmla="*/ 4171876 w 4992855"/>
              <a:gd name="connsiteY3" fmla="*/ 0 h 1080118"/>
              <a:gd name="connsiteX4" fmla="*/ 4765942 w 4992855"/>
              <a:gd name="connsiteY4" fmla="*/ 206284 h 1080118"/>
              <a:gd name="connsiteX5" fmla="*/ 4992855 w 4992855"/>
              <a:gd name="connsiteY5" fmla="*/ 540059 h 1080118"/>
              <a:gd name="connsiteX6" fmla="*/ 4765942 w 4992855"/>
              <a:gd name="connsiteY6" fmla="*/ 873834 h 1080118"/>
              <a:gd name="connsiteX7" fmla="*/ 4171876 w 4992855"/>
              <a:gd name="connsiteY7" fmla="*/ 1080118 h 1080118"/>
              <a:gd name="connsiteX8" fmla="*/ 3437570 w 4992855"/>
              <a:gd name="connsiteY8" fmla="*/ 1080118 h 1080118"/>
              <a:gd name="connsiteX9" fmla="*/ 2843504 w 4992855"/>
              <a:gd name="connsiteY9" fmla="*/ 873834 h 1080118"/>
              <a:gd name="connsiteX10" fmla="*/ 0 w 4992855"/>
              <a:gd name="connsiteY10" fmla="*/ 497856 h 1080118"/>
              <a:gd name="connsiteX0" fmla="*/ 0 w 4992855"/>
              <a:gd name="connsiteY0" fmla="*/ 511924 h 1094186"/>
              <a:gd name="connsiteX1" fmla="*/ 2843504 w 4992855"/>
              <a:gd name="connsiteY1" fmla="*/ 220352 h 1094186"/>
              <a:gd name="connsiteX2" fmla="*/ 2832659 w 4992855"/>
              <a:gd name="connsiteY2" fmla="*/ 0 h 1094186"/>
              <a:gd name="connsiteX3" fmla="*/ 4171876 w 4992855"/>
              <a:gd name="connsiteY3" fmla="*/ 14068 h 1094186"/>
              <a:gd name="connsiteX4" fmla="*/ 4765942 w 4992855"/>
              <a:gd name="connsiteY4" fmla="*/ 220352 h 1094186"/>
              <a:gd name="connsiteX5" fmla="*/ 4992855 w 4992855"/>
              <a:gd name="connsiteY5" fmla="*/ 554127 h 1094186"/>
              <a:gd name="connsiteX6" fmla="*/ 4765942 w 4992855"/>
              <a:gd name="connsiteY6" fmla="*/ 887902 h 1094186"/>
              <a:gd name="connsiteX7" fmla="*/ 4171876 w 4992855"/>
              <a:gd name="connsiteY7" fmla="*/ 1094186 h 1094186"/>
              <a:gd name="connsiteX8" fmla="*/ 3437570 w 4992855"/>
              <a:gd name="connsiteY8" fmla="*/ 1094186 h 1094186"/>
              <a:gd name="connsiteX9" fmla="*/ 2843504 w 4992855"/>
              <a:gd name="connsiteY9" fmla="*/ 887902 h 1094186"/>
              <a:gd name="connsiteX10" fmla="*/ 0 w 4992855"/>
              <a:gd name="connsiteY10" fmla="*/ 511924 h 1094186"/>
              <a:gd name="connsiteX0" fmla="*/ 0 w 4992855"/>
              <a:gd name="connsiteY0" fmla="*/ 511924 h 1136389"/>
              <a:gd name="connsiteX1" fmla="*/ 2843504 w 4992855"/>
              <a:gd name="connsiteY1" fmla="*/ 220352 h 1136389"/>
              <a:gd name="connsiteX2" fmla="*/ 2832659 w 4992855"/>
              <a:gd name="connsiteY2" fmla="*/ 0 h 1136389"/>
              <a:gd name="connsiteX3" fmla="*/ 4171876 w 4992855"/>
              <a:gd name="connsiteY3" fmla="*/ 14068 h 1136389"/>
              <a:gd name="connsiteX4" fmla="*/ 4765942 w 4992855"/>
              <a:gd name="connsiteY4" fmla="*/ 220352 h 1136389"/>
              <a:gd name="connsiteX5" fmla="*/ 4992855 w 4992855"/>
              <a:gd name="connsiteY5" fmla="*/ 554127 h 1136389"/>
              <a:gd name="connsiteX6" fmla="*/ 4765942 w 4992855"/>
              <a:gd name="connsiteY6" fmla="*/ 887902 h 1136389"/>
              <a:gd name="connsiteX7" fmla="*/ 4171876 w 4992855"/>
              <a:gd name="connsiteY7" fmla="*/ 1094186 h 1136389"/>
              <a:gd name="connsiteX8" fmla="*/ 2832659 w 4992855"/>
              <a:gd name="connsiteY8" fmla="*/ 1136389 h 1136389"/>
              <a:gd name="connsiteX9" fmla="*/ 2843504 w 4992855"/>
              <a:gd name="connsiteY9" fmla="*/ 887902 h 1136389"/>
              <a:gd name="connsiteX10" fmla="*/ 0 w 4992855"/>
              <a:gd name="connsiteY10" fmla="*/ 511924 h 1136389"/>
              <a:gd name="connsiteX0" fmla="*/ 0 w 4992855"/>
              <a:gd name="connsiteY0" fmla="*/ 511924 h 1150457"/>
              <a:gd name="connsiteX1" fmla="*/ 2843504 w 4992855"/>
              <a:gd name="connsiteY1" fmla="*/ 220352 h 1150457"/>
              <a:gd name="connsiteX2" fmla="*/ 2832659 w 4992855"/>
              <a:gd name="connsiteY2" fmla="*/ 0 h 1150457"/>
              <a:gd name="connsiteX3" fmla="*/ 4171876 w 4992855"/>
              <a:gd name="connsiteY3" fmla="*/ 14068 h 1150457"/>
              <a:gd name="connsiteX4" fmla="*/ 4765942 w 4992855"/>
              <a:gd name="connsiteY4" fmla="*/ 220352 h 1150457"/>
              <a:gd name="connsiteX5" fmla="*/ 4992855 w 4992855"/>
              <a:gd name="connsiteY5" fmla="*/ 554127 h 1150457"/>
              <a:gd name="connsiteX6" fmla="*/ 4765942 w 4992855"/>
              <a:gd name="connsiteY6" fmla="*/ 887902 h 1150457"/>
              <a:gd name="connsiteX7" fmla="*/ 4087469 w 4992855"/>
              <a:gd name="connsiteY7" fmla="*/ 1150457 h 1150457"/>
              <a:gd name="connsiteX8" fmla="*/ 2832659 w 4992855"/>
              <a:gd name="connsiteY8" fmla="*/ 1136389 h 1150457"/>
              <a:gd name="connsiteX9" fmla="*/ 2843504 w 4992855"/>
              <a:gd name="connsiteY9" fmla="*/ 887902 h 1150457"/>
              <a:gd name="connsiteX10" fmla="*/ 0 w 4992855"/>
              <a:gd name="connsiteY10" fmla="*/ 511924 h 1150457"/>
              <a:gd name="connsiteX0" fmla="*/ 0 w 4992855"/>
              <a:gd name="connsiteY0" fmla="*/ 511924 h 1150457"/>
              <a:gd name="connsiteX1" fmla="*/ 2843504 w 4992855"/>
              <a:gd name="connsiteY1" fmla="*/ 220352 h 1150457"/>
              <a:gd name="connsiteX2" fmla="*/ 2832659 w 4992855"/>
              <a:gd name="connsiteY2" fmla="*/ 0 h 1150457"/>
              <a:gd name="connsiteX3" fmla="*/ 4171876 w 4992855"/>
              <a:gd name="connsiteY3" fmla="*/ 14068 h 1150457"/>
              <a:gd name="connsiteX4" fmla="*/ 4765942 w 4992855"/>
              <a:gd name="connsiteY4" fmla="*/ 220352 h 1150457"/>
              <a:gd name="connsiteX5" fmla="*/ 4992855 w 4992855"/>
              <a:gd name="connsiteY5" fmla="*/ 554127 h 1150457"/>
              <a:gd name="connsiteX6" fmla="*/ 4765942 w 4992855"/>
              <a:gd name="connsiteY6" fmla="*/ 887902 h 1150457"/>
              <a:gd name="connsiteX7" fmla="*/ 3426288 w 4992855"/>
              <a:gd name="connsiteY7" fmla="*/ 1150457 h 1150457"/>
              <a:gd name="connsiteX8" fmla="*/ 2832659 w 4992855"/>
              <a:gd name="connsiteY8" fmla="*/ 1136389 h 1150457"/>
              <a:gd name="connsiteX9" fmla="*/ 2843504 w 4992855"/>
              <a:gd name="connsiteY9" fmla="*/ 887902 h 1150457"/>
              <a:gd name="connsiteX10" fmla="*/ 0 w 4992855"/>
              <a:gd name="connsiteY10" fmla="*/ 511924 h 1150457"/>
              <a:gd name="connsiteX0" fmla="*/ 0 w 4992855"/>
              <a:gd name="connsiteY0" fmla="*/ 511924 h 1464678"/>
              <a:gd name="connsiteX1" fmla="*/ 2843504 w 4992855"/>
              <a:gd name="connsiteY1" fmla="*/ 220352 h 1464678"/>
              <a:gd name="connsiteX2" fmla="*/ 2832659 w 4992855"/>
              <a:gd name="connsiteY2" fmla="*/ 0 h 1464678"/>
              <a:gd name="connsiteX3" fmla="*/ 4171876 w 4992855"/>
              <a:gd name="connsiteY3" fmla="*/ 14068 h 1464678"/>
              <a:gd name="connsiteX4" fmla="*/ 4765942 w 4992855"/>
              <a:gd name="connsiteY4" fmla="*/ 220352 h 1464678"/>
              <a:gd name="connsiteX5" fmla="*/ 4992855 w 4992855"/>
              <a:gd name="connsiteY5" fmla="*/ 554127 h 1464678"/>
              <a:gd name="connsiteX6" fmla="*/ 3288834 w 4992855"/>
              <a:gd name="connsiteY6" fmla="*/ 1464678 h 1464678"/>
              <a:gd name="connsiteX7" fmla="*/ 3426288 w 4992855"/>
              <a:gd name="connsiteY7" fmla="*/ 1150457 h 1464678"/>
              <a:gd name="connsiteX8" fmla="*/ 2832659 w 4992855"/>
              <a:gd name="connsiteY8" fmla="*/ 1136389 h 1464678"/>
              <a:gd name="connsiteX9" fmla="*/ 2843504 w 4992855"/>
              <a:gd name="connsiteY9" fmla="*/ 887902 h 1464678"/>
              <a:gd name="connsiteX10" fmla="*/ 0 w 4992855"/>
              <a:gd name="connsiteY10" fmla="*/ 511924 h 1464678"/>
              <a:gd name="connsiteX0" fmla="*/ 0 w 4765942"/>
              <a:gd name="connsiteY0" fmla="*/ 511924 h 1464678"/>
              <a:gd name="connsiteX1" fmla="*/ 2843504 w 4765942"/>
              <a:gd name="connsiteY1" fmla="*/ 220352 h 1464678"/>
              <a:gd name="connsiteX2" fmla="*/ 2832659 w 4765942"/>
              <a:gd name="connsiteY2" fmla="*/ 0 h 1464678"/>
              <a:gd name="connsiteX3" fmla="*/ 4171876 w 4765942"/>
              <a:gd name="connsiteY3" fmla="*/ 14068 h 1464678"/>
              <a:gd name="connsiteX4" fmla="*/ 4765942 w 4765942"/>
              <a:gd name="connsiteY4" fmla="*/ 220352 h 1464678"/>
              <a:gd name="connsiteX5" fmla="*/ 4472351 w 4765942"/>
              <a:gd name="connsiteY5" fmla="*/ 1116835 h 1464678"/>
              <a:gd name="connsiteX6" fmla="*/ 3288834 w 4765942"/>
              <a:gd name="connsiteY6" fmla="*/ 1464678 h 1464678"/>
              <a:gd name="connsiteX7" fmla="*/ 3426288 w 4765942"/>
              <a:gd name="connsiteY7" fmla="*/ 1150457 h 1464678"/>
              <a:gd name="connsiteX8" fmla="*/ 2832659 w 4765942"/>
              <a:gd name="connsiteY8" fmla="*/ 1136389 h 1464678"/>
              <a:gd name="connsiteX9" fmla="*/ 2843504 w 4765942"/>
              <a:gd name="connsiteY9" fmla="*/ 887902 h 1464678"/>
              <a:gd name="connsiteX10" fmla="*/ 0 w 4765942"/>
              <a:gd name="connsiteY10" fmla="*/ 511924 h 1464678"/>
              <a:gd name="connsiteX0" fmla="*/ 0 w 4765942"/>
              <a:gd name="connsiteY0" fmla="*/ 511924 h 1464678"/>
              <a:gd name="connsiteX1" fmla="*/ 2843504 w 4765942"/>
              <a:gd name="connsiteY1" fmla="*/ 220352 h 1464678"/>
              <a:gd name="connsiteX2" fmla="*/ 2832659 w 4765942"/>
              <a:gd name="connsiteY2" fmla="*/ 0 h 1464678"/>
              <a:gd name="connsiteX3" fmla="*/ 4171876 w 4765942"/>
              <a:gd name="connsiteY3" fmla="*/ 14068 h 1464678"/>
              <a:gd name="connsiteX4" fmla="*/ 4765942 w 4765942"/>
              <a:gd name="connsiteY4" fmla="*/ 220352 h 1464678"/>
              <a:gd name="connsiteX5" fmla="*/ 3853373 w 4765942"/>
              <a:gd name="connsiteY5" fmla="*/ 1130903 h 1464678"/>
              <a:gd name="connsiteX6" fmla="*/ 3288834 w 4765942"/>
              <a:gd name="connsiteY6" fmla="*/ 1464678 h 1464678"/>
              <a:gd name="connsiteX7" fmla="*/ 3426288 w 4765942"/>
              <a:gd name="connsiteY7" fmla="*/ 1150457 h 1464678"/>
              <a:gd name="connsiteX8" fmla="*/ 2832659 w 4765942"/>
              <a:gd name="connsiteY8" fmla="*/ 1136389 h 1464678"/>
              <a:gd name="connsiteX9" fmla="*/ 2843504 w 4765942"/>
              <a:gd name="connsiteY9" fmla="*/ 887902 h 1464678"/>
              <a:gd name="connsiteX10" fmla="*/ 0 w 4765942"/>
              <a:gd name="connsiteY10" fmla="*/ 511924 h 1464678"/>
              <a:gd name="connsiteX0" fmla="*/ 0 w 4203234"/>
              <a:gd name="connsiteY0" fmla="*/ 511924 h 1464678"/>
              <a:gd name="connsiteX1" fmla="*/ 2843504 w 4203234"/>
              <a:gd name="connsiteY1" fmla="*/ 220352 h 1464678"/>
              <a:gd name="connsiteX2" fmla="*/ 2832659 w 4203234"/>
              <a:gd name="connsiteY2" fmla="*/ 0 h 1464678"/>
              <a:gd name="connsiteX3" fmla="*/ 4171876 w 4203234"/>
              <a:gd name="connsiteY3" fmla="*/ 14068 h 1464678"/>
              <a:gd name="connsiteX4" fmla="*/ 4203234 w 4203234"/>
              <a:gd name="connsiteY4" fmla="*/ 1106616 h 1464678"/>
              <a:gd name="connsiteX5" fmla="*/ 3853373 w 4203234"/>
              <a:gd name="connsiteY5" fmla="*/ 1130903 h 1464678"/>
              <a:gd name="connsiteX6" fmla="*/ 3288834 w 4203234"/>
              <a:gd name="connsiteY6" fmla="*/ 1464678 h 1464678"/>
              <a:gd name="connsiteX7" fmla="*/ 3426288 w 4203234"/>
              <a:gd name="connsiteY7" fmla="*/ 1150457 h 1464678"/>
              <a:gd name="connsiteX8" fmla="*/ 2832659 w 4203234"/>
              <a:gd name="connsiteY8" fmla="*/ 1136389 h 1464678"/>
              <a:gd name="connsiteX9" fmla="*/ 2843504 w 4203234"/>
              <a:gd name="connsiteY9" fmla="*/ 887902 h 1464678"/>
              <a:gd name="connsiteX10" fmla="*/ 0 w 4203234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61031 w 4171876"/>
              <a:gd name="connsiteY4" fmla="*/ 1162886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87902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87902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40323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18932 w 4171876"/>
              <a:gd name="connsiteY1" fmla="*/ 417300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18932 w 4171876"/>
              <a:gd name="connsiteY1" fmla="*/ 417300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31218 w 4171876"/>
              <a:gd name="connsiteY9" fmla="*/ 761292 h 1464678"/>
              <a:gd name="connsiteX10" fmla="*/ 0 w 4171876"/>
              <a:gd name="connsiteY10" fmla="*/ 511924 h 1464678"/>
              <a:gd name="connsiteX0" fmla="*/ 0 w 3643573"/>
              <a:gd name="connsiteY0" fmla="*/ 483789 h 1464678"/>
              <a:gd name="connsiteX1" fmla="*/ 2290629 w 3643573"/>
              <a:gd name="connsiteY1" fmla="*/ 417300 h 1464678"/>
              <a:gd name="connsiteX2" fmla="*/ 2304356 w 3643573"/>
              <a:gd name="connsiteY2" fmla="*/ 0 h 1464678"/>
              <a:gd name="connsiteX3" fmla="*/ 3643573 w 3643573"/>
              <a:gd name="connsiteY3" fmla="*/ 14068 h 1464678"/>
              <a:gd name="connsiteX4" fmla="*/ 3618660 w 3643573"/>
              <a:gd name="connsiteY4" fmla="*/ 1120683 h 1464678"/>
              <a:gd name="connsiteX5" fmla="*/ 3325070 w 3643573"/>
              <a:gd name="connsiteY5" fmla="*/ 1130903 h 1464678"/>
              <a:gd name="connsiteX6" fmla="*/ 2760531 w 3643573"/>
              <a:gd name="connsiteY6" fmla="*/ 1464678 h 1464678"/>
              <a:gd name="connsiteX7" fmla="*/ 2897985 w 3643573"/>
              <a:gd name="connsiteY7" fmla="*/ 1150457 h 1464678"/>
              <a:gd name="connsiteX8" fmla="*/ 2304356 w 3643573"/>
              <a:gd name="connsiteY8" fmla="*/ 1136389 h 1464678"/>
              <a:gd name="connsiteX9" fmla="*/ 2302915 w 3643573"/>
              <a:gd name="connsiteY9" fmla="*/ 761292 h 1464678"/>
              <a:gd name="connsiteX10" fmla="*/ 0 w 3643573"/>
              <a:gd name="connsiteY10" fmla="*/ 483789 h 1464678"/>
              <a:gd name="connsiteX0" fmla="*/ 0 w 3311849"/>
              <a:gd name="connsiteY0" fmla="*/ 511924 h 1464678"/>
              <a:gd name="connsiteX1" fmla="*/ 1958905 w 3311849"/>
              <a:gd name="connsiteY1" fmla="*/ 417300 h 1464678"/>
              <a:gd name="connsiteX2" fmla="*/ 1972632 w 3311849"/>
              <a:gd name="connsiteY2" fmla="*/ 0 h 1464678"/>
              <a:gd name="connsiteX3" fmla="*/ 3311849 w 3311849"/>
              <a:gd name="connsiteY3" fmla="*/ 14068 h 1464678"/>
              <a:gd name="connsiteX4" fmla="*/ 3286936 w 3311849"/>
              <a:gd name="connsiteY4" fmla="*/ 1120683 h 1464678"/>
              <a:gd name="connsiteX5" fmla="*/ 2993346 w 3311849"/>
              <a:gd name="connsiteY5" fmla="*/ 1130903 h 1464678"/>
              <a:gd name="connsiteX6" fmla="*/ 2428807 w 3311849"/>
              <a:gd name="connsiteY6" fmla="*/ 1464678 h 1464678"/>
              <a:gd name="connsiteX7" fmla="*/ 2566261 w 3311849"/>
              <a:gd name="connsiteY7" fmla="*/ 1150457 h 1464678"/>
              <a:gd name="connsiteX8" fmla="*/ 1972632 w 3311849"/>
              <a:gd name="connsiteY8" fmla="*/ 1136389 h 1464678"/>
              <a:gd name="connsiteX9" fmla="*/ 1971191 w 3311849"/>
              <a:gd name="connsiteY9" fmla="*/ 761292 h 1464678"/>
              <a:gd name="connsiteX10" fmla="*/ 0 w 3311849"/>
              <a:gd name="connsiteY10" fmla="*/ 511924 h 1464678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993346 w 3311849"/>
              <a:gd name="connsiteY5" fmla="*/ 1130903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21341 w 3311849"/>
              <a:gd name="connsiteY5" fmla="*/ 1130903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21341 w 3311849"/>
              <a:gd name="connsiteY5" fmla="*/ 1187174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09055 w 3311849"/>
              <a:gd name="connsiteY5" fmla="*/ 1144971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483514"/>
              <a:gd name="connsiteY0" fmla="*/ 511924 h 1450610"/>
              <a:gd name="connsiteX1" fmla="*/ 1958905 w 3483514"/>
              <a:gd name="connsiteY1" fmla="*/ 417300 h 1450610"/>
              <a:gd name="connsiteX2" fmla="*/ 1972632 w 3483514"/>
              <a:gd name="connsiteY2" fmla="*/ 0 h 1450610"/>
              <a:gd name="connsiteX3" fmla="*/ 3311849 w 3483514"/>
              <a:gd name="connsiteY3" fmla="*/ 14068 h 1450610"/>
              <a:gd name="connsiteX4" fmla="*/ 3483514 w 3483514"/>
              <a:gd name="connsiteY4" fmla="*/ 1162886 h 1450610"/>
              <a:gd name="connsiteX5" fmla="*/ 2809055 w 3483514"/>
              <a:gd name="connsiteY5" fmla="*/ 1144971 h 1450610"/>
              <a:gd name="connsiteX6" fmla="*/ 2613099 w 3483514"/>
              <a:gd name="connsiteY6" fmla="*/ 1450610 h 1450610"/>
              <a:gd name="connsiteX7" fmla="*/ 2566261 w 3483514"/>
              <a:gd name="connsiteY7" fmla="*/ 1150457 h 1450610"/>
              <a:gd name="connsiteX8" fmla="*/ 1972632 w 3483514"/>
              <a:gd name="connsiteY8" fmla="*/ 1136389 h 1450610"/>
              <a:gd name="connsiteX9" fmla="*/ 1971191 w 3483514"/>
              <a:gd name="connsiteY9" fmla="*/ 761292 h 1450610"/>
              <a:gd name="connsiteX10" fmla="*/ 0 w 3483514"/>
              <a:gd name="connsiteY10" fmla="*/ 511924 h 1450610"/>
              <a:gd name="connsiteX0" fmla="*/ 0 w 3483855"/>
              <a:gd name="connsiteY0" fmla="*/ 511924 h 1450610"/>
              <a:gd name="connsiteX1" fmla="*/ 1958905 w 3483855"/>
              <a:gd name="connsiteY1" fmla="*/ 417300 h 1450610"/>
              <a:gd name="connsiteX2" fmla="*/ 1972632 w 3483855"/>
              <a:gd name="connsiteY2" fmla="*/ 0 h 1450610"/>
              <a:gd name="connsiteX3" fmla="*/ 3483855 w 3483855"/>
              <a:gd name="connsiteY3" fmla="*/ 14068 h 1450610"/>
              <a:gd name="connsiteX4" fmla="*/ 3483514 w 3483855"/>
              <a:gd name="connsiteY4" fmla="*/ 1162886 h 1450610"/>
              <a:gd name="connsiteX5" fmla="*/ 2809055 w 3483855"/>
              <a:gd name="connsiteY5" fmla="*/ 1144971 h 1450610"/>
              <a:gd name="connsiteX6" fmla="*/ 2613099 w 3483855"/>
              <a:gd name="connsiteY6" fmla="*/ 1450610 h 1450610"/>
              <a:gd name="connsiteX7" fmla="*/ 2566261 w 3483855"/>
              <a:gd name="connsiteY7" fmla="*/ 1150457 h 1450610"/>
              <a:gd name="connsiteX8" fmla="*/ 1972632 w 3483855"/>
              <a:gd name="connsiteY8" fmla="*/ 1136389 h 1450610"/>
              <a:gd name="connsiteX9" fmla="*/ 1971191 w 3483855"/>
              <a:gd name="connsiteY9" fmla="*/ 761292 h 1450610"/>
              <a:gd name="connsiteX10" fmla="*/ 0 w 3483855"/>
              <a:gd name="connsiteY10" fmla="*/ 511924 h 1450610"/>
              <a:gd name="connsiteX0" fmla="*/ 0 w 5019619"/>
              <a:gd name="connsiteY0" fmla="*/ 511924 h 1450610"/>
              <a:gd name="connsiteX1" fmla="*/ 1958905 w 5019619"/>
              <a:gd name="connsiteY1" fmla="*/ 417300 h 1450610"/>
              <a:gd name="connsiteX2" fmla="*/ 1972632 w 5019619"/>
              <a:gd name="connsiteY2" fmla="*/ 0 h 1450610"/>
              <a:gd name="connsiteX3" fmla="*/ 5019619 w 5019619"/>
              <a:gd name="connsiteY3" fmla="*/ 28136 h 1450610"/>
              <a:gd name="connsiteX4" fmla="*/ 3483514 w 5019619"/>
              <a:gd name="connsiteY4" fmla="*/ 1162886 h 1450610"/>
              <a:gd name="connsiteX5" fmla="*/ 2809055 w 5019619"/>
              <a:gd name="connsiteY5" fmla="*/ 1144971 h 1450610"/>
              <a:gd name="connsiteX6" fmla="*/ 2613099 w 5019619"/>
              <a:gd name="connsiteY6" fmla="*/ 1450610 h 1450610"/>
              <a:gd name="connsiteX7" fmla="*/ 2566261 w 5019619"/>
              <a:gd name="connsiteY7" fmla="*/ 1150457 h 1450610"/>
              <a:gd name="connsiteX8" fmla="*/ 1972632 w 5019619"/>
              <a:gd name="connsiteY8" fmla="*/ 1136389 h 1450610"/>
              <a:gd name="connsiteX9" fmla="*/ 1971191 w 5019619"/>
              <a:gd name="connsiteY9" fmla="*/ 761292 h 1450610"/>
              <a:gd name="connsiteX10" fmla="*/ 0 w 5019619"/>
              <a:gd name="connsiteY10" fmla="*/ 511924 h 1450610"/>
              <a:gd name="connsiteX0" fmla="*/ 0 w 5031563"/>
              <a:gd name="connsiteY0" fmla="*/ 511924 h 1450610"/>
              <a:gd name="connsiteX1" fmla="*/ 1958905 w 5031563"/>
              <a:gd name="connsiteY1" fmla="*/ 417300 h 1450610"/>
              <a:gd name="connsiteX2" fmla="*/ 1972632 w 5031563"/>
              <a:gd name="connsiteY2" fmla="*/ 0 h 1450610"/>
              <a:gd name="connsiteX3" fmla="*/ 5019619 w 5031563"/>
              <a:gd name="connsiteY3" fmla="*/ 28136 h 1450610"/>
              <a:gd name="connsiteX4" fmla="*/ 5031563 w 5031563"/>
              <a:gd name="connsiteY4" fmla="*/ 1191021 h 1450610"/>
              <a:gd name="connsiteX5" fmla="*/ 2809055 w 5031563"/>
              <a:gd name="connsiteY5" fmla="*/ 1144971 h 1450610"/>
              <a:gd name="connsiteX6" fmla="*/ 2613099 w 5031563"/>
              <a:gd name="connsiteY6" fmla="*/ 1450610 h 1450610"/>
              <a:gd name="connsiteX7" fmla="*/ 2566261 w 5031563"/>
              <a:gd name="connsiteY7" fmla="*/ 1150457 h 1450610"/>
              <a:gd name="connsiteX8" fmla="*/ 1972632 w 5031563"/>
              <a:gd name="connsiteY8" fmla="*/ 1136389 h 1450610"/>
              <a:gd name="connsiteX9" fmla="*/ 1971191 w 5031563"/>
              <a:gd name="connsiteY9" fmla="*/ 761292 h 1450610"/>
              <a:gd name="connsiteX10" fmla="*/ 0 w 5031563"/>
              <a:gd name="connsiteY10" fmla="*/ 511924 h 1450610"/>
              <a:gd name="connsiteX0" fmla="*/ 0 w 5031563"/>
              <a:gd name="connsiteY0" fmla="*/ 511924 h 1450610"/>
              <a:gd name="connsiteX1" fmla="*/ 1958905 w 5031563"/>
              <a:gd name="connsiteY1" fmla="*/ 417300 h 1450610"/>
              <a:gd name="connsiteX2" fmla="*/ 1972632 w 5031563"/>
              <a:gd name="connsiteY2" fmla="*/ 0 h 1450610"/>
              <a:gd name="connsiteX3" fmla="*/ 4687894 w 5031563"/>
              <a:gd name="connsiteY3" fmla="*/ 42204 h 1450610"/>
              <a:gd name="connsiteX4" fmla="*/ 5031563 w 5031563"/>
              <a:gd name="connsiteY4" fmla="*/ 1191021 h 1450610"/>
              <a:gd name="connsiteX5" fmla="*/ 2809055 w 5031563"/>
              <a:gd name="connsiteY5" fmla="*/ 1144971 h 1450610"/>
              <a:gd name="connsiteX6" fmla="*/ 2613099 w 5031563"/>
              <a:gd name="connsiteY6" fmla="*/ 1450610 h 1450610"/>
              <a:gd name="connsiteX7" fmla="*/ 2566261 w 5031563"/>
              <a:gd name="connsiteY7" fmla="*/ 1150457 h 1450610"/>
              <a:gd name="connsiteX8" fmla="*/ 1972632 w 5031563"/>
              <a:gd name="connsiteY8" fmla="*/ 1136389 h 1450610"/>
              <a:gd name="connsiteX9" fmla="*/ 1971191 w 5031563"/>
              <a:gd name="connsiteY9" fmla="*/ 761292 h 1450610"/>
              <a:gd name="connsiteX10" fmla="*/ 0 w 5031563"/>
              <a:gd name="connsiteY10" fmla="*/ 511924 h 1450610"/>
              <a:gd name="connsiteX0" fmla="*/ 0 w 4687894"/>
              <a:gd name="connsiteY0" fmla="*/ 511924 h 1450610"/>
              <a:gd name="connsiteX1" fmla="*/ 1958905 w 4687894"/>
              <a:gd name="connsiteY1" fmla="*/ 417300 h 1450610"/>
              <a:gd name="connsiteX2" fmla="*/ 1972632 w 4687894"/>
              <a:gd name="connsiteY2" fmla="*/ 0 h 1450610"/>
              <a:gd name="connsiteX3" fmla="*/ 4687894 w 4687894"/>
              <a:gd name="connsiteY3" fmla="*/ 42204 h 1450610"/>
              <a:gd name="connsiteX4" fmla="*/ 4687552 w 4687894"/>
              <a:gd name="connsiteY4" fmla="*/ 1148818 h 1450610"/>
              <a:gd name="connsiteX5" fmla="*/ 2809055 w 4687894"/>
              <a:gd name="connsiteY5" fmla="*/ 1144971 h 1450610"/>
              <a:gd name="connsiteX6" fmla="*/ 2613099 w 4687894"/>
              <a:gd name="connsiteY6" fmla="*/ 1450610 h 1450610"/>
              <a:gd name="connsiteX7" fmla="*/ 2566261 w 4687894"/>
              <a:gd name="connsiteY7" fmla="*/ 1150457 h 1450610"/>
              <a:gd name="connsiteX8" fmla="*/ 1972632 w 4687894"/>
              <a:gd name="connsiteY8" fmla="*/ 1136389 h 1450610"/>
              <a:gd name="connsiteX9" fmla="*/ 1971191 w 4687894"/>
              <a:gd name="connsiteY9" fmla="*/ 761292 h 1450610"/>
              <a:gd name="connsiteX10" fmla="*/ 0 w 4687894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87552 w 4712466"/>
              <a:gd name="connsiteY4" fmla="*/ 1148818 h 1450610"/>
              <a:gd name="connsiteX5" fmla="*/ 2809055 w 4712466"/>
              <a:gd name="connsiteY5" fmla="*/ 1144971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24411"/>
              <a:gd name="connsiteY0" fmla="*/ 511924 h 1450610"/>
              <a:gd name="connsiteX1" fmla="*/ 1958905 w 4724411"/>
              <a:gd name="connsiteY1" fmla="*/ 417300 h 1450610"/>
              <a:gd name="connsiteX2" fmla="*/ 1972632 w 4724411"/>
              <a:gd name="connsiteY2" fmla="*/ 0 h 1450610"/>
              <a:gd name="connsiteX3" fmla="*/ 4712466 w 4724411"/>
              <a:gd name="connsiteY3" fmla="*/ 1 h 1450610"/>
              <a:gd name="connsiteX4" fmla="*/ 4724411 w 4724411"/>
              <a:gd name="connsiteY4" fmla="*/ 1191021 h 1450610"/>
              <a:gd name="connsiteX5" fmla="*/ 2809055 w 4724411"/>
              <a:gd name="connsiteY5" fmla="*/ 1144971 h 1450610"/>
              <a:gd name="connsiteX6" fmla="*/ 2613099 w 4724411"/>
              <a:gd name="connsiteY6" fmla="*/ 1450610 h 1450610"/>
              <a:gd name="connsiteX7" fmla="*/ 2566261 w 4724411"/>
              <a:gd name="connsiteY7" fmla="*/ 1150457 h 1450610"/>
              <a:gd name="connsiteX8" fmla="*/ 1972632 w 4724411"/>
              <a:gd name="connsiteY8" fmla="*/ 1136389 h 1450610"/>
              <a:gd name="connsiteX9" fmla="*/ 1971191 w 4724411"/>
              <a:gd name="connsiteY9" fmla="*/ 761292 h 1450610"/>
              <a:gd name="connsiteX10" fmla="*/ 0 w 4724411"/>
              <a:gd name="connsiteY10" fmla="*/ 511924 h 1450610"/>
              <a:gd name="connsiteX0" fmla="*/ 0 w 4724411"/>
              <a:gd name="connsiteY0" fmla="*/ 511924 h 1450610"/>
              <a:gd name="connsiteX1" fmla="*/ 1958905 w 4724411"/>
              <a:gd name="connsiteY1" fmla="*/ 417300 h 1450610"/>
              <a:gd name="connsiteX2" fmla="*/ 1972632 w 4724411"/>
              <a:gd name="connsiteY2" fmla="*/ 0 h 1450610"/>
              <a:gd name="connsiteX3" fmla="*/ 4712466 w 4724411"/>
              <a:gd name="connsiteY3" fmla="*/ 1 h 1450610"/>
              <a:gd name="connsiteX4" fmla="*/ 4724411 w 4724411"/>
              <a:gd name="connsiteY4" fmla="*/ 1148818 h 1450610"/>
              <a:gd name="connsiteX5" fmla="*/ 2809055 w 4724411"/>
              <a:gd name="connsiteY5" fmla="*/ 1144971 h 1450610"/>
              <a:gd name="connsiteX6" fmla="*/ 2613099 w 4724411"/>
              <a:gd name="connsiteY6" fmla="*/ 1450610 h 1450610"/>
              <a:gd name="connsiteX7" fmla="*/ 2566261 w 4724411"/>
              <a:gd name="connsiteY7" fmla="*/ 1150457 h 1450610"/>
              <a:gd name="connsiteX8" fmla="*/ 1972632 w 4724411"/>
              <a:gd name="connsiteY8" fmla="*/ 1136389 h 1450610"/>
              <a:gd name="connsiteX9" fmla="*/ 1971191 w 4724411"/>
              <a:gd name="connsiteY9" fmla="*/ 761292 h 1450610"/>
              <a:gd name="connsiteX10" fmla="*/ 0 w 4724411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2809055 w 4712466"/>
              <a:gd name="connsiteY5" fmla="*/ 1144971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3153066 w 4712466"/>
              <a:gd name="connsiteY5" fmla="*/ 1159038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3153066 w 4712466"/>
              <a:gd name="connsiteY5" fmla="*/ 1159038 h 1450610"/>
              <a:gd name="connsiteX6" fmla="*/ 2613099 w 4712466"/>
              <a:gd name="connsiteY6" fmla="*/ 1450610 h 1450610"/>
              <a:gd name="connsiteX7" fmla="*/ 2590834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520949"/>
              <a:gd name="connsiteX1" fmla="*/ 1958905 w 4712466"/>
              <a:gd name="connsiteY1" fmla="*/ 417300 h 1520949"/>
              <a:gd name="connsiteX2" fmla="*/ 1972632 w 4712466"/>
              <a:gd name="connsiteY2" fmla="*/ 0 h 1520949"/>
              <a:gd name="connsiteX3" fmla="*/ 4712466 w 4712466"/>
              <a:gd name="connsiteY3" fmla="*/ 1 h 1520949"/>
              <a:gd name="connsiteX4" fmla="*/ 4699838 w 4712466"/>
              <a:gd name="connsiteY4" fmla="*/ 1162886 h 1520949"/>
              <a:gd name="connsiteX5" fmla="*/ 3153066 w 4712466"/>
              <a:gd name="connsiteY5" fmla="*/ 1159038 h 1520949"/>
              <a:gd name="connsiteX6" fmla="*/ 2637672 w 4712466"/>
              <a:gd name="connsiteY6" fmla="*/ 1520949 h 1520949"/>
              <a:gd name="connsiteX7" fmla="*/ 2590834 w 4712466"/>
              <a:gd name="connsiteY7" fmla="*/ 1150457 h 1520949"/>
              <a:gd name="connsiteX8" fmla="*/ 1972632 w 4712466"/>
              <a:gd name="connsiteY8" fmla="*/ 1136389 h 1520949"/>
              <a:gd name="connsiteX9" fmla="*/ 1971191 w 4712466"/>
              <a:gd name="connsiteY9" fmla="*/ 761292 h 1520949"/>
              <a:gd name="connsiteX10" fmla="*/ 0 w 4712466"/>
              <a:gd name="connsiteY10" fmla="*/ 511924 h 1520949"/>
              <a:gd name="connsiteX0" fmla="*/ 0 w 4712466"/>
              <a:gd name="connsiteY0" fmla="*/ 511924 h 1647558"/>
              <a:gd name="connsiteX1" fmla="*/ 1958905 w 4712466"/>
              <a:gd name="connsiteY1" fmla="*/ 417300 h 1647558"/>
              <a:gd name="connsiteX2" fmla="*/ 1972632 w 4712466"/>
              <a:gd name="connsiteY2" fmla="*/ 0 h 1647558"/>
              <a:gd name="connsiteX3" fmla="*/ 4712466 w 4712466"/>
              <a:gd name="connsiteY3" fmla="*/ 1 h 1647558"/>
              <a:gd name="connsiteX4" fmla="*/ 4699838 w 4712466"/>
              <a:gd name="connsiteY4" fmla="*/ 1162886 h 1647558"/>
              <a:gd name="connsiteX5" fmla="*/ 3153066 w 4712466"/>
              <a:gd name="connsiteY5" fmla="*/ 1159038 h 1647558"/>
              <a:gd name="connsiteX6" fmla="*/ 1323059 w 4712466"/>
              <a:gd name="connsiteY6" fmla="*/ 1647558 h 1647558"/>
              <a:gd name="connsiteX7" fmla="*/ 2590834 w 4712466"/>
              <a:gd name="connsiteY7" fmla="*/ 1150457 h 1647558"/>
              <a:gd name="connsiteX8" fmla="*/ 1972632 w 4712466"/>
              <a:gd name="connsiteY8" fmla="*/ 1136389 h 1647558"/>
              <a:gd name="connsiteX9" fmla="*/ 1971191 w 4712466"/>
              <a:gd name="connsiteY9" fmla="*/ 761292 h 1647558"/>
              <a:gd name="connsiteX10" fmla="*/ 0 w 4712466"/>
              <a:gd name="connsiteY10" fmla="*/ 511924 h 1647558"/>
              <a:gd name="connsiteX0" fmla="*/ 0 w 4712466"/>
              <a:gd name="connsiteY0" fmla="*/ 511924 h 1703829"/>
              <a:gd name="connsiteX1" fmla="*/ 1958905 w 4712466"/>
              <a:gd name="connsiteY1" fmla="*/ 417300 h 1703829"/>
              <a:gd name="connsiteX2" fmla="*/ 1972632 w 4712466"/>
              <a:gd name="connsiteY2" fmla="*/ 0 h 1703829"/>
              <a:gd name="connsiteX3" fmla="*/ 4712466 w 4712466"/>
              <a:gd name="connsiteY3" fmla="*/ 1 h 1703829"/>
              <a:gd name="connsiteX4" fmla="*/ 4699838 w 4712466"/>
              <a:gd name="connsiteY4" fmla="*/ 1162886 h 1703829"/>
              <a:gd name="connsiteX5" fmla="*/ 3153066 w 4712466"/>
              <a:gd name="connsiteY5" fmla="*/ 1159038 h 1703829"/>
              <a:gd name="connsiteX6" fmla="*/ 2293662 w 4712466"/>
              <a:gd name="connsiteY6" fmla="*/ 1703829 h 1703829"/>
              <a:gd name="connsiteX7" fmla="*/ 2590834 w 4712466"/>
              <a:gd name="connsiteY7" fmla="*/ 1150457 h 1703829"/>
              <a:gd name="connsiteX8" fmla="*/ 1972632 w 4712466"/>
              <a:gd name="connsiteY8" fmla="*/ 1136389 h 1703829"/>
              <a:gd name="connsiteX9" fmla="*/ 1971191 w 4712466"/>
              <a:gd name="connsiteY9" fmla="*/ 761292 h 1703829"/>
              <a:gd name="connsiteX10" fmla="*/ 0 w 4712466"/>
              <a:gd name="connsiteY10" fmla="*/ 511924 h 1703829"/>
              <a:gd name="connsiteX0" fmla="*/ 0 w 3619002"/>
              <a:gd name="connsiteY0" fmla="*/ 582262 h 1703829"/>
              <a:gd name="connsiteX1" fmla="*/ 865441 w 3619002"/>
              <a:gd name="connsiteY1" fmla="*/ 417300 h 1703829"/>
              <a:gd name="connsiteX2" fmla="*/ 879168 w 3619002"/>
              <a:gd name="connsiteY2" fmla="*/ 0 h 1703829"/>
              <a:gd name="connsiteX3" fmla="*/ 3619002 w 3619002"/>
              <a:gd name="connsiteY3" fmla="*/ 1 h 1703829"/>
              <a:gd name="connsiteX4" fmla="*/ 3606374 w 3619002"/>
              <a:gd name="connsiteY4" fmla="*/ 1162886 h 1703829"/>
              <a:gd name="connsiteX5" fmla="*/ 2059602 w 3619002"/>
              <a:gd name="connsiteY5" fmla="*/ 1159038 h 1703829"/>
              <a:gd name="connsiteX6" fmla="*/ 1200198 w 3619002"/>
              <a:gd name="connsiteY6" fmla="*/ 1703829 h 1703829"/>
              <a:gd name="connsiteX7" fmla="*/ 1497370 w 3619002"/>
              <a:gd name="connsiteY7" fmla="*/ 1150457 h 1703829"/>
              <a:gd name="connsiteX8" fmla="*/ 879168 w 3619002"/>
              <a:gd name="connsiteY8" fmla="*/ 1136389 h 1703829"/>
              <a:gd name="connsiteX9" fmla="*/ 877727 w 3619002"/>
              <a:gd name="connsiteY9" fmla="*/ 761292 h 1703829"/>
              <a:gd name="connsiteX10" fmla="*/ 0 w 3619002"/>
              <a:gd name="connsiteY10" fmla="*/ 582262 h 1703829"/>
              <a:gd name="connsiteX0" fmla="*/ 0 w 3766435"/>
              <a:gd name="connsiteY0" fmla="*/ 582262 h 1703829"/>
              <a:gd name="connsiteX1" fmla="*/ 1012874 w 3766435"/>
              <a:gd name="connsiteY1" fmla="*/ 417300 h 1703829"/>
              <a:gd name="connsiteX2" fmla="*/ 1026601 w 3766435"/>
              <a:gd name="connsiteY2" fmla="*/ 0 h 1703829"/>
              <a:gd name="connsiteX3" fmla="*/ 3766435 w 3766435"/>
              <a:gd name="connsiteY3" fmla="*/ 1 h 1703829"/>
              <a:gd name="connsiteX4" fmla="*/ 3753807 w 3766435"/>
              <a:gd name="connsiteY4" fmla="*/ 1162886 h 1703829"/>
              <a:gd name="connsiteX5" fmla="*/ 2207035 w 3766435"/>
              <a:gd name="connsiteY5" fmla="*/ 1159038 h 1703829"/>
              <a:gd name="connsiteX6" fmla="*/ 1347631 w 3766435"/>
              <a:gd name="connsiteY6" fmla="*/ 1703829 h 1703829"/>
              <a:gd name="connsiteX7" fmla="*/ 1644803 w 3766435"/>
              <a:gd name="connsiteY7" fmla="*/ 1150457 h 1703829"/>
              <a:gd name="connsiteX8" fmla="*/ 1026601 w 3766435"/>
              <a:gd name="connsiteY8" fmla="*/ 1136389 h 1703829"/>
              <a:gd name="connsiteX9" fmla="*/ 1025160 w 3766435"/>
              <a:gd name="connsiteY9" fmla="*/ 761292 h 1703829"/>
              <a:gd name="connsiteX10" fmla="*/ 0 w 3766435"/>
              <a:gd name="connsiteY10" fmla="*/ 582262 h 1703829"/>
              <a:gd name="connsiteX0" fmla="*/ 0 w 3766435"/>
              <a:gd name="connsiteY0" fmla="*/ 582262 h 1717896"/>
              <a:gd name="connsiteX1" fmla="*/ 1012874 w 3766435"/>
              <a:gd name="connsiteY1" fmla="*/ 417300 h 1717896"/>
              <a:gd name="connsiteX2" fmla="*/ 1026601 w 3766435"/>
              <a:gd name="connsiteY2" fmla="*/ 0 h 1717896"/>
              <a:gd name="connsiteX3" fmla="*/ 3766435 w 3766435"/>
              <a:gd name="connsiteY3" fmla="*/ 1 h 1717896"/>
              <a:gd name="connsiteX4" fmla="*/ 3753807 w 3766435"/>
              <a:gd name="connsiteY4" fmla="*/ 1162886 h 1717896"/>
              <a:gd name="connsiteX5" fmla="*/ 2207035 w 3766435"/>
              <a:gd name="connsiteY5" fmla="*/ 1159038 h 1717896"/>
              <a:gd name="connsiteX6" fmla="*/ 1237056 w 3766435"/>
              <a:gd name="connsiteY6" fmla="*/ 1717896 h 1717896"/>
              <a:gd name="connsiteX7" fmla="*/ 1644803 w 3766435"/>
              <a:gd name="connsiteY7" fmla="*/ 1150457 h 1717896"/>
              <a:gd name="connsiteX8" fmla="*/ 1026601 w 3766435"/>
              <a:gd name="connsiteY8" fmla="*/ 1136389 h 1717896"/>
              <a:gd name="connsiteX9" fmla="*/ 1025160 w 3766435"/>
              <a:gd name="connsiteY9" fmla="*/ 761292 h 1717896"/>
              <a:gd name="connsiteX10" fmla="*/ 0 w 3766435"/>
              <a:gd name="connsiteY10" fmla="*/ 582262 h 17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6435" h="1717896">
                <a:moveTo>
                  <a:pt x="0" y="582262"/>
                </a:moveTo>
                <a:lnTo>
                  <a:pt x="1012874" y="417300"/>
                </a:lnTo>
                <a:lnTo>
                  <a:pt x="1026601" y="0"/>
                </a:lnTo>
                <a:lnTo>
                  <a:pt x="3766435" y="1"/>
                </a:lnTo>
                <a:cubicBezTo>
                  <a:pt x="3766321" y="382940"/>
                  <a:pt x="3753921" y="779947"/>
                  <a:pt x="3753807" y="1162886"/>
                </a:cubicBezTo>
                <a:lnTo>
                  <a:pt x="2207035" y="1159038"/>
                </a:lnTo>
                <a:lnTo>
                  <a:pt x="1237056" y="1717896"/>
                </a:lnTo>
                <a:lnTo>
                  <a:pt x="1644803" y="1150457"/>
                </a:lnTo>
                <a:lnTo>
                  <a:pt x="1026601" y="1136389"/>
                </a:lnTo>
                <a:cubicBezTo>
                  <a:pt x="1026121" y="1011357"/>
                  <a:pt x="1025640" y="886324"/>
                  <a:pt x="1025160" y="761292"/>
                </a:cubicBezTo>
                <a:lnTo>
                  <a:pt x="0" y="58226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70C0"/>
                </a:solidFill>
              </a:rPr>
              <a:t>            FOL formulas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</a:rPr>
              <a:t>            for refinement</a:t>
            </a:r>
          </a:p>
          <a:p>
            <a:pPr algn="ctr"/>
            <a:endParaRPr kumimoji="1" lang="en-US" altLang="ja-JP" sz="28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4293096"/>
            <a:ext cx="8208912" cy="1944216"/>
            <a:chOff x="755576" y="4293096"/>
            <a:chExt cx="7560840" cy="1944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四角形吹き出し 12"/>
                <p:cNvSpPr/>
                <p:nvPr/>
              </p:nvSpPr>
              <p:spPr>
                <a:xfrm>
                  <a:off x="755576" y="4293096"/>
                  <a:ext cx="7560840" cy="1944216"/>
                </a:xfrm>
                <a:prstGeom prst="wedgeRectCallout">
                  <a:avLst>
                    <a:gd name="adj1" fmla="val 17747"/>
                    <a:gd name="adj2" fmla="val -47661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1"/>
                  <a:r>
                    <a:rPr lang="en-US" altLang="ja-JP" sz="3200" b="1" dirty="0">
                      <a:solidFill>
                        <a:srgbClr val="0070C0"/>
                      </a:solidFill>
                    </a:rPr>
                    <a:t>Soundness </a:t>
                  </a:r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of refinement type system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3200" b="1" i="1">
                              <a:latin typeface="Cambria Math"/>
                            </a:rPr>
                            <m:t>𝑹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𝒆𝒇</m:t>
                          </m:r>
                        </m:sub>
                      </m:sSub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 lvl="1"/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 is safe (i.e., </a:t>
                  </a:r>
                  <a14:m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−→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sz="3200" b="1" i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3200" b="1" i="0">
                          <a:solidFill>
                            <a:schemeClr val="tx1"/>
                          </a:solidFill>
                          <a:latin typeface="Cambria Math"/>
                        </a:rPr>
                        <m:t>𝐟𝐚𝐥𝐬𝐞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lvl="1"/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	if </a:t>
                  </a:r>
                  <a14:m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 is well-typed (i.e., </a:t>
                  </a:r>
                  <a14:m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sSub>
                        <m:sSub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𝑹𝒆𝒇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)</a:t>
                  </a:r>
                  <a:endParaRPr lang="ja-JP" altLang="en-US" sz="3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四角形吹き出し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293096"/>
                  <a:ext cx="7560840" cy="1944216"/>
                </a:xfrm>
                <a:prstGeom prst="wedgeRectCallout">
                  <a:avLst>
                    <a:gd name="adj1" fmla="val 17747"/>
                    <a:gd name="adj2" fmla="val -47661"/>
                  </a:avLst>
                </a:prstGeom>
                <a:blipFill rotWithShape="1">
                  <a:blip r:embed="rId4"/>
                  <a:stretch>
                    <a:fillRect b="-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コネクタ 14"/>
            <p:cNvCxnSpPr/>
            <p:nvPr/>
          </p:nvCxnSpPr>
          <p:spPr>
            <a:xfrm flipH="1">
              <a:off x="4406895" y="5142678"/>
              <a:ext cx="108012" cy="261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27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915816" y="2780928"/>
                <a:ext cx="5760640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80928"/>
                <a:ext cx="5760640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9188" y="274638"/>
                <a:ext cx="907931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Example: Typing Safe Program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𝒆𝒇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188" y="274638"/>
                <a:ext cx="9079316" cy="1143000"/>
              </a:xfrm>
              <a:blipFill rotWithShape="1">
                <a:blip r:embed="rId4"/>
                <a:stretch>
                  <a:fillRect l="-2283" b="-1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四角形吹き出し 9"/>
              <p:cNvSpPr/>
              <p:nvPr/>
            </p:nvSpPr>
            <p:spPr>
              <a:xfrm>
                <a:off x="129208" y="1484784"/>
                <a:ext cx="4154760" cy="936104"/>
              </a:xfrm>
              <a:prstGeom prst="wedgeRectCallout">
                <a:avLst>
                  <a:gd name="adj1" fmla="val 40734"/>
                  <a:gd name="adj2" fmla="val 1594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a:rPr kumimoji="1" lang="en-US" altLang="ja-JP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𝐢𝐧𝐭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→{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𝝂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𝝂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}→</m:t>
                      </m:r>
                      <m:r>
                        <a:rPr kumimoji="1" lang="en-US" altLang="ja-JP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四角形吹き出し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8" y="1484784"/>
                <a:ext cx="4154760" cy="936104"/>
              </a:xfrm>
              <a:prstGeom prst="wedgeRectCallout">
                <a:avLst>
                  <a:gd name="adj1" fmla="val 40734"/>
                  <a:gd name="adj2" fmla="val 15943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6192688" y="4649619"/>
                <a:ext cx="2915816" cy="936104"/>
              </a:xfrm>
              <a:prstGeom prst="wedgeRectCallout">
                <a:avLst>
                  <a:gd name="adj1" fmla="val 7443"/>
                  <a:gd name="adj2" fmla="val -960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88" y="4649619"/>
                <a:ext cx="2915816" cy="936104"/>
              </a:xfrm>
              <a:prstGeom prst="wedgeRectCallout">
                <a:avLst>
                  <a:gd name="adj1" fmla="val 7443"/>
                  <a:gd name="adj2" fmla="val -96045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4499992" y="1484784"/>
                <a:ext cx="4464496" cy="936104"/>
              </a:xfrm>
              <a:prstGeom prst="wedgeRectCallout">
                <a:avLst>
                  <a:gd name="adj1" fmla="val -50741"/>
                  <a:gd name="adj2" fmla="val 10532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𝐢𝐧𝐭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484784"/>
                <a:ext cx="4464496" cy="936104"/>
              </a:xfrm>
              <a:prstGeom prst="wedgeRectCallout">
                <a:avLst>
                  <a:gd name="adj1" fmla="val -50741"/>
                  <a:gd name="adj2" fmla="val 105329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吹き出し 12"/>
              <p:cNvSpPr/>
              <p:nvPr/>
            </p:nvSpPr>
            <p:spPr>
              <a:xfrm>
                <a:off x="1763688" y="4653136"/>
                <a:ext cx="4348315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四角形吹き出し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653136"/>
                <a:ext cx="4348315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吹き出し 17"/>
              <p:cNvSpPr/>
              <p:nvPr/>
            </p:nvSpPr>
            <p:spPr>
              <a:xfrm>
                <a:off x="1763688" y="4653136"/>
                <a:ext cx="4348315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四角形吹き出し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653136"/>
                <a:ext cx="4348315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467544" y="3913892"/>
            <a:ext cx="25366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Well-typed!</a:t>
            </a:r>
          </a:p>
        </p:txBody>
      </p:sp>
    </p:spTree>
    <p:extLst>
      <p:ext uri="{BB962C8B-B14F-4D97-AF65-F5344CB8AC3E}">
        <p14:creationId xmlns:p14="http://schemas.microsoft.com/office/powerpoint/2010/main" val="26013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Automated Verification via</a:t>
            </a:r>
            <a:br>
              <a:rPr kumimoji="1" lang="en-US" altLang="ja-JP" b="1" dirty="0"/>
            </a:br>
            <a:r>
              <a:rPr kumimoji="1" lang="en-US" altLang="ja-JP" b="1" dirty="0"/>
              <a:t>Refinement Type </a:t>
            </a:r>
            <a:r>
              <a:rPr lang="en-US" altLang="ja-JP" b="1" dirty="0"/>
              <a:t>Inference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/>
              <a:lstStyle/>
              <a:p>
                <a:r>
                  <a:rPr lang="en-US" altLang="ja-JP" b="1" dirty="0"/>
                  <a:t>Input a program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endParaRPr lang="en-US" altLang="ja-JP" b="1" dirty="0"/>
              </a:p>
              <a:p>
                <a:r>
                  <a:rPr lang="en-US" altLang="ja-JP" b="1" dirty="0"/>
                  <a:t>Infer a type environment 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𝚪</m:t>
                    </m:r>
                  </m:oMath>
                </a14:m>
                <a:r>
                  <a:rPr lang="en-US" altLang="ja-JP" b="1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𝚪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𝑹𝒆𝒇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br>
                  <a:rPr lang="en-US" altLang="ja-JP" b="1" dirty="0"/>
                </a:br>
                <a:r>
                  <a:rPr lang="en-US" altLang="ja-JP" b="1" dirty="0">
                    <a:solidFill>
                      <a:srgbClr val="0070C0"/>
                    </a:solidFill>
                  </a:rPr>
                  <a:t>(cf. invariant inference for Hoare logic)</a:t>
                </a:r>
                <a:endParaRPr kumimoji="1" lang="en-US" altLang="ja-JP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3"/>
                <a:stretch>
                  <a:fillRect l="-1603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51520" y="3412157"/>
                <a:ext cx="4968552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12157"/>
                <a:ext cx="4968552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827584" y="5013176"/>
                <a:ext cx="8244408" cy="130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𝐚𝐩𝐩𝐥𝐲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↦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altLang="ja-JP" sz="2800" b="1" i="0">
                                  <a:latin typeface="Cambria Math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𝝂</m:t>
                                      </m:r>
                                      <m:r>
                                        <a:rPr lang="en-US" altLang="ja-JP" sz="2800" b="1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ja-JP" sz="2800" b="1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𝝂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n-US" altLang="ja-JP" sz="2800" b="1" i="0">
                                      <a:latin typeface="Cambria Math"/>
                                    </a:rPr>
                                    <m:t>𝐮𝐧𝐢𝐭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ja-JP" sz="2800" b="1" i="0">
                                  <a:latin typeface="Cambria Math"/>
                                </a:rPr>
                                <m:t>𝐮𝐧𝐢𝐭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𝐜𝐡𝐞𝐜𝐤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↦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altLang="ja-JP" sz="2800" b="1" i="0">
                                  <a:latin typeface="Cambria Math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𝝂</m:t>
                                  </m:r>
                                  <m:r>
                                    <a:rPr lang="en-US" altLang="ja-JP" sz="2800" b="1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ja-JP" sz="2800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𝝂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ja-JP" sz="2800" b="1" i="0">
                                  <a:latin typeface="Cambria Math"/>
                                </a:rPr>
                                <m:t>𝐮𝐧𝐢𝐭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𝐦𝐚𝐢𝐧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↦</m:t>
                              </m:r>
                              <m:r>
                                <a:rPr lang="en-US" altLang="ja-JP" sz="2800" b="1" i="0">
                                  <a:latin typeface="Cambria Math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ja-JP" sz="2800" b="1" i="0">
                                  <a:latin typeface="Cambria Math"/>
                                </a:rPr>
                                <m:t>𝐮𝐧𝐢𝐭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8244408" cy="1301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矢印 12"/>
          <p:cNvSpPr/>
          <p:nvPr/>
        </p:nvSpPr>
        <p:spPr>
          <a:xfrm rot="16200000">
            <a:off x="35496" y="5301208"/>
            <a:ext cx="720080" cy="7200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1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-108520" y="274638"/>
                <a:ext cx="9433048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Limitation of Refinement Type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08520" y="274638"/>
                <a:ext cx="9433048" cy="1143000"/>
              </a:xfrm>
              <a:blipFill rotWithShape="1">
                <a:blip r:embed="rId3"/>
                <a:stretch>
                  <a:fillRect l="-1744" b="-1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4800" b="1" dirty="0">
                <a:solidFill>
                  <a:srgbClr val="FF0000"/>
                </a:solidFill>
              </a:rPr>
              <a:t>Incompleteness</a:t>
            </a:r>
            <a:r>
              <a:rPr kumimoji="1" lang="en-US" altLang="ja-JP" sz="4800" b="1" dirty="0"/>
              <a:t>:</a:t>
            </a:r>
          </a:p>
          <a:p>
            <a:pPr marL="0" indent="0">
              <a:buNone/>
            </a:pPr>
            <a:r>
              <a:rPr lang="en-US" altLang="ja-JP" sz="4800" b="1" dirty="0"/>
              <a:t>  </a:t>
            </a:r>
            <a:r>
              <a:rPr kumimoji="1" lang="en-US" altLang="ja-JP" sz="4000" b="1" dirty="0"/>
              <a:t>There is a</a:t>
            </a:r>
            <a:r>
              <a:rPr lang="en-US" altLang="ja-JP" sz="4000" b="1" dirty="0"/>
              <a:t> safe but </a:t>
            </a:r>
            <a:r>
              <a:rPr lang="en-US" altLang="ja-JP" sz="4000" b="1" dirty="0" err="1"/>
              <a:t>untypable</a:t>
            </a:r>
            <a:r>
              <a:rPr lang="en-US" altLang="ja-JP" sz="4000" b="1" dirty="0"/>
              <a:t> program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496" y="4089266"/>
            <a:ext cx="9132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rgbClr val="0070C0"/>
                </a:solidFill>
              </a:rPr>
              <a:t>whereas Hoare logic is </a:t>
            </a:r>
            <a:r>
              <a:rPr lang="en-US" altLang="ja-JP" sz="4000" b="1" i="1" dirty="0">
                <a:solidFill>
                  <a:srgbClr val="0070C0"/>
                </a:solidFill>
              </a:rPr>
              <a:t>relatively complete</a:t>
            </a:r>
            <a:endParaRPr lang="ja-JP" alt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1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367644" y="3645024"/>
                <a:ext cx="6444716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3645024"/>
                <a:ext cx="6444716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Example: Safe but </a:t>
            </a:r>
            <a:r>
              <a:rPr lang="en-US" altLang="ja-JP" b="1" dirty="0" err="1"/>
              <a:t>Untypable</a:t>
            </a:r>
            <a:r>
              <a:rPr lang="en-US" altLang="ja-JP" b="1" dirty="0"/>
              <a:t> Program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5436096" y="5517232"/>
                <a:ext cx="2880320" cy="936104"/>
              </a:xfrm>
              <a:prstGeom prst="wedgeRectCallout">
                <a:avLst>
                  <a:gd name="adj1" fmla="val -3435"/>
                  <a:gd name="adj2" fmla="val -8989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517232"/>
                <a:ext cx="2880320" cy="936104"/>
              </a:xfrm>
              <a:prstGeom prst="wedgeRectCallout">
                <a:avLst>
                  <a:gd name="adj1" fmla="val -3435"/>
                  <a:gd name="adj2" fmla="val -8989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四角形吹き出し 23"/>
              <p:cNvSpPr/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四角形吹き出し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吹き出し 2"/>
              <p:cNvSpPr/>
              <p:nvPr/>
            </p:nvSpPr>
            <p:spPr>
              <a:xfrm>
                <a:off x="323528" y="2852936"/>
                <a:ext cx="2088232" cy="936104"/>
              </a:xfrm>
              <a:prstGeom prst="wedgeRectCallout">
                <a:avLst>
                  <a:gd name="adj1" fmla="val 84815"/>
                  <a:gd name="adj2" fmla="val -4696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Cannot depend on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四角形吹き出し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2088232" cy="936104"/>
              </a:xfrm>
              <a:prstGeom prst="wedgeRectCallout">
                <a:avLst>
                  <a:gd name="adj1" fmla="val 84815"/>
                  <a:gd name="adj2" fmla="val -46965"/>
                </a:avLst>
              </a:prstGeom>
              <a:blipFill rotWithShape="1">
                <a:blip r:embed="rId7"/>
                <a:stretch>
                  <a:fillRect l="-3212" t="-5063" b="-17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55576" y="5157192"/>
            <a:ext cx="4104456" cy="1077218"/>
            <a:chOff x="755576" y="5157192"/>
            <a:chExt cx="3528392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755576" y="5157192"/>
                  <a:ext cx="3528392" cy="107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b="1" dirty="0" err="1">
                      <a:solidFill>
                        <a:schemeClr val="tx1"/>
                      </a:solidFill>
                    </a:rPr>
                    <a:t>Untypable</a:t>
                  </a:r>
                  <a:r>
                    <a:rPr kumimoji="1" lang="en-US" altLang="ja-JP" sz="3600" b="1" dirty="0">
                      <a:solidFill>
                        <a:schemeClr val="tx1"/>
                      </a:solidFill>
                    </a:rPr>
                    <a:t> because: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</m:d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⟹</m:t>
                        </m:r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𝝂</m:t>
                        </m:r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kumimoji="1" lang="en-US" altLang="ja-JP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5157192"/>
                  <a:ext cx="3528392" cy="10772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284" t="-7182" r="-1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コネクタ 9"/>
            <p:cNvCxnSpPr/>
            <p:nvPr/>
          </p:nvCxnSpPr>
          <p:spPr>
            <a:xfrm flipH="1">
              <a:off x="2673122" y="5831686"/>
              <a:ext cx="108012" cy="2616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6084168" y="3212976"/>
                <a:ext cx="2520280" cy="936104"/>
              </a:xfrm>
              <a:prstGeom prst="wedgeRectCallout">
                <a:avLst>
                  <a:gd name="adj1" fmla="val -27546"/>
                  <a:gd name="adj2" fmla="val -6867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/>
                  <a:t>Refinement predicate for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/>
                      </a:rPr>
                      <m:t>𝒙</m:t>
                    </m:r>
                  </m:oMath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520280" cy="936104"/>
              </a:xfrm>
              <a:prstGeom prst="wedgeRectCallout">
                <a:avLst>
                  <a:gd name="adj1" fmla="val -27546"/>
                  <a:gd name="adj2" fmla="val -68671"/>
                </a:avLst>
              </a:prstGeom>
              <a:blipFill rotWithShape="1">
                <a:blip r:embed="rId9"/>
                <a:stretch>
                  <a:fillRect l="-1439" b="-14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四角形吹き出し 14"/>
              <p:cNvSpPr/>
              <p:nvPr/>
            </p:nvSpPr>
            <p:spPr>
              <a:xfrm>
                <a:off x="1043608" y="872716"/>
                <a:ext cx="2520280" cy="1404156"/>
              </a:xfrm>
              <a:prstGeom prst="wedgeRectCallout">
                <a:avLst>
                  <a:gd name="adj1" fmla="val 31772"/>
                  <a:gd name="adj2" fmla="val 7707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/>
                  <a:t>Refinement predicate for the 1</a:t>
                </a:r>
                <a:r>
                  <a:rPr kumimoji="1" lang="en-US" altLang="ja-JP" sz="2800" b="1" baseline="30000" dirty="0"/>
                  <a:t>st</a:t>
                </a:r>
                <a:r>
                  <a:rPr kumimoji="1" lang="en-US" altLang="ja-JP" sz="2800" b="1" dirty="0"/>
                  <a:t> arg. </a:t>
                </a:r>
                <a:r>
                  <a:rPr lang="en-US" altLang="ja-JP" sz="2800" b="1" dirty="0"/>
                  <a:t>o</a:t>
                </a:r>
                <a:r>
                  <a:rPr kumimoji="1" lang="en-US" altLang="ja-JP" sz="2800" b="1" dirty="0"/>
                  <a:t>f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/>
                      </a:rPr>
                      <m:t>𝒇</m:t>
                    </m:r>
                  </m:oMath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872716"/>
                <a:ext cx="2520280" cy="1404156"/>
              </a:xfrm>
              <a:prstGeom prst="wedgeRectCallout">
                <a:avLst>
                  <a:gd name="adj1" fmla="val 31772"/>
                  <a:gd name="adj2" fmla="val 77076"/>
                </a:avLst>
              </a:prstGeom>
              <a:blipFill rotWithShape="1">
                <a:blip r:embed="rId10"/>
                <a:stretch>
                  <a:fillRect l="-2632" t="-13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Contributions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i="1" dirty="0">
                    <a:solidFill>
                      <a:srgbClr val="7030A0"/>
                    </a:solidFill>
                  </a:rPr>
                  <a:t>Relatively complete</a:t>
                </a:r>
                <a:r>
                  <a:rPr lang="en-US" altLang="ja-JP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of</a:t>
                </a:r>
                <a:br>
                  <a:rPr lang="en-US" altLang="ja-JP" b="1" dirty="0">
                    <a:solidFill>
                      <a:schemeClr val="tx1"/>
                    </a:solidFill>
                  </a:rPr>
                </a:br>
                <a:r>
                  <a:rPr lang="en-US" altLang="ja-JP" b="1" dirty="0">
                    <a:solidFill>
                      <a:schemeClr val="tx1"/>
                    </a:solidFill>
                  </a:rPr>
                  <a:t>ordinary </a:t>
                </a:r>
                <a:r>
                  <a:rPr kumimoji="1" lang="en-US" altLang="ja-JP" b="1" dirty="0">
                    <a:solidFill>
                      <a:schemeClr val="tx1"/>
                    </a:solidFill>
                  </a:rPr>
                  <a:t>refinement </a:t>
                </a:r>
                <a:r>
                  <a:rPr kumimoji="1" lang="en-US" altLang="ja-JP" b="1" dirty="0"/>
                  <a:t>type system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en-US" altLang="ja-JP" b="1" dirty="0"/>
              </a:p>
              <a:p>
                <a:r>
                  <a:rPr lang="en-US" altLang="ja-JP" b="1" dirty="0"/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Contributions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i="1" dirty="0">
                    <a:solidFill>
                      <a:srgbClr val="FF0000"/>
                    </a:solidFill>
                  </a:rPr>
                  <a:t>Relatively</a:t>
                </a:r>
                <a:r>
                  <a:rPr lang="en-US" altLang="ja-JP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complete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of</a:t>
                </a:r>
                <a:br>
                  <a:rPr lang="en-US" altLang="ja-JP" b="1" dirty="0">
                    <a:solidFill>
                      <a:schemeClr val="tx1"/>
                    </a:solidFill>
                  </a:rPr>
                </a:br>
                <a:r>
                  <a:rPr lang="en-US" altLang="ja-JP" b="1" dirty="0"/>
                  <a:t>ordinary </a:t>
                </a:r>
                <a:r>
                  <a:rPr kumimoji="1" lang="en-US" altLang="ja-JP" b="1" dirty="0"/>
                  <a:t>refinement type system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en-US" altLang="ja-JP" b="1" dirty="0"/>
              </a:p>
              <a:p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2013/1/23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 2013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99592" y="2708920"/>
                <a:ext cx="7056784" cy="1944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∃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</a:rPr>
                      <m:t>𝚪</m:t>
                    </m:r>
                    <m:sSub>
                      <m:sSubPr>
                        <m:ctrlP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kumimoji="1" lang="ja-JP" altLang="en-US" sz="32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3200" b="1" dirty="0">
                    <a:solidFill>
                      <a:srgbClr val="0070C0"/>
                    </a:solidFill>
                  </a:rPr>
                  <a:t>for any safe program</a:t>
                </a:r>
                <a14:m>
                  <m:oMath xmlns:m="http://schemas.openxmlformats.org/officeDocument/2006/math">
                    <m:r>
                      <a:rPr lang="en-US" altLang="ja-JP" sz="32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br>
                  <a:rPr kumimoji="1" lang="en-US" altLang="ja-JP" sz="3200" b="1" dirty="0">
                    <a:solidFill>
                      <a:srgbClr val="0070C0"/>
                    </a:solidFill>
                  </a:rPr>
                </a:br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given an oracle to decide the validity of 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formulas of </a:t>
                </a:r>
                <a:r>
                  <a:rPr lang="en-US" altLang="ja-JP" sz="3200" b="1" dirty="0" err="1">
                    <a:solidFill>
                      <a:srgbClr val="FF0000"/>
                    </a:solidFill>
                  </a:rPr>
                  <a:t>Peano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 arithmetic</a:t>
                </a:r>
                <a:endParaRPr kumimoji="1" lang="en-US" altLang="ja-JP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08920"/>
                <a:ext cx="7056784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258" r="-1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5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14548</TotalTime>
  <Words>1128</Words>
  <Application>Microsoft Office PowerPoint</Application>
  <PresentationFormat>画面に合わせる (4:3)</PresentationFormat>
  <Paragraphs>311</Paragraphs>
  <Slides>26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Cambria Math</vt:lpstr>
      <vt:lpstr>Calibri</vt:lpstr>
      <vt:lpstr>cmsy10</vt:lpstr>
      <vt:lpstr>Arial</vt:lpstr>
      <vt:lpstr>Symbol</vt:lpstr>
      <vt:lpstr>Times New Roman</vt:lpstr>
      <vt:lpstr>ＭＳ Ｐゴシック</vt:lpstr>
      <vt:lpstr>Comic Sans MS</vt:lpstr>
      <vt:lpstr>Office テーマ</vt:lpstr>
      <vt:lpstr>Automating Relatively Complete Verification of Higher-Order Functional Programs </vt:lpstr>
      <vt:lpstr>PowerPoint プレゼンテーション</vt:lpstr>
      <vt:lpstr>Refinement Types</vt:lpstr>
      <vt:lpstr>Example: Typing Safe Program under ⊢_Ref</vt:lpstr>
      <vt:lpstr>Automated Verification via Refinement Type Inference</vt:lpstr>
      <vt:lpstr>Limitation of Refinement Type System ⊢_Ref</vt:lpstr>
      <vt:lpstr>Example: Safe but Untypable Program</vt:lpstr>
      <vt:lpstr>Our Contributions</vt:lpstr>
      <vt:lpstr>Our Contributions</vt:lpstr>
      <vt:lpstr>Our Design Goal of ⊢_RC</vt:lpstr>
      <vt:lpstr>Our Approach: Restricted Use of Quantification</vt:lpstr>
      <vt:lpstr>Example: Typing apply_sw under ⊢_RC</vt:lpstr>
      <vt:lpstr>Theorem: Relative Completeness of ⊢_RC</vt:lpstr>
      <vt:lpstr>Our Contributions</vt:lpstr>
      <vt:lpstr>Type Inference for ⊢_RC</vt:lpstr>
      <vt:lpstr>Our Approach</vt:lpstr>
      <vt:lpstr>Our Approach</vt:lpstr>
      <vt:lpstr>Counterexample Guided Refinement Type Inference</vt:lpstr>
      <vt:lpstr>Our Approach</vt:lpstr>
      <vt:lpstr>Counterexample Guided Substitution σ Inference</vt:lpstr>
      <vt:lpstr>Finding New Candidate Substitution σ</vt:lpstr>
      <vt:lpstr>Example: Reduction to Non-Linear Constraint Solving</vt:lpstr>
      <vt:lpstr>Example: Non-linear Constraint Solving (1/2)</vt:lpstr>
      <vt:lpstr>Example: Non-linear Constraint Solving (2/2)</vt:lpstr>
      <vt:lpstr>Implementation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Relatively Complete Verification of Higher-Order Functional Programs</dc:title>
  <dc:creator>Hiroshi Unno</dc:creator>
  <cp:lastModifiedBy>Unno Hiroshi</cp:lastModifiedBy>
  <cp:revision>457</cp:revision>
  <cp:lastPrinted>2012-11-16T05:42:00Z</cp:lastPrinted>
  <dcterms:created xsi:type="dcterms:W3CDTF">2011-12-02T02:54:13Z</dcterms:created>
  <dcterms:modified xsi:type="dcterms:W3CDTF">2018-07-15T11:12:15Z</dcterms:modified>
</cp:coreProperties>
</file>