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2" r:id="rId3"/>
    <p:sldId id="303" r:id="rId4"/>
    <p:sldId id="355" r:id="rId5"/>
    <p:sldId id="305" r:id="rId6"/>
    <p:sldId id="315" r:id="rId7"/>
    <p:sldId id="351" r:id="rId8"/>
    <p:sldId id="297" r:id="rId9"/>
    <p:sldId id="400" r:id="rId10"/>
    <p:sldId id="310" r:id="rId11"/>
    <p:sldId id="385" r:id="rId12"/>
    <p:sldId id="377" r:id="rId13"/>
    <p:sldId id="393" r:id="rId14"/>
    <p:sldId id="394" r:id="rId15"/>
    <p:sldId id="395" r:id="rId16"/>
    <p:sldId id="352" r:id="rId17"/>
    <p:sldId id="313" r:id="rId18"/>
    <p:sldId id="331" r:id="rId19"/>
    <p:sldId id="389" r:id="rId20"/>
    <p:sldId id="388" r:id="rId21"/>
    <p:sldId id="374" r:id="rId22"/>
    <p:sldId id="375" r:id="rId23"/>
    <p:sldId id="401" r:id="rId24"/>
    <p:sldId id="402" r:id="rId25"/>
    <p:sldId id="403" r:id="rId26"/>
    <p:sldId id="404" r:id="rId27"/>
    <p:sldId id="353" r:id="rId28"/>
    <p:sldId id="354" r:id="rId29"/>
    <p:sldId id="380" r:id="rId30"/>
    <p:sldId id="357" r:id="rId31"/>
    <p:sldId id="363" r:id="rId32"/>
    <p:sldId id="364" r:id="rId33"/>
    <p:sldId id="378" r:id="rId34"/>
    <p:sldId id="398" r:id="rId35"/>
    <p:sldId id="397" r:id="rId36"/>
    <p:sldId id="359" r:id="rId37"/>
    <p:sldId id="360" r:id="rId38"/>
    <p:sldId id="299" r:id="rId39"/>
    <p:sldId id="308" r:id="rId40"/>
    <p:sldId id="350" r:id="rId41"/>
    <p:sldId id="312" r:id="rId42"/>
    <p:sldId id="40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52174" autoAdjust="0"/>
  </p:normalViewPr>
  <p:slideViewPr>
    <p:cSldViewPr snapToGrid="0">
      <p:cViewPr varScale="1">
        <p:scale>
          <a:sx n="45" d="100"/>
          <a:sy n="45" d="100"/>
        </p:scale>
        <p:origin x="22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0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3AD3F66-9565-440C-8E5E-D7186F5EC4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C034BA-05B4-4EF7-95A4-C90182723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700E5-373A-447D-A095-276F388ED1AF}" type="datetimeFigureOut">
              <a:rPr kumimoji="1" lang="ja-JP" altLang="en-US" smtClean="0"/>
              <a:t>2018/1/10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625104-9811-49EE-8AFB-CA7413389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6117FD-2568-4747-A007-5C1AA2180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8B39-D31B-41A0-B3C1-52C454AB5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27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5712A-E652-40DE-8EE7-F41AB8AA4278}" type="datetimeFigureOut">
              <a:rPr kumimoji="1" lang="ja-JP" altLang="en-US" smtClean="0"/>
              <a:t>2018/1/10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11F1-F2F1-4AA2-804A-F83BC9FF2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24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9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b="1" i="0">
                    <a:latin typeface="Cambria Math" panose="02040503050406030204" pitchFamily="18" charset="0"/>
                  </a:rPr>
                  <a:t>⊢𝒆 :</a:t>
                </a:r>
                <a:r>
                  <a:rPr lang="en-US" altLang="ja-JP" i="0">
                    <a:latin typeface="Cambria Math" panose="02040503050406030204" pitchFamily="18" charset="0"/>
                  </a:rPr>
                  <a:t>{</a:t>
                </a:r>
                <a:r>
                  <a:rPr lang="en-US" altLang="ja-JP" b="1" i="0">
                    <a:latin typeface="Cambria Math" panose="02040503050406030204" pitchFamily="18" charset="0"/>
                  </a:rPr>
                  <a:t>𝒖 :𝐢𝐧𝐭∣</a:t>
                </a:r>
                <a:r>
                  <a:rPr lang="en-US" altLang="ja-JP" b="1" i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𝒖&gt;𝟎}^(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∀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∃)</a:t>
                </a:r>
                <a:br>
                  <a:rPr lang="en-US" altLang="ja-JP" dirty="0"/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for any</a:t>
                </a:r>
                <a:r>
                  <a:rPr lang="en-US" altLang="ja-JP" dirty="0"/>
                  <a:t> non-deterministic evaluation of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𝒆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,</a:t>
                </a:r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en-US" altLang="ja-JP" dirty="0">
                    <a:solidFill>
                      <a:srgbClr val="0070C0"/>
                    </a:solidFill>
                  </a:rPr>
                  <a:t>some</a:t>
                </a:r>
                <a:r>
                  <a:rPr lang="en-US" altLang="ja-JP" dirty="0"/>
                  <a:t> integer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𝒖</a:t>
                </a:r>
                <a:r>
                  <a:rPr lang="en-US" altLang="ja-JP" dirty="0"/>
                  <a:t> is obtained, and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𝒖</a:t>
                </a:r>
                <a:r>
                  <a:rPr lang="en-US" altLang="ja-JP" dirty="0"/>
                  <a:t> is 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positive</a:t>
                </a:r>
              </a:p>
              <a:p>
                <a:r>
                  <a:rPr lang="en-US" altLang="ja-JP" b="1" i="0">
                    <a:latin typeface="Cambria Math" panose="02040503050406030204" pitchFamily="18" charset="0"/>
                  </a:rPr>
                  <a:t>⊢𝒆 :</a:t>
                </a:r>
                <a:r>
                  <a:rPr lang="en-US" altLang="ja-JP" i="0">
                    <a:latin typeface="Cambria Math" panose="02040503050406030204" pitchFamily="18" charset="0"/>
                  </a:rPr>
                  <a:t>{</a:t>
                </a:r>
                <a:r>
                  <a:rPr lang="en-US" altLang="ja-JP" b="1" i="0">
                    <a:latin typeface="Cambria Math" panose="02040503050406030204" pitchFamily="18" charset="0"/>
                  </a:rPr>
                  <a:t>𝒖 :𝐢𝐧𝐭∣</a:t>
                </a:r>
                <a:r>
                  <a:rPr lang="en-US" altLang="ja-JP" b="1" i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𝒖&gt;𝟎}^(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∃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∀)</a:t>
                </a:r>
                <a:br>
                  <a:rPr lang="en-US" altLang="ja-JP" dirty="0"/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for some</a:t>
                </a:r>
                <a:r>
                  <a:rPr lang="en-US" altLang="ja-JP" dirty="0"/>
                  <a:t> non-deterministic evaluation of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𝒆</a:t>
                </a:r>
                <a:r>
                  <a:rPr lang="en-US" altLang="ja-JP" dirty="0"/>
                  <a:t>,</a:t>
                </a:r>
                <a:br>
                  <a:rPr lang="en-US" altLang="ja-JP" dirty="0"/>
                </a:br>
                <a:r>
                  <a:rPr lang="en-US" altLang="ja-JP" dirty="0"/>
                  <a:t>if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any</a:t>
                </a:r>
                <a:r>
                  <a:rPr lang="en-US" altLang="ja-JP" dirty="0"/>
                  <a:t> integer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𝒖</a:t>
                </a:r>
                <a:r>
                  <a:rPr lang="en-US" altLang="ja-JP" dirty="0"/>
                  <a:t> is obtained, then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𝒖</a:t>
                </a:r>
                <a:r>
                  <a:rPr lang="en-US" altLang="ja-JP" dirty="0"/>
                  <a:t> is 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positive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915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b="1" i="0">
                    <a:latin typeface="Cambria Math" panose="02040503050406030204" pitchFamily="18" charset="0"/>
                  </a:rPr>
                  <a:t>■8(𝚫⊢𝒗_𝟏  :〖𝐢𝐧𝐭〗^(</a:t>
                </a:r>
                <a:r>
                  <a:rPr lang="en-US" altLang="ja-JP" sz="1200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∀∃)&amp;</a:t>
                </a:r>
                <a:r>
                  <a:rPr lang="en-US" altLang="ja-JP" sz="1200" b="1" i="0">
                    <a:latin typeface="Cambria Math" panose="02040503050406030204" pitchFamily="18" charset="0"/>
                  </a:rPr>
                  <a:t>𝚫⊢𝒗_𝟐  :〖𝐢𝐧𝐭〗^(</a:t>
                </a:r>
                <a:r>
                  <a:rPr lang="en-US" altLang="ja-JP" sz="1200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∀∃) )/(</a:t>
                </a:r>
                <a:r>
                  <a:rPr lang="en-US" altLang="ja-JP" sz="1200" b="1" i="0">
                    <a:latin typeface="Cambria Math" panose="02040503050406030204" pitchFamily="18" charset="0"/>
                  </a:rPr>
                  <a:t>𝚫⊢𝒗_𝟏+𝒗_𝟐  :{𝒙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:𝐢𝐧𝐭</a:t>
                </a:r>
                <a:r>
                  <a:rPr lang="en-US" altLang="ja-JP" sz="1200" b="1" i="0">
                    <a:latin typeface="Cambria Math" panose="02040503050406030204" pitchFamily="18" charset="0"/>
                  </a:rPr>
                  <a:t>∣𝒙=𝒗_𝟏+𝒗_𝟐 }^(</a:t>
                </a:r>
                <a:r>
                  <a:rPr lang="en-US" altLang="ja-JP" sz="1200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∀∃) )</a:t>
                </a:r>
                <a:endParaRPr lang="ja-JP" altLang="en-US" sz="1200" b="1" dirty="0"/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94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 in monad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b="1" i="0">
                    <a:latin typeface="Cambria Math" panose="02040503050406030204" pitchFamily="18" charset="0"/>
                  </a:rPr>
                  <a:t>𝒙〖 :〗^∀ 𝝉_𝟏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68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b="1" i="0">
                    <a:latin typeface="Cambria Math" panose="02040503050406030204" pitchFamily="18" charset="0"/>
                  </a:rPr>
                  <a:t>{𝒚∣𝒚≥𝒙}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7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87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7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92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83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89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10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220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/>
              </a:p>
              <a:p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⋁_𝒊</a:t>
                </a:r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▒⋀_</a:t>
                </a:r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𝒋</a:t>
                </a:r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▒(</a:t>
                </a:r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𝝓_𝒊𝒋</a:t>
                </a:r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⊳𝝉_𝒊𝒋^(𝑸_𝒊𝒋 〖𝑸</a:t>
                </a:r>
                <a:r>
                  <a:rPr lang="en-US" altLang="ja-JP" b="1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′〗_</a:t>
                </a:r>
                <a:r>
                  <a:rPr lang="en-US" altLang="ja-JP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𝒊𝒋 ) ) 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416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91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1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011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206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955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897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78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26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02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AA68A-2CF2-434D-AED5-C105F334BD9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83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5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52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0" i="0">
                    <a:latin typeface="Cambria Math" panose="02040503050406030204" pitchFamily="18" charset="0"/>
                  </a:rPr>
                  <a:t>𝑄_𝑖</a:t>
                </a:r>
                <a:r>
                  <a:rPr lang="en-US" altLang="ja-JP" dirty="0"/>
                  <a:t> is either 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∀</a:t>
                </a:r>
                <a:r>
                  <a:rPr lang="en-US" altLang="ja-JP" dirty="0"/>
                  <a:t> or </a:t>
                </a:r>
                <a:r>
                  <a:rPr lang="en-US" altLang="ja-JP" b="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∃</a:t>
                </a:r>
                <a:r>
                  <a:rPr lang="en-US" altLang="ja-JP" dirty="0"/>
                  <a:t> (for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𝑖∈{1,2}</a:t>
                </a:r>
                <a:r>
                  <a:rPr lang="en-US" altLang="ja-JP" dirty="0"/>
                  <a:t>)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89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0" i="0">
                    <a:latin typeface="Cambria Math" panose="02040503050406030204" pitchFamily="18" charset="0"/>
                  </a:rPr>
                  <a:t>𝑄_𝑖</a:t>
                </a:r>
                <a:r>
                  <a:rPr lang="en-US" altLang="ja-JP" dirty="0"/>
                  <a:t> is either </a:t>
                </a:r>
                <a:r>
                  <a:rPr lang="en-US" altLang="ja-JP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∀</a:t>
                </a:r>
                <a:r>
                  <a:rPr lang="en-US" altLang="ja-JP" dirty="0"/>
                  <a:t> or </a:t>
                </a:r>
                <a:r>
                  <a:rPr lang="en-US" altLang="ja-JP" b="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∃</a:t>
                </a:r>
                <a:r>
                  <a:rPr lang="en-US" altLang="ja-JP" dirty="0"/>
                  <a:t> (for 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𝑖∈{1,2}</a:t>
                </a:r>
                <a:r>
                  <a:rPr lang="en-US" altLang="ja-JP" dirty="0"/>
                  <a:t>)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1F1-F2F1-4AA2-804A-F83BC9FF26D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60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en-US" altLang="ja-JP"/>
              <a:t>2018/1/10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en-US" altLang="ja-JP"/>
              <a:t>POPL'18, Los Angeles, United States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F3B5021-1EE9-48F3-B4DC-5F2EE8AFE66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08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6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26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68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50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29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2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79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8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69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58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2018/1/10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POPL'18, Los Angeles, United States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5021-1EE9-48F3-B4DC-5F2EE8AFE66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5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b="1" dirty="0"/>
              <a:t>Relatively Complete Refinement Type System for</a:t>
            </a:r>
            <a:r>
              <a:rPr lang="ja-JP" altLang="en-US" sz="4000" b="1" dirty="0"/>
              <a:t> </a:t>
            </a:r>
            <a:r>
              <a:rPr lang="en-US" altLang="ja-JP" sz="4000" b="1" dirty="0"/>
              <a:t>Verification of Higher-Order Non-deterministic Programs</a:t>
            </a:r>
            <a:endParaRPr kumimoji="1" lang="ja-JP" altLang="en-US" sz="4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105276"/>
            <a:ext cx="6858000" cy="1655762"/>
          </a:xfrm>
        </p:spPr>
        <p:txBody>
          <a:bodyPr>
            <a:normAutofit fontScale="92500"/>
          </a:bodyPr>
          <a:lstStyle/>
          <a:p>
            <a:r>
              <a:rPr kumimoji="1" lang="en-US" altLang="ja-JP" sz="3000" b="1" u="sng" dirty="0"/>
              <a:t>Hiroshi </a:t>
            </a:r>
            <a:r>
              <a:rPr lang="en-US" altLang="ja-JP" sz="3000" b="1" u="sng" dirty="0"/>
              <a:t>Unno (University of Tsukuba)</a:t>
            </a:r>
          </a:p>
          <a:p>
            <a:r>
              <a:rPr lang="en-US" altLang="ja-JP" sz="3000" b="1" dirty="0"/>
              <a:t>Yuki </a:t>
            </a:r>
            <a:r>
              <a:rPr lang="en-US" altLang="ja-JP" sz="3000" b="1" dirty="0" err="1"/>
              <a:t>Satake</a:t>
            </a:r>
            <a:r>
              <a:rPr lang="en-US" altLang="ja-JP" sz="3000" b="1" dirty="0"/>
              <a:t> </a:t>
            </a:r>
            <a:r>
              <a:rPr kumimoji="1" lang="en-US" altLang="ja-JP" sz="3000" b="1" dirty="0"/>
              <a:t>(</a:t>
            </a:r>
            <a:r>
              <a:rPr lang="en-US" altLang="ja-JP" sz="3000" b="1" dirty="0"/>
              <a:t>University of Tsukuba)</a:t>
            </a:r>
          </a:p>
          <a:p>
            <a:r>
              <a:rPr kumimoji="1" lang="en-US" altLang="ja-JP" sz="3000" b="1" dirty="0" err="1"/>
              <a:t>Tachio</a:t>
            </a:r>
            <a:r>
              <a:rPr kumimoji="1" lang="en-US" altLang="ja-JP" sz="3000" b="1" dirty="0"/>
              <a:t> </a:t>
            </a:r>
            <a:r>
              <a:rPr lang="en-US" altLang="ja-JP" sz="3000" b="1" dirty="0"/>
              <a:t>Terauchi (</a:t>
            </a:r>
            <a:r>
              <a:rPr lang="en-US" altLang="ja-JP" sz="3000" b="1" dirty="0" err="1"/>
              <a:t>Waseda</a:t>
            </a:r>
            <a:r>
              <a:rPr lang="en-US" altLang="ja-JP" sz="3000" b="1" dirty="0"/>
              <a:t> University)</a:t>
            </a:r>
            <a:endParaRPr kumimoji="1" lang="ja-JP" altLang="en-US" sz="2800" b="1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7820FE-BB5E-441A-BC98-1B0E4CE9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POPL'18, Los Angeles, United States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19ABD2-AF2D-4E9E-B117-6E3EAF9C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91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F0356A5-48D1-4631-8AA2-1B425A8D25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" y="365126"/>
                <a:ext cx="91440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Examples: Qualified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F0356A5-48D1-4631-8AA2-1B425A8D2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365126"/>
                <a:ext cx="9144000" cy="1325563"/>
              </a:xfrm>
              <a:blipFill>
                <a:blip r:embed="rId3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482BC04-67BF-4984-AE66-B1E7AE5385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2" y="1847851"/>
                <a:ext cx="8590655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b="1" i="0" smtClean="0"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ja-JP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sup>
                    </m:sSup>
                  </m:oMath>
                </a14:m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for any</a:t>
                </a:r>
                <a:r>
                  <a:rPr lang="en-US" altLang="ja-JP" dirty="0"/>
                  <a:t> non-deterministic evaluation 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ja-JP" dirty="0"/>
                  <a:t>,</a:t>
                </a:r>
                <a:br>
                  <a:rPr lang="en-US" altLang="ja-JP" dirty="0"/>
                </a:br>
                <a:r>
                  <a:rPr lang="en-US" altLang="ja-JP" dirty="0">
                    <a:solidFill>
                      <a:srgbClr val="0070C0"/>
                    </a:solidFill>
                  </a:rPr>
                  <a:t>if any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integer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 obtained, then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</a:t>
                </a:r>
                <a:r>
                  <a:rPr lang="en-US" altLang="ja-JP" dirty="0"/>
                  <a:t> 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positive</a:t>
                </a:r>
              </a:p>
              <a:p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ja-JP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sup>
                    </m:sSup>
                  </m:oMath>
                </a14:m>
                <a:br>
                  <a:rPr lang="en-US" altLang="ja-JP" dirty="0"/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for some</a:t>
                </a:r>
                <a:r>
                  <a:rPr lang="en-US" altLang="ja-JP" dirty="0"/>
                  <a:t> non-deterministic evaluation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ja-JP" dirty="0"/>
                  <a:t>,</a:t>
                </a:r>
                <a:br>
                  <a:rPr lang="en-US" altLang="ja-JP" dirty="0"/>
                </a:br>
                <a:r>
                  <a:rPr lang="en-US" altLang="ja-JP" dirty="0">
                    <a:solidFill>
                      <a:srgbClr val="0070C0"/>
                    </a:solidFill>
                  </a:rPr>
                  <a:t>some</a:t>
                </a:r>
                <a:r>
                  <a:rPr lang="en-US" altLang="ja-JP" dirty="0"/>
                  <a:t> integer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dirty="0"/>
                  <a:t> is obtained, and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dirty="0"/>
                  <a:t> is 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positive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482BC04-67BF-4984-AE66-B1E7AE538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2" y="1847851"/>
                <a:ext cx="8590655" cy="4351338"/>
              </a:xfrm>
              <a:blipFill>
                <a:blip r:embed="rId4"/>
                <a:stretch>
                  <a:fillRect r="-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F0D333-EC48-4B6C-906B-6EA110A5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65E1DA-9F6B-462C-8185-497623ED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22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EC1D6-2E7D-45C6-9C99-565EE8CA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Typing Integer Constants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11D885-570E-40BD-930A-8D81DA1E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0A0AC5F-9972-47C4-946F-0295DFAF6DD7}"/>
                  </a:ext>
                </a:extLst>
              </p:cNvPr>
              <p:cNvSpPr/>
              <p:nvPr/>
            </p:nvSpPr>
            <p:spPr>
              <a:xfrm>
                <a:off x="742458" y="3425434"/>
                <a:ext cx="76590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</m:oMath>
                  </m:oMathPara>
                </a14:m>
                <a:endParaRPr lang="en-US" altLang="ja-JP" sz="2800" b="1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0A0AC5F-9972-47C4-946F-0295DFAF6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8" y="3425434"/>
                <a:ext cx="76590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B6C1C8-C155-4054-8D2F-0429FBF8953C}"/>
              </a:ext>
            </a:extLst>
          </p:cNvPr>
          <p:cNvSpPr txBox="1"/>
          <p:nvPr/>
        </p:nvSpPr>
        <p:spPr>
          <a:xfrm>
            <a:off x="831613" y="2799753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3390C77D-03F1-464E-9019-F997AE3EA73E}"/>
              </a:ext>
            </a:extLst>
          </p:cNvPr>
          <p:cNvSpPr/>
          <p:nvPr/>
        </p:nvSpPr>
        <p:spPr>
          <a:xfrm>
            <a:off x="1544411" y="4196375"/>
            <a:ext cx="2256064" cy="949265"/>
          </a:xfrm>
          <a:prstGeom prst="wedgeRectCallout">
            <a:avLst>
              <a:gd name="adj1" fmla="val -5626"/>
              <a:gd name="adj2" fmla="val -8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Type environment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9EF5C116-D55D-4D84-96B0-384A8A06E698}"/>
              </a:ext>
            </a:extLst>
          </p:cNvPr>
          <p:cNvSpPr/>
          <p:nvPr/>
        </p:nvSpPr>
        <p:spPr>
          <a:xfrm>
            <a:off x="3028950" y="2228448"/>
            <a:ext cx="2256064" cy="949265"/>
          </a:xfrm>
          <a:prstGeom prst="wedgeRectCallout">
            <a:avLst>
              <a:gd name="adj1" fmla="val -35180"/>
              <a:gd name="adj2" fmla="val 825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Integer constant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C700021-64D6-4730-AA13-E6EC789589F3}"/>
              </a:ext>
            </a:extLst>
          </p:cNvPr>
          <p:cNvSpPr/>
          <p:nvPr/>
        </p:nvSpPr>
        <p:spPr>
          <a:xfrm>
            <a:off x="5792561" y="4196374"/>
            <a:ext cx="2256064" cy="949265"/>
          </a:xfrm>
          <a:prstGeom prst="wedgeRectCallout">
            <a:avLst>
              <a:gd name="adj1" fmla="val -23274"/>
              <a:gd name="adj2" fmla="val -930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</a:rPr>
              <a:t>Universal</a:t>
            </a:r>
            <a:br>
              <a:rPr kumimoji="1" lang="en-US" altLang="ja-JP" sz="2800" b="1" dirty="0">
                <a:solidFill>
                  <a:srgbClr val="FF0000"/>
                </a:solidFill>
              </a:rPr>
            </a:br>
            <a:r>
              <a:rPr kumimoji="1" lang="en-US" altLang="ja-JP" sz="2800" b="1" dirty="0">
                <a:solidFill>
                  <a:schemeClr val="tx1"/>
                </a:solidFill>
              </a:rPr>
              <a:t>and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Total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5A046B-33CD-4642-82DC-CDA0AB25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49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3C6A14-A5D6-499E-9E2C-0B325514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Converting Qualified Types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D4C685D-15FA-4F32-ADBA-01931154F7F9}"/>
              </a:ext>
            </a:extLst>
          </p:cNvPr>
          <p:cNvGrpSpPr/>
          <p:nvPr/>
        </p:nvGrpSpPr>
        <p:grpSpPr>
          <a:xfrm>
            <a:off x="2302823" y="3831340"/>
            <a:ext cx="4538352" cy="1982287"/>
            <a:chOff x="1919598" y="4070825"/>
            <a:chExt cx="4538352" cy="1982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8C99217-2F29-464C-9836-25666BC0C6E7}"/>
                    </a:ext>
                  </a:extLst>
                </p:cNvPr>
                <p:cNvSpPr txBox="1"/>
                <p:nvPr/>
              </p:nvSpPr>
              <p:spPr>
                <a:xfrm>
                  <a:off x="1919598" y="4635885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8C99217-2F29-464C-9836-25666BC0C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598" y="4635885"/>
                  <a:ext cx="901658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2CA4238-4317-452F-9258-519C45621698}"/>
                    </a:ext>
                  </a:extLst>
                </p:cNvPr>
                <p:cNvSpPr txBox="1"/>
                <p:nvPr/>
              </p:nvSpPr>
              <p:spPr>
                <a:xfrm>
                  <a:off x="3770169" y="4070825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kumimoji="1" lang="en-US" altLang="ja-JP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2CA4238-4317-452F-9258-519C45621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169" y="4070825"/>
                  <a:ext cx="901658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54C8A5CA-1D79-4F3B-8241-DDFBC6EDC702}"/>
                    </a:ext>
                  </a:extLst>
                </p:cNvPr>
                <p:cNvSpPr txBox="1"/>
                <p:nvPr/>
              </p:nvSpPr>
              <p:spPr>
                <a:xfrm>
                  <a:off x="3770169" y="5222115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kumimoji="1" lang="en-US" altLang="ja-JP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54C8A5CA-1D79-4F3B-8241-DDFBC6EDC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169" y="5222115"/>
                  <a:ext cx="901658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2F8777EC-D7BF-45C4-9945-0829877775F7}"/>
                    </a:ext>
                  </a:extLst>
                </p:cNvPr>
                <p:cNvSpPr txBox="1"/>
                <p:nvPr/>
              </p:nvSpPr>
              <p:spPr>
                <a:xfrm>
                  <a:off x="5556292" y="4635884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kumimoji="1" lang="en-US" altLang="ja-JP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2F8777EC-D7BF-45C4-9945-082987777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292" y="4635884"/>
                  <a:ext cx="901658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0B73E93B-277A-46C8-B606-8A1E47917889}"/>
                    </a:ext>
                  </a:extLst>
                </p:cNvPr>
                <p:cNvSpPr txBox="1"/>
                <p:nvPr/>
              </p:nvSpPr>
              <p:spPr>
                <a:xfrm rot="20148208">
                  <a:off x="2812660" y="4261184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⊑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0B73E93B-277A-46C8-B606-8A1E47917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48208">
                  <a:off x="2812660" y="4261184"/>
                  <a:ext cx="901658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5EEC7D79-CEE6-4E79-8990-14BECACAC438}"/>
                    </a:ext>
                  </a:extLst>
                </p:cNvPr>
                <p:cNvSpPr txBox="1"/>
                <p:nvPr/>
              </p:nvSpPr>
              <p:spPr>
                <a:xfrm rot="1612341">
                  <a:off x="2790796" y="5082832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⊑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5EEC7D79-CEE6-4E79-8990-14BECACAC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12341">
                  <a:off x="2790796" y="5082832"/>
                  <a:ext cx="901658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160CE38-0096-4575-AC45-4EA125958957}"/>
                    </a:ext>
                  </a:extLst>
                </p:cNvPr>
                <p:cNvSpPr txBox="1"/>
                <p:nvPr/>
              </p:nvSpPr>
              <p:spPr>
                <a:xfrm rot="20148208">
                  <a:off x="4623929" y="5051383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⊑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160CE38-0096-4575-AC45-4EA125958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48208">
                  <a:off x="4623929" y="5051383"/>
                  <a:ext cx="901658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5377C022-1432-4C57-9748-E92DD8FD02F6}"/>
                    </a:ext>
                  </a:extLst>
                </p:cNvPr>
                <p:cNvSpPr txBox="1"/>
                <p:nvPr/>
              </p:nvSpPr>
              <p:spPr>
                <a:xfrm rot="1612341">
                  <a:off x="4632362" y="4271816"/>
                  <a:ext cx="9016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⊑</m:t>
                        </m:r>
                      </m:oMath>
                    </m:oMathPara>
                  </a14:m>
                  <a:endParaRPr kumimoji="1" lang="ja-JP" altLang="en-US" sz="4800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5377C022-1432-4C57-9748-E92DD8FD0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12341">
                  <a:off x="4632362" y="4271816"/>
                  <a:ext cx="901658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882234-F4E3-4F53-BCBE-8D3C50E9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51F3090-629B-4A5B-9D19-8DFCC8D98941}"/>
                  </a:ext>
                </a:extLst>
              </p:cNvPr>
              <p:cNvSpPr/>
              <p:nvPr/>
            </p:nvSpPr>
            <p:spPr>
              <a:xfrm>
                <a:off x="1743574" y="2366354"/>
                <a:ext cx="7659083" cy="122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sSubSup>
                            <m:sSub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p>
                          </m:sSub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&lt; :</m:t>
                          </m:r>
                          <m:sSubSup>
                            <m:sSub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51F3090-629B-4A5B-9D19-8DFCC8D98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74" y="2366354"/>
                <a:ext cx="7659083" cy="12255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B74245-7BC0-47DA-ABEF-A7C82CBE5809}"/>
              </a:ext>
            </a:extLst>
          </p:cNvPr>
          <p:cNvSpPr txBox="1"/>
          <p:nvPr/>
        </p:nvSpPr>
        <p:spPr>
          <a:xfrm>
            <a:off x="1733271" y="1798511"/>
            <a:ext cx="332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Subtyping Rule:</a:t>
            </a:r>
            <a:endParaRPr kumimoji="1" lang="ja-JP" altLang="en-US" sz="3200" b="1" dirty="0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D83A38A7-09DE-4C6B-A19D-F35C90A994F3}"/>
              </a:ext>
            </a:extLst>
          </p:cNvPr>
          <p:cNvSpPr/>
          <p:nvPr/>
        </p:nvSpPr>
        <p:spPr>
          <a:xfrm>
            <a:off x="615542" y="5227396"/>
            <a:ext cx="2256064" cy="949265"/>
          </a:xfrm>
          <a:prstGeom prst="wedgeRectCallout">
            <a:avLst>
              <a:gd name="adj1" fmla="val 32034"/>
              <a:gd name="adj2" fmla="val -699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</a:rPr>
              <a:t>Universal</a:t>
            </a:r>
            <a:br>
              <a:rPr kumimoji="1" lang="en-US" altLang="ja-JP" sz="2800" b="1" dirty="0">
                <a:solidFill>
                  <a:srgbClr val="FF0000"/>
                </a:solidFill>
              </a:rPr>
            </a:br>
            <a:r>
              <a:rPr kumimoji="1" lang="en-US" altLang="ja-JP" sz="2800" b="1" dirty="0">
                <a:solidFill>
                  <a:schemeClr val="tx1"/>
                </a:solidFill>
              </a:rPr>
              <a:t>and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Total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FAF8DCD0-DC34-4175-961B-919EABB96A1D}"/>
              </a:ext>
            </a:extLst>
          </p:cNvPr>
          <p:cNvSpPr/>
          <p:nvPr/>
        </p:nvSpPr>
        <p:spPr>
          <a:xfrm>
            <a:off x="6499973" y="5227396"/>
            <a:ext cx="2256064" cy="949265"/>
          </a:xfrm>
          <a:prstGeom prst="wedgeRectCallout">
            <a:avLst>
              <a:gd name="adj1" fmla="val -38473"/>
              <a:gd name="adj2" fmla="val -769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</a:rPr>
              <a:t>Existential</a:t>
            </a:r>
            <a:br>
              <a:rPr kumimoji="1" lang="en-US" altLang="ja-JP" sz="2800" b="1" dirty="0">
                <a:solidFill>
                  <a:srgbClr val="FF0000"/>
                </a:solidFill>
              </a:rPr>
            </a:br>
            <a:r>
              <a:rPr kumimoji="1" lang="en-US" altLang="ja-JP" sz="2800" b="1" dirty="0">
                <a:solidFill>
                  <a:schemeClr val="tx1"/>
                </a:solidFill>
              </a:rPr>
              <a:t>and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Partial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A42FB463-3F41-4074-B736-A5EDE66F98BC}"/>
              </a:ext>
            </a:extLst>
          </p:cNvPr>
          <p:cNvSpPr/>
          <p:nvPr/>
        </p:nvSpPr>
        <p:spPr>
          <a:xfrm>
            <a:off x="3476191" y="5811988"/>
            <a:ext cx="2256064" cy="949265"/>
          </a:xfrm>
          <a:prstGeom prst="wedgeRectCallout">
            <a:avLst>
              <a:gd name="adj1" fmla="val -13986"/>
              <a:gd name="adj2" fmla="val -639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</a:rPr>
              <a:t>Existential</a:t>
            </a:r>
            <a:br>
              <a:rPr kumimoji="1" lang="en-US" altLang="ja-JP" sz="2800" b="1" dirty="0">
                <a:solidFill>
                  <a:srgbClr val="FF0000"/>
                </a:solidFill>
              </a:rPr>
            </a:br>
            <a:r>
              <a:rPr kumimoji="1" lang="en-US" altLang="ja-JP" sz="2800" b="1" dirty="0">
                <a:solidFill>
                  <a:schemeClr val="tx1"/>
                </a:solidFill>
              </a:rPr>
              <a:t>and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Total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50B0F2D3-4645-40ED-ABEF-C1EF900185BB}"/>
              </a:ext>
            </a:extLst>
          </p:cNvPr>
          <p:cNvSpPr/>
          <p:nvPr/>
        </p:nvSpPr>
        <p:spPr>
          <a:xfrm>
            <a:off x="948417" y="3329664"/>
            <a:ext cx="2256064" cy="949265"/>
          </a:xfrm>
          <a:prstGeom prst="wedgeRectCallout">
            <a:avLst>
              <a:gd name="adj1" fmla="val 91985"/>
              <a:gd name="adj2" fmla="val 323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</a:rPr>
              <a:t>Universal</a:t>
            </a:r>
            <a:br>
              <a:rPr kumimoji="1" lang="en-US" altLang="ja-JP" sz="2800" b="1" dirty="0">
                <a:solidFill>
                  <a:srgbClr val="FF0000"/>
                </a:solidFill>
              </a:rPr>
            </a:br>
            <a:r>
              <a:rPr kumimoji="1" lang="en-US" altLang="ja-JP" sz="2800" b="1" dirty="0">
                <a:solidFill>
                  <a:schemeClr val="tx1"/>
                </a:solidFill>
              </a:rPr>
              <a:t>and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Partial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5476F5-EC29-413B-A1A0-F84816B6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044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CFE2F-AA4A-4964-831A-E93341CE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Typing Let-Bindings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7455FA-76AA-4E41-ACBD-7164F9D0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9220F66-7C50-4D23-8061-9ABD38CBFACF}"/>
                  </a:ext>
                </a:extLst>
              </p:cNvPr>
              <p:cNvSpPr/>
              <p:nvPr/>
            </p:nvSpPr>
            <p:spPr>
              <a:xfrm>
                <a:off x="742455" y="3150931"/>
                <a:ext cx="7659083" cy="1815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Sup>
                                <m:sSub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ja-JP" sz="2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sz="2800" b="1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⊢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  <m:sSubSup>
                                      <m:sSubSup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ja-JP" sz="2800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altLang="ja-JP" sz="28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∉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𝒇𝒗𝒔</m:t>
                                    </m:r>
                                    <m:d>
                                      <m:dPr>
                                        <m:ctrlP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8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eqArr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𝐥𝐞𝐭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bSup>
                            <m:sSub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9220F66-7C50-4D23-8061-9ABD38CBF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5" y="3150931"/>
                <a:ext cx="7659083" cy="1815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1FB981-341F-4C3C-9E9E-FB8D51609F16}"/>
              </a:ext>
            </a:extLst>
          </p:cNvPr>
          <p:cNvSpPr txBox="1"/>
          <p:nvPr/>
        </p:nvSpPr>
        <p:spPr>
          <a:xfrm>
            <a:off x="831613" y="2566156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A1A7F-F8CA-45C8-A5E2-795294CF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34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9A9BD-4A66-48CB-9EA6-6E821D73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Typing Recursive </a:t>
            </a:r>
            <a:r>
              <a:rPr lang="en-US" altLang="ja-JP" dirty="0"/>
              <a:t>Functions for </a:t>
            </a:r>
            <a:r>
              <a:rPr lang="en-US" altLang="ja-JP" dirty="0">
                <a:solidFill>
                  <a:srgbClr val="FF0000"/>
                </a:solidFill>
              </a:rPr>
              <a:t>Partial</a:t>
            </a:r>
            <a:r>
              <a:rPr lang="en-US" altLang="ja-JP" dirty="0"/>
              <a:t> Correctness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DE836C-55CD-4B21-810F-4BD090EF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E505CF5-53CA-4D52-B5B9-23AB6A80ED8B}"/>
                  </a:ext>
                </a:extLst>
              </p:cNvPr>
              <p:cNvSpPr/>
              <p:nvPr/>
            </p:nvSpPr>
            <p:spPr>
              <a:xfrm>
                <a:off x="742455" y="3150931"/>
                <a:ext cx="7659083" cy="1213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b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 :</m:t>
                          </m:r>
                          <m:sSubSup>
                            <m:sSub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𝐫𝐞𝐜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E505CF5-53CA-4D52-B5B9-23AB6A80E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5" y="3150931"/>
                <a:ext cx="7659083" cy="1213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630EAE-1AB0-413B-A712-4680BA4E6DFE}"/>
              </a:ext>
            </a:extLst>
          </p:cNvPr>
          <p:cNvSpPr txBox="1"/>
          <p:nvPr/>
        </p:nvSpPr>
        <p:spPr>
          <a:xfrm>
            <a:off x="831613" y="2566156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四角形 7">
                <a:extLst>
                  <a:ext uri="{FF2B5EF4-FFF2-40B4-BE49-F238E27FC236}">
                    <a16:creationId xmlns:a16="http://schemas.microsoft.com/office/drawing/2014/main" id="{6DC89096-30E3-4213-80D6-9F5593D096E0}"/>
                  </a:ext>
                </a:extLst>
              </p:cNvPr>
              <p:cNvSpPr/>
              <p:nvPr/>
            </p:nvSpPr>
            <p:spPr>
              <a:xfrm>
                <a:off x="2500087" y="4637029"/>
                <a:ext cx="3562047" cy="958228"/>
              </a:xfrm>
              <a:prstGeom prst="wedgeRectCallout">
                <a:avLst>
                  <a:gd name="adj1" fmla="val -33491"/>
                  <a:gd name="adj2" fmla="val -8301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(recursive)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𝐫𝐞𝐜</m:t>
                      </m:r>
                      <m:r>
                        <a:rPr lang="en-US" altLang="ja-JP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吹き出し: 四角形 7">
                <a:extLst>
                  <a:ext uri="{FF2B5EF4-FFF2-40B4-BE49-F238E27FC236}">
                    <a16:creationId xmlns:a16="http://schemas.microsoft.com/office/drawing/2014/main" id="{6DC89096-30E3-4213-80D6-9F5593D09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087" y="4637029"/>
                <a:ext cx="3562047" cy="958228"/>
              </a:xfrm>
              <a:prstGeom prst="wedgeRectCallout">
                <a:avLst>
                  <a:gd name="adj1" fmla="val -33491"/>
                  <a:gd name="adj2" fmla="val -83010"/>
                </a:avLst>
              </a:prstGeom>
              <a:blipFill>
                <a:blip r:embed="rId3"/>
                <a:stretch>
                  <a:fillRect l="-2560" r="-2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3A336-48E9-402F-9ABE-85D89DD3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53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9A9BD-4A66-48CB-9EA6-6E821D73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Typing Recursive Functions for </a:t>
            </a:r>
            <a:r>
              <a:rPr lang="en-US" altLang="ja-JP" dirty="0">
                <a:solidFill>
                  <a:srgbClr val="FF0000"/>
                </a:solidFill>
              </a:rPr>
              <a:t>Total</a:t>
            </a:r>
            <a:r>
              <a:rPr lang="en-US" altLang="ja-JP" dirty="0"/>
              <a:t> Correctness </a:t>
            </a:r>
            <a:r>
              <a:rPr lang="en-US" altLang="ja-JP" sz="3600" dirty="0"/>
              <a:t>(cf. [Xi ’01])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E58AB98-9924-4958-8DA6-D6617A7B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63122A5-FA8A-42BB-B7C3-2D4EEFCC969D}"/>
                  </a:ext>
                </a:extLst>
              </p:cNvPr>
              <p:cNvSpPr/>
              <p:nvPr/>
            </p:nvSpPr>
            <p:spPr>
              <a:xfrm>
                <a:off x="742455" y="2410699"/>
                <a:ext cx="7659083" cy="155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𝒓𝒆𝒄</m:t>
                                    </m:r>
                                  </m:sub>
                                </m:sSub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⊳</m:t>
                                    </m:r>
                                    <m:d>
                                      <m:dPr>
                                        <m:ctrlP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  <m:t>𝝉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∃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∃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sz="2400" b="1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𝑾𝑭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altLang="ja-JP" sz="24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ja-JP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altLang="ja-JP" sz="2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𝝓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altLang="ja-JP" sz="2400" b="1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𝒓𝒆𝒄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⊢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  <m:r>
                                            <a:rPr lang="en-US" altLang="ja-JP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∃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num>
                        <m:den>
                          <m:r>
                            <a:rPr lang="en-US" altLang="ja-JP" sz="24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400" b="1">
                              <a:latin typeface="Cambria Math" panose="02040503050406030204" pitchFamily="18" charset="0"/>
                            </a:rPr>
                            <m:t>𝐫𝐞𝐜</m:t>
                          </m:r>
                          <m:d>
                            <m:d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63122A5-FA8A-42BB-B7C3-2D4EEFCC9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5" y="2410699"/>
                <a:ext cx="7659083" cy="1552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E0449B-F222-450D-9253-1EAA3C6F0C75}"/>
              </a:ext>
            </a:extLst>
          </p:cNvPr>
          <p:cNvSpPr txBox="1"/>
          <p:nvPr/>
        </p:nvSpPr>
        <p:spPr>
          <a:xfrm>
            <a:off x="134927" y="2138684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四角形 7">
                <a:extLst>
                  <a:ext uri="{FF2B5EF4-FFF2-40B4-BE49-F238E27FC236}">
                    <a16:creationId xmlns:a16="http://schemas.microsoft.com/office/drawing/2014/main" id="{A7343CE2-BB82-4DE4-ABB2-451569AE6171}"/>
                  </a:ext>
                </a:extLst>
              </p:cNvPr>
              <p:cNvSpPr/>
              <p:nvPr/>
            </p:nvSpPr>
            <p:spPr>
              <a:xfrm>
                <a:off x="3064763" y="1567173"/>
                <a:ext cx="5913336" cy="768971"/>
              </a:xfrm>
              <a:prstGeom prst="wedgeRectCallout">
                <a:avLst>
                  <a:gd name="adj1" fmla="val -33431"/>
                  <a:gd name="adj2" fmla="val 788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Well-founded relation witnessing the termination of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, as a recursion guard</a:t>
                </a:r>
                <a:endParaRPr kumimoji="1" lang="ja-JP" alt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吹き出し: 四角形 7">
                <a:extLst>
                  <a:ext uri="{FF2B5EF4-FFF2-40B4-BE49-F238E27FC236}">
                    <a16:creationId xmlns:a16="http://schemas.microsoft.com/office/drawing/2014/main" id="{A7343CE2-BB82-4DE4-ABB2-451569AE6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63" y="1567173"/>
                <a:ext cx="5913336" cy="768971"/>
              </a:xfrm>
              <a:prstGeom prst="wedgeRectCallout">
                <a:avLst>
                  <a:gd name="adj1" fmla="val -33431"/>
                  <a:gd name="adj2" fmla="val 78879"/>
                </a:avLst>
              </a:prstGeom>
              <a:blipFill>
                <a:blip r:embed="rId4"/>
                <a:stretch>
                  <a:fillRect l="-1337" t="-6667" r="-1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5630D-AFFA-4102-90D4-7F417FEC6C84}"/>
              </a:ext>
            </a:extLst>
          </p:cNvPr>
          <p:cNvSpPr txBox="1"/>
          <p:nvPr/>
        </p:nvSpPr>
        <p:spPr>
          <a:xfrm>
            <a:off x="134928" y="4146114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1F8B191B-E691-4DAC-8A54-6C68050888C2}"/>
                  </a:ext>
                </a:extLst>
              </p:cNvPr>
              <p:cNvSpPr/>
              <p:nvPr/>
            </p:nvSpPr>
            <p:spPr>
              <a:xfrm>
                <a:off x="159466" y="4636192"/>
                <a:ext cx="8069260" cy="1308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𝒔𝒖𝒎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b>
                                  <m:sSub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𝒓𝒆𝒄</m:t>
                                    </m:r>
                                  </m:sub>
                                </m:sSub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b="1">
                                    <a:latin typeface="Cambria Math" panose="02040503050406030204" pitchFamily="18" charset="0"/>
                                  </a:rPr>
                                  <m:t>𝐭𝐡𝐞𝐧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𝐞𝐥𝐬𝐞</m:t>
                                </m:r>
                                <m: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0" smtClean="0">
                                        <a:latin typeface="Cambria Math" panose="02040503050406030204" pitchFamily="18" charset="0"/>
                                      </a:rPr>
                                      <m:t>𝐢𝐧𝐭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  <m:r>
                                      <a:rPr lang="en-US" altLang="ja-JP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∃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𝑾𝑭</m:t>
                                </m:r>
                                <m:d>
                                  <m:dPr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𝝀</m:t>
                                    </m:r>
                                    <m:d>
                                      <m:dPr>
                                        <m:ctrlP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b="1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sSup>
                                      <m:sSupPr>
                                        <m:ctrlPr>
                                          <a:rPr lang="en-US" altLang="ja-JP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altLang="ja-JP" sz="24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ja-JP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altLang="ja-JP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e>
                            </m:mr>
                          </m:m>
                        </m:num>
                        <m:den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𝐫𝐞𝐜</m:t>
                          </m:r>
                          <m:d>
                            <m:d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𝒔𝒖𝒎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1" i="0">
                                  <a:latin typeface="Cambria Math" panose="02040503050406030204" pitchFamily="18" charset="0"/>
                                </a:rPr>
                                <m:t>𝐢𝐟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b="1" i="0">
                                  <a:latin typeface="Cambria Math" panose="02040503050406030204" pitchFamily="18" charset="0"/>
                                </a:rPr>
                                <m:t>𝐭𝐡𝐞𝐧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𝐞𝐥𝐬𝐞</m:t>
                              </m:r>
                              <m:r>
                                <a:rPr lang="en-US" altLang="ja-JP" sz="2400" b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𝒔𝒖𝒎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1F8B191B-E691-4DAC-8A54-6C6805088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66" y="4636192"/>
                <a:ext cx="8069260" cy="1308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48DB8055-C3FA-4864-98F6-1C1391EA3DB7}"/>
                  </a:ext>
                </a:extLst>
              </p:cNvPr>
              <p:cNvSpPr/>
              <p:nvPr/>
            </p:nvSpPr>
            <p:spPr>
              <a:xfrm>
                <a:off x="2198914" y="4080331"/>
                <a:ext cx="6779185" cy="399510"/>
              </a:xfrm>
              <a:prstGeom prst="wedgeRectCallout">
                <a:avLst>
                  <a:gd name="adj1" fmla="val -33431"/>
                  <a:gd name="adj2" fmla="val 10108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′ 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′∣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′≥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ja-JP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⊳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′∣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′≥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48DB8055-C3FA-4864-98F6-1C1391EA3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14" y="4080331"/>
                <a:ext cx="6779185" cy="399510"/>
              </a:xfrm>
              <a:prstGeom prst="wedgeRectCallout">
                <a:avLst>
                  <a:gd name="adj1" fmla="val -33431"/>
                  <a:gd name="adj2" fmla="val 10108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7EDAA6CB-EAFD-4A98-8E74-21D254A03340}"/>
                  </a:ext>
                </a:extLst>
              </p:cNvPr>
              <p:cNvSpPr/>
              <p:nvPr/>
            </p:nvSpPr>
            <p:spPr>
              <a:xfrm>
                <a:off x="4761418" y="6024273"/>
                <a:ext cx="3430082" cy="399510"/>
              </a:xfrm>
              <a:prstGeom prst="wedgeRectCallout">
                <a:avLst>
                  <a:gd name="adj1" fmla="val 36341"/>
                  <a:gd name="adj2" fmla="val -9815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7EDAA6CB-EAFD-4A98-8E74-21D254A03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18" y="6024273"/>
                <a:ext cx="3430082" cy="399510"/>
              </a:xfrm>
              <a:prstGeom prst="wedgeRectCallout">
                <a:avLst>
                  <a:gd name="adj1" fmla="val 36341"/>
                  <a:gd name="adj2" fmla="val -98159"/>
                </a:avLst>
              </a:prstGeom>
              <a:blipFill>
                <a:blip r:embed="rId7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C9D47E0-56E4-4A71-A8AB-9BCF773B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32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C906C-90BE-4670-9DED-441422D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Overview: Our </a:t>
            </a:r>
            <a:r>
              <a:rPr lang="en-US" altLang="ja-JP" dirty="0"/>
              <a:t>Type System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Extends dependent refinement types with:</a:t>
                </a:r>
                <a:endParaRPr lang="en-US" altLang="ja-JP" dirty="0"/>
              </a:p>
              <a:p>
                <a:pPr lvl="1"/>
                <a:r>
                  <a:rPr kumimoji="1"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Qualified 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to express universal/existential branching behaviors and partial/total correctness</a:t>
                </a:r>
              </a:p>
              <a:p>
                <a:pPr lvl="1"/>
                <a:endParaRPr lang="en-US" altLang="ja-JP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Qualified bindings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br>
                  <a:rPr lang="en-US" altLang="ja-JP" b="0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to cope with non-determinism from program inputs</a:t>
                </a:r>
              </a:p>
              <a:p>
                <a:pPr lvl="1"/>
                <a:endParaRPr lang="en-US" altLang="ja-JP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Gödel encoding of function-type values</a:t>
                </a:r>
                <a:b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&amp; guarded intersection types</a:t>
                </a:r>
                <a:b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to achieve relative completeness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  <a:blipFill>
                <a:blip r:embed="rId3"/>
                <a:stretch>
                  <a:fillRect l="-1275" t="-2521" r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37F253-5E49-4345-8CE9-0AED9EF8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77FCC5-B06C-4493-953A-F3CE704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180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0C31CBC-1485-4D71-87D2-E0F4975668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Qualified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Bindings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e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0C31CBC-1485-4D71-87D2-E0F497566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95860F7-5735-4060-932C-15CA0675E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Occur in type environments and the argument of dependent function types</a:t>
                </a: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d>
                  </m:oMath>
                </a14:m>
                <a:r>
                  <a:rPr lang="en-US" altLang="ja-JP" dirty="0"/>
                  <a:t> specifies whether a certain fact must hold for: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any</a:t>
                </a:r>
                <a:r>
                  <a:rPr lang="en-US" altLang="ja-JP" dirty="0"/>
                  <a:t> input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dirty="0"/>
                  <a:t> that satisfies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), or</a:t>
                </a: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</a:rPr>
                  <a:t>some</a:t>
                </a:r>
                <a:r>
                  <a:rPr lang="en-US" altLang="ja-JP" dirty="0"/>
                  <a:t> input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dirty="0"/>
                  <a:t> that satisfies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=∃</m:t>
                    </m:r>
                  </m:oMath>
                </a14:m>
                <a:r>
                  <a:rPr lang="en-US" altLang="ja-JP" dirty="0"/>
                  <a:t>)</a:t>
                </a:r>
                <a:endParaRPr lang="en-US" altLang="ja-JP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95860F7-5735-4060-932C-15CA0675E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4"/>
                <a:stretch>
                  <a:fillRect l="-1391" t="-2381" r="-1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1F99FD-8970-4715-B5B1-830A84F7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316C75-E1EA-4829-ABC3-560E2B0C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5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990BA39-6D82-40F7-8629-CBAC3855E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1462" y="320674"/>
                <a:ext cx="8601075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4000" dirty="0"/>
                  <a:t>Examples: </a:t>
                </a:r>
                <a:r>
                  <a:rPr lang="en-US" altLang="ja-JP" sz="4000" dirty="0"/>
                  <a:t>Qualified Bindings </a:t>
                </a:r>
                <a14:m>
                  <m:oMath xmlns:m="http://schemas.openxmlformats.org/officeDocument/2006/math"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 i="1">
                            <a:latin typeface="Cambria Math" panose="02040503050406030204" pitchFamily="18" charset="0"/>
                          </a:rPr>
                          <m:t> :</m:t>
                        </m:r>
                      </m:e>
                      <m:sup>
                        <m:r>
                          <a:rPr lang="en-US" altLang="ja-JP" sz="4000" b="1" i="1"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990BA39-6D82-40F7-8629-CBAC3855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1462" y="320674"/>
                <a:ext cx="8601075" cy="1325563"/>
              </a:xfrm>
              <a:blipFill>
                <a:blip r:embed="rId2"/>
                <a:stretch>
                  <a:fillRect l="-2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6C86C4A-6A43-49F2-B392-DA96610DD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6352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</m:sup>
                        </m:s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𝐢𝐧𝐭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∀∃</m:t>
                        </m:r>
                      </m:sup>
                    </m:sSup>
                  </m:oMath>
                </a14:m>
                <a:endParaRPr lang="en-US" altLang="ja-JP" sz="3200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/>
                  <a:t>functions that, 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for any </a:t>
                </a:r>
                <a:r>
                  <a:rPr lang="en-US" altLang="ja-JP" sz="2800" dirty="0"/>
                  <a:t>integer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/>
                  <a:t> and</a:t>
                </a:r>
                <a:br>
                  <a:rPr lang="en-US" altLang="ja-JP" sz="2800" dirty="0"/>
                </a:br>
                <a:r>
                  <a:rPr lang="en-US" altLang="ja-JP" sz="2800" dirty="0">
                    <a:solidFill>
                      <a:srgbClr val="7030A0"/>
                    </a:solidFill>
                  </a:rPr>
                  <a:t>for any run with the argument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>
                    <a:solidFill>
                      <a:srgbClr val="7030A0"/>
                    </a:solidFill>
                  </a:rPr>
                  <a:t>,</a:t>
                </a:r>
                <a:br>
                  <a:rPr lang="en-US" altLang="ja-JP" sz="2800" dirty="0">
                    <a:solidFill>
                      <a:srgbClr val="7030A0"/>
                    </a:solidFill>
                  </a:rPr>
                </a:br>
                <a:r>
                  <a:rPr lang="en-US" altLang="ja-JP" sz="2800" dirty="0">
                    <a:solidFill>
                      <a:srgbClr val="7030A0"/>
                    </a:solidFill>
                  </a:rPr>
                  <a:t>return some integer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sz="2800" dirty="0">
                    <a:solidFill>
                      <a:srgbClr val="7030A0"/>
                    </a:solidFill>
                  </a:rPr>
                  <a:t>,</a:t>
                </a:r>
                <a:br>
                  <a:rPr lang="en-US" altLang="ja-JP" sz="2800" dirty="0">
                    <a:solidFill>
                      <a:srgbClr val="7030A0"/>
                    </a:solidFill>
                  </a:rPr>
                </a:br>
                <a:r>
                  <a:rPr lang="en-US" altLang="ja-JP" sz="2800" dirty="0">
                    <a:solidFill>
                      <a:srgbClr val="7030A0"/>
                    </a:solidFill>
                  </a:rPr>
                  <a:t>which is greater than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</m:sup>
                        </m:s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𝐢𝐧𝐭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ja-JP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∀∃</m:t>
                        </m:r>
                      </m:sup>
                    </m:sSup>
                  </m:oMath>
                </a14:m>
                <a:endParaRPr lang="en-US" altLang="ja-JP" sz="3200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/>
                  <a:t>functions that, 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there exists</a:t>
                </a:r>
                <a:r>
                  <a:rPr lang="en-US" altLang="ja-JP" sz="2800" dirty="0"/>
                  <a:t> an integer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/>
                  <a:t>,</a:t>
                </a:r>
                <a:br>
                  <a:rPr lang="en-US" altLang="ja-JP" sz="2800" dirty="0"/>
                </a:br>
                <a:r>
                  <a:rPr lang="en-US" altLang="ja-JP" sz="2800" dirty="0">
                    <a:solidFill>
                      <a:srgbClr val="7030A0"/>
                    </a:solidFill>
                  </a:rPr>
                  <a:t>for any run with the argument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>
                    <a:solidFill>
                      <a:srgbClr val="7030A0"/>
                    </a:solidFill>
                  </a:rPr>
                  <a:t>,</a:t>
                </a:r>
                <a:br>
                  <a:rPr lang="en-US" altLang="ja-JP" sz="2800" dirty="0">
                    <a:solidFill>
                      <a:srgbClr val="7030A0"/>
                    </a:solidFill>
                  </a:rPr>
                </a:br>
                <a:r>
                  <a:rPr lang="en-US" altLang="ja-JP" sz="2800" dirty="0">
                    <a:solidFill>
                      <a:srgbClr val="7030A0"/>
                    </a:solidFill>
                  </a:rPr>
                  <a:t>return some integer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sz="2800" dirty="0">
                    <a:solidFill>
                      <a:srgbClr val="7030A0"/>
                    </a:solidFill>
                  </a:rPr>
                  <a:t>,</a:t>
                </a:r>
                <a:br>
                  <a:rPr lang="en-US" altLang="ja-JP" sz="2800" dirty="0">
                    <a:solidFill>
                      <a:srgbClr val="7030A0"/>
                    </a:solidFill>
                  </a:rPr>
                </a:br>
                <a:r>
                  <a:rPr lang="en-US" altLang="ja-JP" sz="2800" dirty="0">
                    <a:solidFill>
                      <a:srgbClr val="7030A0"/>
                    </a:solidFill>
                  </a:rPr>
                  <a:t>which is greater than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6C86C4A-6A43-49F2-B392-DA96610DD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63529" cy="4351338"/>
              </a:xfrm>
              <a:blipFill>
                <a:blip r:embed="rId3"/>
                <a:stretch>
                  <a:fillRect b="-2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21FB2F-C3D3-4F8A-B4A0-0F044208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AB9EA0-7DF2-4A90-8F93-E9D4B93D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8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3913F-A2D9-476B-853D-46469FBC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39949"/>
            <a:ext cx="8763000" cy="1325563"/>
          </a:xfrm>
        </p:spPr>
        <p:txBody>
          <a:bodyPr/>
          <a:lstStyle/>
          <a:p>
            <a:r>
              <a:rPr lang="en-US" altLang="ja-JP" dirty="0" err="1"/>
              <a:t>Skolemizing</a:t>
            </a:r>
            <a:r>
              <a:rPr lang="en-US" altLang="ja-JP" dirty="0"/>
              <a:t> Existential Bindings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8E59835-D76B-44F2-B2AB-A0309921A5B8}"/>
                  </a:ext>
                </a:extLst>
              </p:cNvPr>
              <p:cNvSpPr/>
              <p:nvPr/>
            </p:nvSpPr>
            <p:spPr>
              <a:xfrm>
                <a:off x="742458" y="4749293"/>
                <a:ext cx="7659083" cy="1479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∣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</m:e>
                          </m:eqArr>
                        </m:num>
                        <m:den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8E59835-D76B-44F2-B2AB-A0309921A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8" y="4749293"/>
                <a:ext cx="7659083" cy="1479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238150-1751-4B19-A9FA-44DBCB92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609A52-DD84-437E-AB4C-654A34F20037}"/>
              </a:ext>
            </a:extLst>
          </p:cNvPr>
          <p:cNvSpPr txBox="1"/>
          <p:nvPr/>
        </p:nvSpPr>
        <p:spPr>
          <a:xfrm>
            <a:off x="831614" y="4211430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99F727-9188-43CB-AA52-FAB6AF130394}"/>
              </a:ext>
            </a:extLst>
          </p:cNvPr>
          <p:cNvSpPr txBox="1"/>
          <p:nvPr/>
        </p:nvSpPr>
        <p:spPr>
          <a:xfrm>
            <a:off x="831613" y="1825927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B975C38-246B-4EB5-9558-2C1F19177C70}"/>
                  </a:ext>
                </a:extLst>
              </p:cNvPr>
              <p:cNvSpPr/>
              <p:nvPr/>
            </p:nvSpPr>
            <p:spPr>
              <a:xfrm>
                <a:off x="742457" y="2473816"/>
                <a:ext cx="7659083" cy="144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e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0" smtClean="0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</m:eqArr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B975C38-246B-4EB5-9558-2C1F19177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7" y="2473816"/>
                <a:ext cx="7659083" cy="1448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8D31A00C-4942-4C4A-A328-0254428E52CB}"/>
              </a:ext>
            </a:extLst>
          </p:cNvPr>
          <p:cNvSpPr/>
          <p:nvPr/>
        </p:nvSpPr>
        <p:spPr>
          <a:xfrm>
            <a:off x="4909457" y="1728113"/>
            <a:ext cx="3712029" cy="664595"/>
          </a:xfrm>
          <a:prstGeom prst="wedgeRectCallout">
            <a:avLst>
              <a:gd name="adj1" fmla="val -33431"/>
              <a:gd name="adj2" fmla="val 788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rgbClr val="0070C0"/>
                </a:solidFill>
              </a:rPr>
              <a:t>Skolemization Predicate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C8A32494-5131-4A89-A786-24E9CD7C873B}"/>
                  </a:ext>
                </a:extLst>
              </p:cNvPr>
              <p:cNvSpPr/>
              <p:nvPr/>
            </p:nvSpPr>
            <p:spPr>
              <a:xfrm>
                <a:off x="489856" y="2948565"/>
                <a:ext cx="2364643" cy="1011672"/>
              </a:xfrm>
              <a:prstGeom prst="wedgeRectCallout">
                <a:avLst>
                  <a:gd name="adj1" fmla="val 62563"/>
                  <a:gd name="adj2" fmla="val 2119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Type environment consisting of only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-bindings</a:t>
                </a:r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C8A32494-5131-4A89-A786-24E9CD7C8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6" y="2948565"/>
                <a:ext cx="2364643" cy="1011672"/>
              </a:xfrm>
              <a:prstGeom prst="wedgeRectCallout">
                <a:avLst>
                  <a:gd name="adj1" fmla="val 62563"/>
                  <a:gd name="adj2" fmla="val 21196"/>
                </a:avLst>
              </a:prstGeom>
              <a:blipFill>
                <a:blip r:embed="rId4"/>
                <a:stretch>
                  <a:fillRect l="-1587" t="-2381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7BD913A5-5079-4C55-9D3B-63018B95ED4E}"/>
                  </a:ext>
                </a:extLst>
              </p:cNvPr>
              <p:cNvSpPr/>
              <p:nvPr/>
            </p:nvSpPr>
            <p:spPr>
              <a:xfrm>
                <a:off x="5064004" y="3960237"/>
                <a:ext cx="3761586" cy="692783"/>
              </a:xfrm>
              <a:prstGeom prst="wedgeRectCallout">
                <a:avLst>
                  <a:gd name="adj1" fmla="val -60565"/>
                  <a:gd name="adj2" fmla="val -5909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Type environment consisting of both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 and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-bindings</a:t>
                </a:r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7BD913A5-5079-4C55-9D3B-63018B95E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04" y="3960237"/>
                <a:ext cx="3761586" cy="692783"/>
              </a:xfrm>
              <a:prstGeom prst="wedgeRectCallout">
                <a:avLst>
                  <a:gd name="adj1" fmla="val -60565"/>
                  <a:gd name="adj2" fmla="val -59094"/>
                </a:avLst>
              </a:prstGeom>
              <a:blipFill>
                <a:blip r:embed="rId5"/>
                <a:stretch>
                  <a:fillRect r="-2177" b="-14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1359B2-50E2-47C3-AC53-3576F8C9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5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C1BC8-8217-4F68-AD5E-53CD95A1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09A829-3B34-4CFA-9F7C-1A039690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" y="1847851"/>
            <a:ext cx="896256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Recent advances in (semi-)automated methods for verifying higher-order functional programs</a:t>
            </a:r>
          </a:p>
          <a:p>
            <a:pPr lvl="1"/>
            <a:r>
              <a:rPr lang="en-US" altLang="ja-JP" dirty="0">
                <a:solidFill>
                  <a:srgbClr val="0070C0"/>
                </a:solidFill>
              </a:rPr>
              <a:t>safety</a:t>
            </a:r>
            <a:r>
              <a:rPr lang="en-US" altLang="ja-JP" dirty="0"/>
              <a:t> </a:t>
            </a:r>
            <a:r>
              <a:rPr lang="en-US" altLang="ja-JP" sz="1800" dirty="0"/>
              <a:t>[</a:t>
            </a:r>
            <a:r>
              <a:rPr lang="en-US" altLang="ja-JP" sz="1800" dirty="0" err="1"/>
              <a:t>Rondon</a:t>
            </a:r>
            <a:r>
              <a:rPr lang="en-US" altLang="ja-JP" sz="1800" dirty="0"/>
              <a:t>+ ’08; U. &amp; Kobayashi ’08,’09; Terauchi ’10;</a:t>
            </a:r>
            <a:br>
              <a:rPr lang="en-US" altLang="ja-JP" sz="1800" dirty="0"/>
            </a:br>
            <a:r>
              <a:rPr lang="en-US" altLang="ja-JP" sz="1800" dirty="0"/>
              <a:t>           Ong &amp; Ramsay ’11; </a:t>
            </a:r>
            <a:r>
              <a:rPr lang="en-US" altLang="ja-JP" sz="1800" dirty="0" err="1"/>
              <a:t>Jhala</a:t>
            </a:r>
            <a:r>
              <a:rPr lang="en-US" altLang="ja-JP" sz="1800" dirty="0"/>
              <a:t>+ ’11; Kobayashi+ ’11; U.+ ’13; …]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0070C0"/>
                </a:solidFill>
              </a:rPr>
              <a:t>termination</a:t>
            </a:r>
            <a:r>
              <a:rPr lang="en-US" altLang="ja-JP" dirty="0"/>
              <a:t> </a:t>
            </a:r>
            <a:r>
              <a:rPr lang="en-US" altLang="ja-JP" sz="1800" dirty="0"/>
              <a:t>[</a:t>
            </a:r>
            <a:r>
              <a:rPr lang="en-US" altLang="ja-JP" sz="1800" dirty="0" err="1"/>
              <a:t>Sereni</a:t>
            </a:r>
            <a:r>
              <a:rPr lang="en-US" altLang="ja-JP" sz="1800" dirty="0"/>
              <a:t> &amp; Jones ’05; </a:t>
            </a:r>
            <a:r>
              <a:rPr lang="en-US" altLang="ja-JP" sz="1800" dirty="0" err="1"/>
              <a:t>Giesl</a:t>
            </a:r>
            <a:r>
              <a:rPr lang="en-US" altLang="ja-JP" sz="1800" dirty="0"/>
              <a:t>+ ’11; </a:t>
            </a:r>
            <a:r>
              <a:rPr lang="en-US" altLang="ja-JP" sz="1800" dirty="0" err="1"/>
              <a:t>Kuwahara</a:t>
            </a:r>
            <a:r>
              <a:rPr lang="en-US" altLang="ja-JP" sz="1800" dirty="0"/>
              <a:t>+ ’14; </a:t>
            </a:r>
            <a:r>
              <a:rPr lang="en-US" altLang="ja-JP" sz="1800" dirty="0" err="1"/>
              <a:t>Vazou</a:t>
            </a:r>
            <a:r>
              <a:rPr lang="en-US" altLang="ja-JP" sz="1800" dirty="0"/>
              <a:t>+ ’14]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0070C0"/>
                </a:solidFill>
              </a:rPr>
              <a:t>non-termination</a:t>
            </a:r>
            <a:r>
              <a:rPr lang="en-US" altLang="ja-JP" dirty="0"/>
              <a:t> </a:t>
            </a:r>
            <a:r>
              <a:rPr lang="en-US" altLang="ja-JP" sz="1800" dirty="0"/>
              <a:t>[</a:t>
            </a:r>
            <a:r>
              <a:rPr lang="en-US" altLang="ja-JP" sz="1800" dirty="0" err="1"/>
              <a:t>Kuwahara</a:t>
            </a:r>
            <a:r>
              <a:rPr lang="en-US" altLang="ja-JP" sz="1800" dirty="0"/>
              <a:t>+ ’15; Hashimoto &amp; U. ’15]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0070C0"/>
                </a:solidFill>
              </a:rPr>
              <a:t>temporal properties</a:t>
            </a:r>
            <a:r>
              <a:rPr lang="en-US" altLang="ja-JP" dirty="0"/>
              <a:t> </a:t>
            </a:r>
            <a:r>
              <a:rPr lang="en-US" altLang="ja-JP" sz="1800" dirty="0"/>
              <a:t>[Koskinen &amp; Terauchi ’14; </a:t>
            </a:r>
            <a:r>
              <a:rPr lang="en-US" altLang="ja-JP" sz="1800" dirty="0" err="1"/>
              <a:t>Murase</a:t>
            </a:r>
            <a:r>
              <a:rPr lang="en-US" altLang="ja-JP" sz="1800" dirty="0"/>
              <a:t>+ ’16]</a:t>
            </a:r>
            <a:endParaRPr lang="en-US" altLang="ja-JP" dirty="0"/>
          </a:p>
          <a:p>
            <a:r>
              <a:rPr lang="en-US" altLang="ja-JP" dirty="0">
                <a:solidFill>
                  <a:schemeClr val="accent6"/>
                </a:solidFill>
              </a:rPr>
              <a:t>Different techniques</a:t>
            </a:r>
            <a:r>
              <a:rPr lang="en-US" altLang="ja-JP" dirty="0">
                <a:solidFill>
                  <a:srgbClr val="7030A0"/>
                </a:solidFill>
              </a:rPr>
              <a:t> </a:t>
            </a:r>
            <a:r>
              <a:rPr lang="en-US" altLang="ja-JP" dirty="0"/>
              <a:t>are used to verify</a:t>
            </a:r>
            <a:br>
              <a:rPr lang="en-US" altLang="ja-JP" dirty="0"/>
            </a:br>
            <a:r>
              <a:rPr lang="en-US" altLang="ja-JP" dirty="0">
                <a:solidFill>
                  <a:srgbClr val="0070C0"/>
                </a:solidFill>
              </a:rPr>
              <a:t>the different classes of properties</a:t>
            </a:r>
            <a:r>
              <a:rPr lang="en-US" altLang="ja-JP" dirty="0"/>
              <a:t>, and are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hard to combine in a unified framework</a:t>
            </a:r>
          </a:p>
          <a:p>
            <a:pPr lvl="1"/>
            <a:r>
              <a:rPr lang="en-US" altLang="ja-JP" dirty="0">
                <a:solidFill>
                  <a:schemeClr val="accent6"/>
                </a:solidFill>
              </a:rPr>
              <a:t>dependent refinement types,</a:t>
            </a:r>
          </a:p>
          <a:p>
            <a:pPr lvl="1"/>
            <a:r>
              <a:rPr lang="en-US" altLang="ja-JP" dirty="0">
                <a:solidFill>
                  <a:schemeClr val="accent6"/>
                </a:solidFill>
              </a:rPr>
              <a:t>predicate abstraction for higher-order model checking,</a:t>
            </a:r>
          </a:p>
          <a:p>
            <a:pPr lvl="1"/>
            <a:r>
              <a:rPr lang="en-US" altLang="ja-JP" dirty="0">
                <a:solidFill>
                  <a:schemeClr val="accent6"/>
                </a:solidFill>
              </a:rPr>
              <a:t>program transformation for (binary) reachability analysis,…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FE2922-3E06-45E8-A03A-FB60326F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2E3635-8936-4A06-895F-16AA7139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ACFE2F-AA4A-4964-831A-E93341CE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6837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Typing </a:t>
            </a:r>
            <a:r>
              <a:rPr lang="en-US" altLang="ja-JP" dirty="0"/>
              <a:t>Non-deterministic Choice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7455FA-76AA-4E41-ACBD-7164F9D0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9220F66-7C50-4D23-8061-9ABD38CBFACF}"/>
                  </a:ext>
                </a:extLst>
              </p:cNvPr>
              <p:cNvSpPr/>
              <p:nvPr/>
            </p:nvSpPr>
            <p:spPr>
              <a:xfrm>
                <a:off x="742455" y="2410702"/>
                <a:ext cx="7659083" cy="955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𝐢𝐧𝐭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𝒇𝒗𝒔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</m:d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𝐥𝐞𝐭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= ∗ 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9220F66-7C50-4D23-8061-9ABD38CBF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5" y="2410702"/>
                <a:ext cx="7659083" cy="9555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610931-C1FD-436E-A9EF-39049299D433}"/>
              </a:ext>
            </a:extLst>
          </p:cNvPr>
          <p:cNvSpPr txBox="1"/>
          <p:nvPr/>
        </p:nvSpPr>
        <p:spPr>
          <a:xfrm>
            <a:off x="831614" y="3699801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045D68-F580-4379-A795-D84758E4A0F6}"/>
              </a:ext>
            </a:extLst>
          </p:cNvPr>
          <p:cNvSpPr txBox="1"/>
          <p:nvPr/>
        </p:nvSpPr>
        <p:spPr>
          <a:xfrm>
            <a:off x="831613" y="1825927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1CA09BD-9C1F-4513-9A89-45CBE2C10740}"/>
                  </a:ext>
                </a:extLst>
              </p:cNvPr>
              <p:cNvSpPr/>
              <p:nvPr/>
            </p:nvSpPr>
            <p:spPr>
              <a:xfrm>
                <a:off x="742453" y="4284576"/>
                <a:ext cx="7659083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𝐥𝐞𝐭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= ∗ 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1CA09BD-9C1F-4513-9A89-45CBE2C10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3" y="4284576"/>
                <a:ext cx="7659083" cy="1052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73C1E1-818C-449C-8995-566FBA61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55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1F620-EBEA-4CB2-A4F6-90EABBB8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Typin</a:t>
            </a:r>
            <a:r>
              <a:rPr lang="en-US" altLang="ja-JP" dirty="0"/>
              <a:t>g Function Applications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Universal</a:t>
            </a:r>
            <a:r>
              <a:rPr lang="en-US" altLang="ja-JP" dirty="0"/>
              <a:t> Bindings)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0FA777-4219-4993-9A36-B79E99F5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031583B-B283-4936-BA03-88FC14C5C2D4}"/>
                  </a:ext>
                </a:extLst>
              </p:cNvPr>
              <p:cNvSpPr/>
              <p:nvPr/>
            </p:nvSpPr>
            <p:spPr>
              <a:xfrm>
                <a:off x="742455" y="3379532"/>
                <a:ext cx="7659083" cy="1033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d>
                                  <m:d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</m:sup>
                                    </m:sSup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</m:d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e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:[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031583B-B283-4936-BA03-88FC14C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5" y="3379532"/>
                <a:ext cx="7659083" cy="10330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4D650C-37C6-4FD1-BAE3-D997952EF424}"/>
              </a:ext>
            </a:extLst>
          </p:cNvPr>
          <p:cNvSpPr txBox="1"/>
          <p:nvPr/>
        </p:nvSpPr>
        <p:spPr>
          <a:xfrm>
            <a:off x="831613" y="2794757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E505F-2A05-43C1-9EA7-D4818CBE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8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86FC9-3AC5-4396-8CD0-8FB8EE53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Typing Function Applications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en-US" altLang="ja-JP" dirty="0">
                <a:solidFill>
                  <a:srgbClr val="0070C0"/>
                </a:solidFill>
              </a:rPr>
              <a:t>Existential</a:t>
            </a:r>
            <a:r>
              <a:rPr lang="en-US" altLang="ja-JP" dirty="0"/>
              <a:t> Bindings)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B866B9-FAE4-45AA-A97A-B961ABA7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BD1D334-9D94-43A9-9E37-3B4D246C931C}"/>
                  </a:ext>
                </a:extLst>
              </p:cNvPr>
              <p:cNvSpPr/>
              <p:nvPr/>
            </p:nvSpPr>
            <p:spPr>
              <a:xfrm>
                <a:off x="742455" y="2410702"/>
                <a:ext cx="7659083" cy="1059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</m:sup>
                                    </m:sSup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</m:d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</m:e>
                                  <m:sup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 :[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BD1D334-9D94-43A9-9E37-3B4D246C9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5" y="2410702"/>
                <a:ext cx="7659083" cy="1059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179FD8-7DD2-44C0-B03C-AF3284E9FD81}"/>
              </a:ext>
            </a:extLst>
          </p:cNvPr>
          <p:cNvSpPr txBox="1"/>
          <p:nvPr/>
        </p:nvSpPr>
        <p:spPr>
          <a:xfrm>
            <a:off x="831614" y="3699801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DF8368-800A-4180-9615-EFD1F56AF66A}"/>
              </a:ext>
            </a:extLst>
          </p:cNvPr>
          <p:cNvSpPr txBox="1"/>
          <p:nvPr/>
        </p:nvSpPr>
        <p:spPr>
          <a:xfrm>
            <a:off x="831613" y="1825927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Rule: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3D81C21-7514-424B-A152-BC76160100FE}"/>
                  </a:ext>
                </a:extLst>
              </p:cNvPr>
              <p:cNvSpPr/>
              <p:nvPr/>
            </p:nvSpPr>
            <p:spPr>
              <a:xfrm>
                <a:off x="742451" y="4286682"/>
                <a:ext cx="7659083" cy="1440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 :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</m:sup>
                                    </m:sSup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⊢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 :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</m:sup>
                                    </m:sSup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</m:sup>
                                    </m:sSup>
                                    <m:r>
                                      <a:rPr lang="en-US" altLang="ja-JP" sz="2800" b="1">
                                        <a:latin typeface="Cambria Math" panose="02040503050406030204" pitchFamily="18" charset="0"/>
                                      </a:rPr>
                                      <m:t>𝐢𝐧𝐭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b="1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</m:sup>
                                    </m:sSup>
                                    <m:r>
                                      <a:rPr lang="en-US" altLang="ja-JP" sz="2800" b="1">
                                        <a:latin typeface="Cambria Math" panose="02040503050406030204" pitchFamily="18" charset="0"/>
                                      </a:rPr>
                                      <m:t>𝐢𝐧𝐭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mr>
                              </m:m>
                            </m:num>
                            <m:den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sepChr m:val="∣"/>
                                      <m:ctrlP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e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 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∃∀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𝐥𝐞𝐭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= ∗ </m:t>
                          </m:r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sepChr m:val="∣"/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3D81C21-7514-424B-A152-BC7616010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1" y="4286682"/>
                <a:ext cx="7659083" cy="1440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C4F3EC04-744A-47D7-9B48-EAE569475917}"/>
                  </a:ext>
                </a:extLst>
              </p:cNvPr>
              <p:cNvSpPr/>
              <p:nvPr/>
            </p:nvSpPr>
            <p:spPr>
              <a:xfrm>
                <a:off x="2163815" y="5802509"/>
                <a:ext cx="3170185" cy="399510"/>
              </a:xfrm>
              <a:prstGeom prst="wedgeRectCallout">
                <a:avLst>
                  <a:gd name="adj1" fmla="val -35782"/>
                  <a:gd name="adj2" fmla="val -9509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  <m:sup>
                              <m:r>
                                <a:rPr lang="en-US" altLang="ja-JP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r>
                            <a:rPr lang="en-US" altLang="ja-JP" sz="2400" b="1" i="0" smtClean="0"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</m:d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 ⊥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∀</m:t>
                          </m:r>
                        </m:sup>
                      </m:sSup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C4F3EC04-744A-47D7-9B48-EAE569475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15" y="5802509"/>
                <a:ext cx="3170185" cy="399510"/>
              </a:xfrm>
              <a:prstGeom prst="wedgeRectCallout">
                <a:avLst>
                  <a:gd name="adj1" fmla="val -35782"/>
                  <a:gd name="adj2" fmla="val -95093"/>
                </a:avLst>
              </a:prstGeom>
              <a:blipFill>
                <a:blip r:embed="rId5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E2974C98-33F9-487D-AF1E-94E6E1B416A6}"/>
              </a:ext>
            </a:extLst>
          </p:cNvPr>
          <p:cNvSpPr/>
          <p:nvPr/>
        </p:nvSpPr>
        <p:spPr>
          <a:xfrm>
            <a:off x="6766830" y="1553556"/>
            <a:ext cx="2013857" cy="721908"/>
          </a:xfrm>
          <a:prstGeom prst="wedgeRectCallout">
            <a:avLst>
              <a:gd name="adj1" fmla="val -33266"/>
              <a:gd name="adj2" fmla="val 862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Observational equivalence</a:t>
            </a:r>
            <a:endParaRPr kumimoji="1" lang="ja-JP" altLang="en-US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9A427B-CC0B-4F2F-BBBB-0B096CEA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184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DFC2-6534-4F44-94BD-45B2A80A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38" y="386563"/>
            <a:ext cx="8918121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Converting Function Types (1/4)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AF9522-57CE-4563-9DFB-BD375D4E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/>
              <p:nvPr/>
            </p:nvSpPr>
            <p:spPr>
              <a:xfrm>
                <a:off x="1766424" y="2409426"/>
                <a:ext cx="5611151" cy="1019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&lt; :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24" y="2409426"/>
                <a:ext cx="5611151" cy="1019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5C4C77E-BC59-42F2-A07A-F9D36B20927A}"/>
                  </a:ext>
                </a:extLst>
              </p:cNvPr>
              <p:cNvSpPr/>
              <p:nvPr/>
            </p:nvSpPr>
            <p:spPr>
              <a:xfrm>
                <a:off x="1736431" y="4838176"/>
                <a:ext cx="567113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r>
                            <a:rPr lang="en-US" altLang="ja-JP" sz="2800" b="1"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&lt; :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5C4C77E-BC59-42F2-A07A-F9D36B209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31" y="4838176"/>
                <a:ext cx="5671133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DD787D-4650-4A5A-9324-FF039C772DC4}"/>
              </a:ext>
            </a:extLst>
          </p:cNvPr>
          <p:cNvSpPr txBox="1"/>
          <p:nvPr/>
        </p:nvSpPr>
        <p:spPr>
          <a:xfrm>
            <a:off x="831614" y="4233205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EC852D-7DED-4BE9-B619-CA719F4A0B5B}"/>
              </a:ext>
            </a:extLst>
          </p:cNvPr>
          <p:cNvSpPr txBox="1"/>
          <p:nvPr/>
        </p:nvSpPr>
        <p:spPr>
          <a:xfrm>
            <a:off x="831613" y="1825927"/>
            <a:ext cx="329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Subtyping Rule:</a:t>
            </a:r>
            <a:endParaRPr kumimoji="1" lang="ja-JP" altLang="en-US" sz="32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ADB6CB-D856-4C12-A6AC-86CF2E30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39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DFC2-6534-4F44-94BD-45B2A80A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38" y="386563"/>
            <a:ext cx="8918121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Converting Function Types (</a:t>
            </a:r>
            <a:r>
              <a:rPr kumimoji="1" lang="en-US" altLang="ja-JP" dirty="0"/>
              <a:t>2/4)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AF9522-57CE-4563-9DFB-BD375D4E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/>
              <p:nvPr/>
            </p:nvSpPr>
            <p:spPr>
              <a:xfrm>
                <a:off x="1766424" y="2409426"/>
                <a:ext cx="5611151" cy="1019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8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&lt; :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24" y="2409426"/>
                <a:ext cx="5611151" cy="1019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CFF3B40-90E7-4DFB-AC6C-8E4C4C42A486}"/>
                  </a:ext>
                </a:extLst>
              </p:cNvPr>
              <p:cNvSpPr/>
              <p:nvPr/>
            </p:nvSpPr>
            <p:spPr>
              <a:xfrm>
                <a:off x="1824824" y="4839748"/>
                <a:ext cx="54943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&lt; :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r>
                            <a:rPr lang="en-US" altLang="ja-JP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CFF3B40-90E7-4DFB-AC6C-8E4C4C42A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824" y="4839748"/>
                <a:ext cx="549434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067997-129A-4A11-86B8-55FAD53D4815}"/>
              </a:ext>
            </a:extLst>
          </p:cNvPr>
          <p:cNvSpPr txBox="1"/>
          <p:nvPr/>
        </p:nvSpPr>
        <p:spPr>
          <a:xfrm>
            <a:off x="831614" y="4233205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F7F79F-5D07-4A3A-BD5B-89C1F6D2C3D4}"/>
              </a:ext>
            </a:extLst>
          </p:cNvPr>
          <p:cNvSpPr txBox="1"/>
          <p:nvPr/>
        </p:nvSpPr>
        <p:spPr>
          <a:xfrm>
            <a:off x="831613" y="1825927"/>
            <a:ext cx="326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Subtyping Rule:</a:t>
            </a:r>
            <a:endParaRPr kumimoji="1" lang="ja-JP" altLang="en-US" sz="32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64509B-D92E-4925-B92D-DBADB91A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46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DFC2-6534-4F44-94BD-45B2A80A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38" y="386563"/>
            <a:ext cx="8918121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Converting Function Types (</a:t>
            </a:r>
            <a:r>
              <a:rPr kumimoji="1" lang="en-US" altLang="ja-JP" dirty="0"/>
              <a:t>3/4)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AF9522-57CE-4563-9DFB-BD375D4E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/>
              <p:nvPr/>
            </p:nvSpPr>
            <p:spPr>
              <a:xfrm>
                <a:off x="1766421" y="2410702"/>
                <a:ext cx="5611151" cy="1414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sz="2800" b="1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⊢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&lt; :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ja-JP" sz="2800" b="1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⊢</m:t>
                                      </m:r>
                                      <m:r>
                                        <a:rPr lang="en-US" altLang="ja-JP" sz="2800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&lt; :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𝝉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∃</m:t>
                                    </m:r>
                                  </m:sup>
                                </m:sSup>
                                <m:r>
                                  <a:rPr lang="en-US" altLang="ja-JP" sz="2800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&lt; :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21" y="2410702"/>
                <a:ext cx="5611151" cy="1414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CFF3B40-90E7-4DFB-AC6C-8E4C4C42A486}"/>
                  </a:ext>
                </a:extLst>
              </p:cNvPr>
              <p:cNvSpPr/>
              <p:nvPr/>
            </p:nvSpPr>
            <p:spPr>
              <a:xfrm>
                <a:off x="261253" y="4839748"/>
                <a:ext cx="8621485" cy="1442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⊢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ja-JP" sz="28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&lt; :</m:t>
                                      </m:r>
                                      <m:r>
                                        <a:rPr lang="en-US" altLang="ja-JP" sz="2800" b="1">
                                          <a:latin typeface="Cambria Math" panose="02040503050406030204" pitchFamily="18" charset="0"/>
                                        </a:rPr>
                                        <m:t>𝐢𝐧𝐭</m:t>
                                      </m:r>
                                    </m:e>
                                    <m:e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⊢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ja-JP" sz="2800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∣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altLang="ja-JP" sz="2800" b="1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&lt; :</m:t>
                                      </m:r>
                                      <m:r>
                                        <a:rPr lang="en-US" altLang="ja-JP" sz="2800" b="1">
                                          <a:latin typeface="Cambria Math" panose="02040503050406030204" pitchFamily="18" charset="0"/>
                                        </a:rPr>
                                        <m:t>𝐢𝐧𝐭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∃</m:t>
                                    </m:r>
                                  </m:sup>
                                </m:sSup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28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∣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altLang="ja-JP" sz="28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∣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∀∃</m:t>
                                    </m:r>
                                  </m:sup>
                                </m:sSup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∣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∀∃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∀∃</m:t>
                              </m:r>
                            </m:sup>
                          </m:s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&lt; :</m:t>
                          </m:r>
                          <m:d>
                            <m:d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r>
                                <a:rPr lang="en-US" altLang="ja-JP" sz="2800" b="1">
                                  <a:latin typeface="Cambria Math" panose="02040503050406030204" pitchFamily="18" charset="0"/>
                                </a:rPr>
                                <m:t>𝐢𝐧𝐭</m:t>
                              </m:r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∣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∀∃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ja-JP" altLang="en-US" sz="2800" b="1" dirty="0"/>
                            <m:t> </m:t>
                          </m:r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CFF3B40-90E7-4DFB-AC6C-8E4C4C42A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3" y="4839748"/>
                <a:ext cx="8621485" cy="1442318"/>
              </a:xfrm>
              <a:prstGeom prst="rect">
                <a:avLst/>
              </a:prstGeom>
              <a:blipFill>
                <a:blip r:embed="rId3"/>
                <a:stretch>
                  <a:fillRect r="-4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437C3F-FE9C-4718-B7B7-883E1C74CBF9}"/>
              </a:ext>
            </a:extLst>
          </p:cNvPr>
          <p:cNvSpPr txBox="1"/>
          <p:nvPr/>
        </p:nvSpPr>
        <p:spPr>
          <a:xfrm>
            <a:off x="831614" y="4233205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D55DE0-8705-45DD-A537-971F8CD67932}"/>
              </a:ext>
            </a:extLst>
          </p:cNvPr>
          <p:cNvSpPr txBox="1"/>
          <p:nvPr/>
        </p:nvSpPr>
        <p:spPr>
          <a:xfrm>
            <a:off x="831613" y="1825927"/>
            <a:ext cx="329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Subtyping Rule:</a:t>
            </a:r>
            <a:endParaRPr kumimoji="1" lang="ja-JP" altLang="en-US" sz="32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479CDB-E72B-44B3-8E8C-559FE047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9061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DFC2-6534-4F44-94BD-45B2A80A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38" y="386563"/>
            <a:ext cx="8918121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Converting Function Types (</a:t>
            </a:r>
            <a:r>
              <a:rPr kumimoji="1" lang="en-US" altLang="ja-JP" dirty="0"/>
              <a:t>4/4)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AF9522-57CE-4563-9DFB-BD375D4E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/>
              <p:nvPr/>
            </p:nvSpPr>
            <p:spPr>
              <a:xfrm>
                <a:off x="1766422" y="2374335"/>
                <a:ext cx="5611151" cy="2440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 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1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sSup>
                                  <m:sSup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</m:e>
                                  <m:sup>
                                    <m:r>
                                      <a:rPr lang="en-US" altLang="ja-JP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altLang="ja-JP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∖</m:t>
                                    </m:r>
                                    <m:sSub>
                                      <m:sSubPr>
                                        <m:ctrlP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US" altLang="ja-JP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  <m: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  <m:t>&lt; :</m:t>
                                </m:r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US" altLang="ja-JP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&lt; :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</m:e>
                                <m:sup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9AD92C6-1718-4B96-8830-9519EBDA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22" y="2374335"/>
                <a:ext cx="5611151" cy="2440733"/>
              </a:xfrm>
              <a:prstGeom prst="rect">
                <a:avLst/>
              </a:prstGeom>
              <a:blipFill>
                <a:blip r:embed="rId2"/>
                <a:stretch>
                  <a:fillRect r="-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4E8A3D0-CACC-415F-A9C3-B625D3ABCB53}"/>
                  </a:ext>
                </a:extLst>
              </p:cNvPr>
              <p:cNvSpPr/>
              <p:nvPr/>
            </p:nvSpPr>
            <p:spPr>
              <a:xfrm>
                <a:off x="1824824" y="5329606"/>
                <a:ext cx="567113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</a:rPr>
                        <m:t>&lt; :</m:t>
                      </m:r>
                      <m:d>
                        <m:d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</m:oMathPara>
                </a14:m>
                <a:endParaRPr lang="ja-JP" altLang="en-US" sz="2800" b="1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4E8A3D0-CACC-415F-A9C3-B625D3ABC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824" y="5329606"/>
                <a:ext cx="5671133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762C2896-E624-4CE1-928B-762077AB4ED6}"/>
              </a:ext>
            </a:extLst>
          </p:cNvPr>
          <p:cNvSpPr/>
          <p:nvPr/>
        </p:nvSpPr>
        <p:spPr>
          <a:xfrm>
            <a:off x="6810373" y="3210921"/>
            <a:ext cx="2013857" cy="721908"/>
          </a:xfrm>
          <a:prstGeom prst="wedgeRectCallout">
            <a:avLst>
              <a:gd name="adj1" fmla="val -41374"/>
              <a:gd name="adj2" fmla="val -1067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Observational equivalence</a:t>
            </a:r>
            <a:endParaRPr kumimoji="1" lang="ja-JP" altLang="en-US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61DC23-79A8-4EA0-9501-A0B379CA6158}"/>
              </a:ext>
            </a:extLst>
          </p:cNvPr>
          <p:cNvSpPr txBox="1"/>
          <p:nvPr/>
        </p:nvSpPr>
        <p:spPr>
          <a:xfrm>
            <a:off x="831614" y="4799273"/>
            <a:ext cx="20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Example:</a:t>
            </a:r>
            <a:endParaRPr kumimoji="1" lang="ja-JP" altLang="en-US" sz="3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230337-640C-4FEC-BBFF-F5EA53EAF91B}"/>
              </a:ext>
            </a:extLst>
          </p:cNvPr>
          <p:cNvSpPr txBox="1"/>
          <p:nvPr/>
        </p:nvSpPr>
        <p:spPr>
          <a:xfrm>
            <a:off x="831613" y="1825927"/>
            <a:ext cx="327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Subtyping Rule:</a:t>
            </a:r>
            <a:endParaRPr kumimoji="1" lang="ja-JP" altLang="en-US" sz="3200" b="1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CF54E8-74D1-4E06-9116-0D561603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337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C906C-90BE-4670-9DED-441422D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Overview: Our </a:t>
            </a:r>
            <a:r>
              <a:rPr lang="en-US" altLang="ja-JP" dirty="0"/>
              <a:t>Type System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Extends dependent refinement types with:</a:t>
                </a:r>
                <a:endParaRPr lang="en-US" altLang="ja-JP" dirty="0"/>
              </a:p>
              <a:p>
                <a:pPr lvl="1"/>
                <a:r>
                  <a:rPr kumimoji="1"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Qualified 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to express universal/existential branching behaviors and partial/total correctness</a:t>
                </a:r>
              </a:p>
              <a:p>
                <a:pPr lvl="1"/>
                <a:endParaRPr lang="en-US" altLang="ja-JP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Qualified bindings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br>
                  <a:rPr lang="en-US" altLang="ja-JP" b="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to cope with non-determinism from program inputs</a:t>
                </a:r>
              </a:p>
              <a:p>
                <a:pPr lvl="1"/>
                <a:endParaRPr lang="en-US" altLang="ja-JP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Gödel encoding of function-type values</a:t>
                </a:r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&amp; guarded intersection types</a:t>
                </a:r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to achieve relative completeness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  <a:blipFill>
                <a:blip r:embed="rId3"/>
                <a:stretch>
                  <a:fillRect l="-1275" t="-2521" r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37F253-5E49-4345-8CE9-0AED9EF8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BBE5FC-3748-4DBF-8609-1E3B1CF1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5626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520821-8F37-4734-B5F4-EDDF41B2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Gödel Encoding of</a:t>
            </a:r>
            <a:br>
              <a:rPr lang="en-US" altLang="ja-JP" dirty="0"/>
            </a:br>
            <a:r>
              <a:rPr lang="en-US" altLang="ja-JP" dirty="0"/>
              <a:t>Function-Type Values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260D88E-FFAE-47DB-85A6-FAC25BCED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122" y="1847851"/>
                <a:ext cx="87997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Enables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predicates</a:t>
                </a:r>
                <a:r>
                  <a:rPr lang="en-US" altLang="ja-JP" dirty="0"/>
                  <a:t> of the underlying logic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ja-JP" dirty="0"/>
                  <a:t> (e.g., second-order arithmetic) to depend on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function-type arguments </a:t>
                </a:r>
                <a:r>
                  <a:rPr lang="en-US" altLang="ja-JP" dirty="0"/>
                  <a:t>encoded as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ja-JP" dirty="0">
                    <a:solidFill>
                      <a:srgbClr val="7030A0"/>
                    </a:solidFill>
                  </a:rPr>
                  <a:t>-objects</a:t>
                </a: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: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∀∃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 :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𝐢𝐧𝐭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∀∃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m:rPr>
                                <m:lit/>
                              </m:r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ja-JP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ja-JP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</m:e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∀∀</m:t>
                        </m:r>
                      </m:sup>
                    </m:sSup>
                  </m:oMath>
                </a14:m>
                <a:endParaRPr lang="en-US" altLang="ja-JP" sz="3200" dirty="0">
                  <a:latin typeface="Comic Sans MS" pitchFamily="66" charset="0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>
                    <a:sym typeface="Symbol"/>
                  </a:rPr>
                  <a:t>Functions that, given two </a:t>
                </a:r>
                <a:r>
                  <a:rPr lang="en-US" altLang="ja-JP" sz="2800" dirty="0"/>
                  <a:t>terminating functions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ja-JP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ja-JP" sz="2800" dirty="0"/>
                  <a:t>, always </a:t>
                </a:r>
                <a:r>
                  <a:rPr lang="en-US" altLang="ja-JP" sz="2800" dirty="0">
                    <a:sym typeface="Symbol"/>
                  </a:rPr>
                  <a:t>diverge</a:t>
                </a:r>
                <a:br>
                  <a:rPr lang="en-US" altLang="ja-JP" sz="2800" dirty="0">
                    <a:sym typeface="Symbol"/>
                  </a:rPr>
                </a:br>
                <a:r>
                  <a:rPr lang="en-US" altLang="ja-JP" sz="2800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𝒇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is not observationally equivalent to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𝒈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260D88E-FFAE-47DB-85A6-FAC25BCED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22" y="1847851"/>
                <a:ext cx="8799755" cy="4351338"/>
              </a:xfrm>
              <a:blipFill>
                <a:blip r:embed="rId3"/>
                <a:stretch>
                  <a:fillRect l="-1247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5BA8A2-C9D3-4304-A918-E2C44C55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778D69-2F2B-424F-8A7B-9CA7F2C8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93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7A24B7B-3316-4A76-A935-F65C76E8B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dirty="0"/>
                  <a:t>Guarded Intersection Types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⊳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7A24B7B-3316-4A76-A935-F65C76E8B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05" t="-23502"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E16EE5-BF0F-406C-8208-CEAF1A365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915" y="2117556"/>
                <a:ext cx="861217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Collectively express different behaviors of functions depending on the arguments</a:t>
                </a:r>
              </a:p>
              <a:p>
                <a:endParaRPr lang="en-US" altLang="ja-JP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sup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</m:sup>
                        </m:sSup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𝐢𝐧𝐭</m:t>
                        </m:r>
                      </m:e>
                    </m:d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→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n-US" altLang="ja-JP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ja-JP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⊳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𝐢𝐧𝐭</m:t>
                                  </m:r>
                                </m:e>
                                <m:sup>
                                  <m:r>
                                    <a:rPr lang="en-US" altLang="ja-JP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∀∃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⊳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sepChr m:val="∣"/>
                                      <m:ctrlPr>
                                        <a:rPr lang="en-US" altLang="ja-JP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e>
                                      <m:r>
                                        <a:rPr lang="en-US" altLang="ja-JP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∀∀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⊳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𝐢𝐧𝐭</m:t>
                                  </m:r>
                                </m:e>
                                <m:sup>
                                  <m:r>
                                    <a:rPr lang="en-US" altLang="ja-JP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∃∃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ja-JP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⊳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sepChr m:val="∣"/>
                                      <m:ctrlPr>
                                        <a:rPr lang="en-US" altLang="ja-JP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e>
                                      <m:r>
                                        <a:rPr lang="en-US" altLang="ja-JP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∃∀</m:t>
                                  </m:r>
                                </m:sup>
                              </m:sSup>
                            </m:e>
                          </m:d>
                        </m:e>
                      </m:mr>
                    </m:m>
                  </m:oMath>
                </a14:m>
                <a:endParaRPr lang="en-US" altLang="ja-JP" sz="3200" dirty="0">
                  <a:latin typeface="Comic Sans MS" pitchFamily="66" charset="0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>
                    <a:sym typeface="Symbol"/>
                  </a:rPr>
                  <a:t>Functions that, given the argument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sym typeface="Symbol"/>
                  </a:rPr>
                  <a:t>:</a:t>
                </a:r>
              </a:p>
              <a:p>
                <a:pPr lvl="1"/>
                <a:r>
                  <a:rPr lang="en-US" altLang="ja-JP" sz="2800" dirty="0">
                    <a:solidFill>
                      <a:srgbClr val="0070C0"/>
                    </a:solidFill>
                    <a:sym typeface="Symbol"/>
                  </a:rPr>
                  <a:t>always terminate if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800" dirty="0">
                    <a:solidFill>
                      <a:srgbClr val="0070C0"/>
                    </a:solidFill>
                    <a:sym typeface="Symbol"/>
                  </a:rPr>
                  <a:t>,</a:t>
                </a:r>
                <a:endParaRPr lang="en-US" altLang="ja-JP" dirty="0">
                  <a:solidFill>
                    <a:srgbClr val="0070C0"/>
                  </a:solidFill>
                  <a:sym typeface="Symbol"/>
                </a:endParaRPr>
              </a:p>
              <a:p>
                <a:pPr lvl="1"/>
                <a:r>
                  <a:rPr lang="en-US" altLang="ja-JP" sz="2800" dirty="0">
                    <a:solidFill>
                      <a:srgbClr val="FF0000"/>
                    </a:solidFill>
                  </a:rPr>
                  <a:t>always diverge if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ja-JP" sz="2800" dirty="0"/>
                  <a:t> and </a:t>
                </a:r>
                <a:r>
                  <a:rPr lang="en-US" altLang="ja-JP" sz="2800" dirty="0">
                    <a:solidFill>
                      <a:schemeClr val="accent6"/>
                    </a:solidFill>
                  </a:rPr>
                  <a:t>otherwise,</a:t>
                </a:r>
              </a:p>
              <a:p>
                <a:pPr lvl="1"/>
                <a:r>
                  <a:rPr lang="en-US" altLang="ja-JP" sz="2800" dirty="0">
                    <a:solidFill>
                      <a:schemeClr val="accent6"/>
                    </a:solidFill>
                  </a:rPr>
                  <a:t>non-deterministically terminate or diverge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E16EE5-BF0F-406C-8208-CEAF1A365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915" y="2117556"/>
                <a:ext cx="8612170" cy="4351338"/>
              </a:xfrm>
              <a:blipFill>
                <a:blip r:embed="rId4"/>
                <a:stretch>
                  <a:fillRect l="-1275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15DA51-072E-47D8-B075-6BF0D1B9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12BF93-CC23-4809-8F53-56BAAC95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35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BDE7D-8DA0-40FD-B81C-D8D1D64E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B3C4260-4EBA-4710-9D85-00EB2A89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6" y="1771837"/>
            <a:ext cx="86491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latin typeface="Comic Sans MS" panose="030F0702030302020204" pitchFamily="66" charset="0"/>
              </a:rPr>
              <a:t>Novel dependent refinement type system that can: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uniformly express and verify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universal</a:t>
            </a:r>
            <a:r>
              <a:rPr lang="en-US" altLang="ja-JP" dirty="0">
                <a:latin typeface="Comic Sans MS" panose="030F0702030302020204" pitchFamily="66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existential </a:t>
            </a:r>
            <a:r>
              <a:rPr lang="en-US" altLang="ja-JP" dirty="0">
                <a:latin typeface="Comic Sans MS" panose="030F0702030302020204" pitchFamily="66" charset="0"/>
              </a:rPr>
              <a:t>branching properties of call-by-value, higher-order,</a:t>
            </a:r>
            <a:br>
              <a:rPr lang="en-US" altLang="ja-JP" dirty="0">
                <a:latin typeface="Comic Sans MS" panose="030F0702030302020204" pitchFamily="66" charset="0"/>
              </a:rPr>
            </a:br>
            <a:r>
              <a:rPr lang="en-US" altLang="ja-JP" dirty="0">
                <a:latin typeface="Comic Sans MS" panose="030F0702030302020204" pitchFamily="66" charset="0"/>
              </a:rPr>
              <a:t>and </a:t>
            </a:r>
            <a:r>
              <a:rPr lang="en-US" altLang="ja-JP" dirty="0">
                <a:solidFill>
                  <a:schemeClr val="accent6"/>
                </a:solidFill>
                <a:latin typeface="Comic Sans MS" panose="030F0702030302020204" pitchFamily="66" charset="0"/>
              </a:rPr>
              <a:t>non-deterministic</a:t>
            </a:r>
            <a:r>
              <a:rPr lang="en-US" altLang="ja-JP" dirty="0">
                <a:latin typeface="Comic Sans MS" panose="030F0702030302020204" pitchFamily="66" charset="0"/>
              </a:rPr>
              <a:t> programs: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(cond.)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safety</a:t>
            </a:r>
            <a:r>
              <a:rPr lang="en-US" altLang="ja-JP" dirty="0">
                <a:latin typeface="Comic Sans MS" panose="030F0702030302020204" pitchFamily="66" charset="0"/>
              </a:rPr>
              <a:t>,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non-safety</a:t>
            </a:r>
            <a:r>
              <a:rPr lang="en-US" altLang="ja-JP" dirty="0">
                <a:latin typeface="Comic Sans MS" panose="030F0702030302020204" pitchFamily="66" charset="0"/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termination</a:t>
            </a:r>
            <a:r>
              <a:rPr lang="en-US" altLang="ja-JP" dirty="0">
                <a:latin typeface="Comic Sans MS" panose="030F0702030302020204" pitchFamily="66" charset="0"/>
              </a:rPr>
              <a:t>,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non-termination</a:t>
            </a:r>
            <a:endParaRPr lang="en-US" altLang="ja-JP" dirty="0">
              <a:latin typeface="Comic Sans MS" panose="030F0702030302020204" pitchFamily="66" charset="0"/>
            </a:endParaRP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seamlessly combine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universal</a:t>
            </a:r>
            <a:r>
              <a:rPr lang="en-US" altLang="ja-JP" dirty="0">
                <a:latin typeface="Comic Sans MS" panose="030F0702030302020204" pitchFamily="66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existential</a:t>
            </a:r>
            <a:r>
              <a:rPr lang="en-US" altLang="ja-JP" dirty="0">
                <a:latin typeface="Comic Sans MS" panose="030F0702030302020204" pitchFamily="66" charset="0"/>
              </a:rPr>
              <a:t> reasoning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e.g., Prove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non-safety</a:t>
            </a:r>
            <a:r>
              <a:rPr lang="en-US" altLang="ja-JP" dirty="0">
                <a:latin typeface="Comic Sans MS" panose="030F0702030302020204" pitchFamily="66" charset="0"/>
              </a:rPr>
              <a:t> via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termination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e.g., Prove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non-termination </a:t>
            </a:r>
            <a:r>
              <a:rPr lang="en-US" altLang="ja-JP" dirty="0">
                <a:latin typeface="Comic Sans MS" panose="030F0702030302020204" pitchFamily="66" charset="0"/>
              </a:rPr>
              <a:t>via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safety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e.g., Prove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termination</a:t>
            </a:r>
            <a:r>
              <a:rPr lang="en-US" altLang="ja-JP" dirty="0">
                <a:latin typeface="Comic Sans MS" panose="030F0702030302020204" pitchFamily="66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non-termination</a:t>
            </a:r>
            <a:r>
              <a:rPr lang="en-US" altLang="ja-JP" dirty="0">
                <a:latin typeface="Comic Sans MS" panose="030F0702030302020204" pitchFamily="66" charset="0"/>
              </a:rPr>
              <a:t> simultaneously</a:t>
            </a:r>
          </a:p>
          <a:p>
            <a:r>
              <a:rPr lang="en-US" altLang="ja-JP" dirty="0">
                <a:latin typeface="Comic Sans MS" panose="030F0702030302020204" pitchFamily="66" charset="0"/>
              </a:rPr>
              <a:t>Meta-theoretic properties of the type system: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Closure of types under complement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Soundness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Relative completeness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5743CF-DF95-4266-9751-433FDF9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F88DEE-D170-48E6-8977-EBCD17E2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8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BDE7D-8DA0-40FD-B81C-D8D1D64E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B3C4260-4EBA-4710-9D85-00EB2A89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6" y="1771837"/>
            <a:ext cx="86491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Novel dependent refinement type system that can: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uniformly express and verify universal and existential branching properties of call-by-value, higher-order,</a:t>
            </a:r>
            <a:b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and non-deterministic programs: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(cond.) safety, non-safety, termination, and non-termination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seamlessly combine universal and existential reasoning</a:t>
            </a:r>
          </a:p>
          <a:p>
            <a:pPr lvl="2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e.g., Prove non-safety via termination</a:t>
            </a:r>
          </a:p>
          <a:p>
            <a:pPr lvl="2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e.g., Prove non-termination via safety</a:t>
            </a:r>
          </a:p>
          <a:p>
            <a:pPr lvl="2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e.g., Prove termination and non-termination simultaneously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Meta-theoretic properties of the type system: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Closure of types under complement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Soundness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Relative completeness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5743CF-DF95-4266-9751-433FDF9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31760F-58A2-47FA-8B99-77F26D7F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16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38BDEBA-9F42-4C25-9998-BF71C9A7BD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Complement Types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38BDEBA-9F42-4C25-9998-BF71C9A7B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8BEDC7F6-29FB-494D-9604-5658952E7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086" y="1825852"/>
                <a:ext cx="8982074" cy="4351338"/>
              </a:xfrm>
            </p:spPr>
            <p:txBody>
              <a:bodyPr/>
              <a:lstStyle/>
              <a:p>
                <a:r>
                  <a:rPr lang="en-US" altLang="ja-JP" dirty="0"/>
                  <a:t>Thanks to having both modes of non-determinism, the type complement operator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altLang="ja-JP" dirty="0"/>
                  <a:t> can be defined:</a:t>
                </a: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8BEDC7F6-29FB-494D-9604-5658952E7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086" y="1825852"/>
                <a:ext cx="8982074" cy="4351338"/>
              </a:xfrm>
              <a:blipFill>
                <a:blip r:embed="rId4"/>
                <a:stretch>
                  <a:fillRect l="-1221" t="-2525" r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D8F19F-8063-4BD2-B670-D8C19D57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ECA52C-92BB-417B-A937-734F60C6CAAD}"/>
                  </a:ext>
                </a:extLst>
              </p:cNvPr>
              <p:cNvSpPr txBox="1"/>
              <p:nvPr/>
            </p:nvSpPr>
            <p:spPr>
              <a:xfrm>
                <a:off x="1409699" y="3287486"/>
                <a:ext cx="6324600" cy="237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p>
                      <m:sSup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1" lang="en-US" altLang="ja-JP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kumimoji="1" lang="en-US" altLang="ja-JP" sz="3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3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kumimoji="1" lang="en-US" altLang="ja-JP" sz="32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kumimoji="1" lang="en-US" altLang="ja-JP" sz="3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𝐢𝐧𝐭</m:t>
                          </m:r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∣</m:t>
                          </m:r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  <m:r>
                        <a:rPr kumimoji="1" lang="en-US" altLang="ja-JP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kumimoji="1" lang="en-US" altLang="ja-JP" sz="32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𝐢𝐧𝐭</m:t>
                          </m:r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∣</m:t>
                          </m:r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</m:oMath>
                  </m:oMathPara>
                </a14:m>
                <a:br>
                  <a:rPr kumimoji="1" lang="en-US" altLang="ja-JP" sz="3200" b="1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:</m:t>
                                </m:r>
                              </m:e>
                              <m:sup>
                                <m:r>
                                  <a:rPr kumimoji="1" lang="en-US" altLang="ja-JP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sup>
                            </m:sSup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</m:d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kumimoji="1" lang="en-US" altLang="ja-JP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d>
                      <m:d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</m:e>
                          <m:sup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kumimoji="1" lang="en-US" altLang="ja-JP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sup>
                        </m:sSup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kumimoji="1" lang="en-US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→¬</m:t>
                    </m:r>
                    <m:r>
                      <a:rPr kumimoji="1" lang="en-US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kumimoji="1" lang="en-US" altLang="ja-JP" sz="3200" b="1" dirty="0">
                    <a:ea typeface="Cambria Math" panose="02040503050406030204" pitchFamily="18" charset="0"/>
                  </a:rPr>
                  <a:t> </a:t>
                </a:r>
                <a:br>
                  <a:rPr kumimoji="1" lang="en-US" altLang="ja-JP" sz="3200" b="1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¬∀ </m:t>
                      </m:r>
                      <m:r>
                        <a:rPr kumimoji="1" lang="en-US" altLang="ja-JP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≜∃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kumimoji="1" lang="en-US" altLang="ja-JP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¬∃ ≜∀</m:t>
                      </m:r>
                    </m:oMath>
                  </m:oMathPara>
                </a14:m>
                <a:endParaRPr kumimoji="1" lang="en-US" altLang="ja-JP" sz="32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ECA52C-92BB-417B-A937-734F60C6C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3287486"/>
                <a:ext cx="6324600" cy="2379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4133BBB-5C51-4939-B447-6C458333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402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38BDEBA-9F42-4C25-9998-BF71C9A7BD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857" y="320674"/>
                <a:ext cx="8926286" cy="1325563"/>
              </a:xfrm>
            </p:spPr>
            <p:txBody>
              <a:bodyPr/>
              <a:lstStyle/>
              <a:p>
                <a:r>
                  <a:rPr lang="en-US" altLang="ja-JP" dirty="0"/>
                  <a:t>Example: Complement Types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38BDEBA-9F42-4C25-9998-BF71C9A7B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857" y="320674"/>
                <a:ext cx="8926286" cy="1325563"/>
              </a:xfrm>
              <a:blipFill>
                <a:blip r:embed="rId2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484883C-5BCF-4DD5-B97E-0E4662767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d>
                      <m:d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2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</m:e>
                          <m:sup>
                            <m:r>
                              <a:rPr lang="en-US" altLang="ja-JP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</m:sup>
                        </m:sSup>
                        <m:r>
                          <a:rPr lang="en-US" altLang="ja-JP" sz="3200" i="1" smtClean="0">
                            <a:latin typeface="Cambria Math" panose="02040503050406030204" pitchFamily="18" charset="0"/>
                          </a:rPr>
                          <m:t>𝐢𝐧𝐭</m:t>
                        </m:r>
                      </m:e>
                    </m:d>
                    <m:r>
                      <a:rPr lang="en-US" altLang="ja-JP" sz="32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sz="3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3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∀∀</m:t>
                        </m:r>
                      </m:sup>
                    </m:sSup>
                  </m:oMath>
                </a14:m>
                <a:endParaRPr lang="en-US" altLang="ja-JP" sz="3200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/>
                  <a:t>functions that, 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for any</a:t>
                </a:r>
                <a:r>
                  <a:rPr lang="en-US" altLang="ja-JP" sz="2800" dirty="0"/>
                  <a:t> integer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/>
                  <a:t> and</a:t>
                </a:r>
                <a:br>
                  <a:rPr lang="en-US" altLang="ja-JP" sz="2800" dirty="0"/>
                </a:br>
                <a:r>
                  <a:rPr lang="en-US" altLang="ja-JP" sz="2800" dirty="0">
                    <a:solidFill>
                      <a:srgbClr val="FF0000"/>
                    </a:solidFill>
                  </a:rPr>
                  <a:t>for any</a:t>
                </a:r>
                <a:r>
                  <a:rPr lang="en-US" altLang="ja-JP" sz="2800" dirty="0"/>
                  <a:t> run with the argument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/>
                  <a:t>,</a:t>
                </a:r>
                <a:br>
                  <a:rPr lang="en-US" altLang="ja-JP" sz="2800" dirty="0"/>
                </a:br>
                <a:r>
                  <a:rPr lang="en-US" altLang="ja-JP" sz="2800" dirty="0">
                    <a:solidFill>
                      <a:srgbClr val="FF0000"/>
                    </a:solidFill>
                  </a:rPr>
                  <a:t>diverge or</a:t>
                </a:r>
                <a:r>
                  <a:rPr lang="en-US" altLang="ja-JP" sz="2800" dirty="0"/>
                  <a:t> return an integer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ja-JP" sz="28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</m:e>
                          <m:sup>
                            <m:r>
                              <a:rPr lang="en-US" altLang="ja-JP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</m:sup>
                        </m:s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𝐢𝐧𝐭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sz="3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ja-JP" sz="3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ja-JP" sz="3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altLang="ja-JP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∃∃</m:t>
                        </m:r>
                      </m:sup>
                    </m:sSup>
                  </m:oMath>
                </a14:m>
                <a:endParaRPr lang="en-US" altLang="ja-JP" sz="3200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/>
                  <a:t>functions that, 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for some</a:t>
                </a:r>
                <a:r>
                  <a:rPr lang="en-US" altLang="ja-JP" sz="2800" dirty="0"/>
                  <a:t> integer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/>
                  <a:t> and 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for some</a:t>
                </a:r>
                <a:r>
                  <a:rPr lang="en-US" altLang="ja-JP" sz="2800" dirty="0"/>
                  <a:t> run with the argument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800" dirty="0"/>
                  <a:t>,</a:t>
                </a:r>
                <a:br>
                  <a:rPr lang="en-US" altLang="ja-JP" sz="2800" dirty="0"/>
                </a:br>
                <a:r>
                  <a:rPr lang="en-US" altLang="ja-JP" sz="2800" dirty="0">
                    <a:solidFill>
                      <a:srgbClr val="0070C0"/>
                    </a:solidFill>
                  </a:rPr>
                  <a:t>terminate and </a:t>
                </a:r>
                <a:r>
                  <a:rPr lang="en-US" altLang="ja-JP" sz="2800" dirty="0"/>
                  <a:t>return an integer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ja-JP" sz="28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484883C-5BCF-4DD5-B97E-0E4662767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997142-8669-4380-9D33-089945A3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90637E-4814-4C3C-BDD2-D6EEA944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616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FFC-902A-4170-AA1A-4F8D9836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Example: Combined Reasoning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lang="en-US" altLang="ja-JP" dirty="0"/>
              <a:t>Non-safety via Termination)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52344B57-DE31-4BBC-8E86-5A4413C71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30611" y="1825625"/>
                <a:ext cx="38862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Goal: prove that</a:t>
                </a:r>
                <a:endParaRPr lang="en-US" altLang="ja-JP" b="1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𝐫𝐞𝐜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𝐭𝐡𝐞𝐧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𝐞𝐥𝐬𝐞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  <m:oMath xmlns:m="http://schemas.openxmlformats.org/officeDocument/2006/math"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</m:oMath>
                    <m:oMath xmlns:m="http://schemas.openxmlformats.org/officeDocument/2006/math"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∗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altLang="ja-JP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violates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∣</m:t>
                              </m:r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∀∀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b="1" i="1" dirty="0">
                    <a:latin typeface="Cambria Math" panose="02040503050406030204" pitchFamily="18" charset="0"/>
                  </a:rPr>
                </a:br>
                <a:endParaRPr kumimoji="1" lang="ja-JP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52344B57-DE31-4BBC-8E86-5A4413C71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0611" y="1825625"/>
                <a:ext cx="3886200" cy="4351338"/>
              </a:xfrm>
              <a:blipFill>
                <a:blip r:embed="rId2"/>
                <a:stretch>
                  <a:fillRect l="-329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F71976-FACA-49CC-A9FC-4C239032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043BF10-6D39-4E12-9D94-8E47B25537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8D6E90D-88AA-406C-B38E-BB0771A8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490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FFC-902A-4170-AA1A-4F8D9836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Example: Combined Reasoning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lang="en-US" altLang="ja-JP" dirty="0"/>
              <a:t>Non-safety via Termination)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52344B57-DE31-4BBC-8E86-5A4413C71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30610" y="1825625"/>
                <a:ext cx="3975629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Goal: prove that</a:t>
                </a:r>
                <a:endParaRPr lang="en-US" altLang="ja-JP" b="1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𝐫𝐞𝐜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𝐭𝐡𝐞𝐧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𝐞𝐥𝐬𝐞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  <m:oMath xmlns:m="http://schemas.openxmlformats.org/officeDocument/2006/math"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</m:oMath>
                    <m:oMath xmlns:m="http://schemas.openxmlformats.org/officeDocument/2006/math"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∗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altLang="ja-JP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altLang="ja-JP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∣</m:t>
                                  </m:r>
                                  <m:r>
                                    <a:rPr lang="en-US" altLang="ja-JP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altLang="ja-JP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∀∀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52344B57-DE31-4BBC-8E86-5A4413C71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0610" y="1825625"/>
                <a:ext cx="3975629" cy="4351338"/>
              </a:xfrm>
              <a:blipFill>
                <a:blip r:embed="rId2"/>
                <a:stretch>
                  <a:fillRect l="-3221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F71976-FACA-49CC-A9FC-4C239032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043BF10-6D39-4E12-9D94-8E47B25537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CF62E45-FC06-4B23-875C-D2A34142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781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FFC-902A-4170-AA1A-4F8D9836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Example: Combined Reasoning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lang="en-US" altLang="ja-JP" dirty="0"/>
              <a:t>Non-safety via Termination)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52344B57-DE31-4BBC-8E86-5A4413C71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30611" y="1825625"/>
                <a:ext cx="38862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Goal: prove that</a:t>
                </a:r>
                <a:endParaRPr lang="en-US" altLang="ja-JP" b="1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𝐫𝐞𝐜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𝐭𝐡𝐞𝐧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𝐞𝐥𝐬𝐞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  <m:oMath xmlns:m="http://schemas.openxmlformats.org/officeDocument/2006/math"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</m:oMath>
                    <m:oMath xmlns:m="http://schemas.openxmlformats.org/officeDocument/2006/math"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𝐥𝐞𝐭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∗</m:t>
                      </m:r>
                      <m:r>
                        <a:rPr lang="en-US" altLang="ja-JP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altLang="ja-JP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∣</m:t>
                              </m:r>
                              <m:r>
                                <a:rPr lang="en-US" altLang="ja-JP" sz="3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∃∃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b="1" i="1" dirty="0">
                    <a:latin typeface="Cambria Math" panose="02040503050406030204" pitchFamily="18" charset="0"/>
                  </a:rPr>
                </a:br>
                <a:endParaRPr kumimoji="1" lang="ja-JP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52344B57-DE31-4BBC-8E86-5A4413C71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0611" y="1825625"/>
                <a:ext cx="3886200" cy="4351338"/>
              </a:xfrm>
              <a:blipFill>
                <a:blip r:embed="rId2"/>
                <a:stretch>
                  <a:fillRect l="-329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4BD70120-918A-4087-816E-93A8C7110CD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048223" y="1825625"/>
                <a:ext cx="5009710" cy="435133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/>
                  <a:t>Show that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ja-JP" sz="2400" dirty="0"/>
                  <a:t> is</a:t>
                </a:r>
                <a:br>
                  <a:rPr lang="en-US" altLang="ja-JP" sz="2400" dirty="0">
                    <a:solidFill>
                      <a:srgbClr val="FF0000"/>
                    </a:solidFill>
                  </a:rPr>
                </a:br>
                <a:r>
                  <a:rPr lang="en-US" altLang="ja-JP" sz="2400" dirty="0">
                    <a:solidFill>
                      <a:schemeClr val="accent6"/>
                    </a:solidFill>
                  </a:rPr>
                  <a:t>conditionally</a:t>
                </a:r>
                <a:r>
                  <a:rPr lang="en-US" altLang="ja-JP" sz="2400" dirty="0"/>
                  <a:t> terminating: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The well-founded relation</a:t>
                </a:r>
                <a:br>
                  <a:rPr lang="en-US" altLang="ja-JP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altLang="ja-JP" sz="2000" dirty="0"/>
                </a:br>
                <a:r>
                  <a:rPr lang="en-US" altLang="ja-JP" sz="2000" dirty="0"/>
                  <a:t>witnesses that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has the type</a:t>
                </a:r>
                <a:r>
                  <a:rPr kumimoji="1" lang="en-US" altLang="ja-JP" sz="2000" dirty="0"/>
                  <a:t>:</a:t>
                </a:r>
                <a:br>
                  <a:rPr kumimoji="1" lang="en-US" altLang="ja-JP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kumimoji="1" lang="en-US" altLang="ja-JP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</m:d>
                      <m:r>
                        <a:rPr kumimoji="1" lang="en-US" altLang="ja-JP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altLang="ja-JP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ja-JP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sz="20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e>
                        <m:sup>
                          <m:r>
                            <a:rPr lang="en-US" altLang="ja-JP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∀∃</m:t>
                          </m:r>
                        </m:sup>
                      </m:sSup>
                    </m:oMath>
                  </m:oMathPara>
                </a14:m>
                <a:br>
                  <a:rPr kumimoji="1" lang="en-US" altLang="ja-JP" sz="2000" dirty="0">
                    <a:solidFill>
                      <a:srgbClr val="0070C0"/>
                    </a:solidFill>
                  </a:rPr>
                </a:br>
                <a:endParaRPr kumimoji="1" lang="en-US" altLang="ja-JP" sz="20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chemeClr val="tx1"/>
                    </a:solidFill>
                  </a:rPr>
                  <a:t>Show that the actual call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always terminates</a:t>
                </a:r>
                <a:br>
                  <a:rPr lang="en-US" altLang="ja-JP" sz="2400" dirty="0">
                    <a:solidFill>
                      <a:schemeClr val="tx1"/>
                    </a:solidFill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</a:rPr>
                  <a:t>by checking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4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endParaRPr lang="en-US" altLang="ja-JP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/>
                  <a:t>Show that, for any integer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ja-JP" sz="2400" dirty="0"/>
                  <a:t>, we can choose an integer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ja-JP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4BD70120-918A-4087-816E-93A8C7110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48223" y="1825625"/>
                <a:ext cx="5009710" cy="4351338"/>
              </a:xfrm>
              <a:blipFill>
                <a:blip r:embed="rId3"/>
                <a:stretch>
                  <a:fillRect l="-2433" t="-3361" r="-7299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F71976-FACA-49CC-A9FC-4C239032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371077-72D3-480A-A3A0-9D77601C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82D3A5-FB97-4A20-BFC5-3C058C76B6F7}"/>
              </a:ext>
            </a:extLst>
          </p:cNvPr>
          <p:cNvSpPr/>
          <p:nvPr/>
        </p:nvSpPr>
        <p:spPr>
          <a:xfrm>
            <a:off x="7897999" y="5962121"/>
            <a:ext cx="1159934" cy="429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Q.E.D.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018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BDE7D-8DA0-40FD-B81C-D8D1D64E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B3C4260-4EBA-4710-9D85-00EB2A89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6" y="1771837"/>
            <a:ext cx="86491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Novel dependent refinement type system that can: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uniformly express and verify universal and existential branching properties of call-by-value, higher-order,</a:t>
            </a:r>
            <a:b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and non-deterministic programs: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(cond.) safety, non-safety, termination, and non-termination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seamlessly combine universal and existential reasoning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e.g., Prove non-safety via termination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e.g., Prove non-termination via safety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e.g., Prove termination and non-termination simultaneously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Meta-theoretic properties of the type system: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Closure of types under complement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Soundness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Relative completeness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5743CF-DF95-4266-9751-433FDF9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6DFD75-0206-484F-BE08-77D39123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708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A30F7-0075-4EE3-BBE9-EF2768A4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Closure of Types under Complement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C525B3-269D-44CF-B0D8-1D64AB2A7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705" y="1847851"/>
                <a:ext cx="874259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sz="3200" dirty="0"/>
                  <a:t>For any type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ja-JP" sz="3200" dirty="0"/>
                  <a:t> refining a simple type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ja-JP" sz="3200" dirty="0"/>
                  <a:t>,</a:t>
                </a:r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⟦"/>
                        <m:endChr m:val="⟧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altLang="ja-JP" sz="3200" dirty="0"/>
                  <a:t> and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⟦"/>
                        <m:endChr m:val="⟧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altLang="ja-JP" sz="3200" dirty="0"/>
              </a:p>
              <a:p>
                <a:pPr marL="0" indent="0">
                  <a:buNone/>
                </a:pPr>
                <a:r>
                  <a:rPr lang="en-US" altLang="ja-JP" sz="3200" dirty="0"/>
                  <a:t>where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r>
                  <a:rPr lang="en-US" altLang="ja-JP" sz="3200" dirty="0"/>
                  <a:t>: the set of expressions</a:t>
                </a:r>
                <a:br>
                  <a:rPr lang="en-US" altLang="ja-JP" sz="3200" dirty="0"/>
                </a:br>
                <a:r>
                  <a:rPr lang="en-US" altLang="ja-JP" sz="3200" dirty="0"/>
                  <a:t>     that behave according to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ja-JP" altLang="en-US" sz="3200" dirty="0"/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altLang="ja-JP" sz="3200" dirty="0"/>
                  <a:t>: the set of expressions of the type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C525B3-269D-44CF-B0D8-1D64AB2A7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705" y="1847851"/>
                <a:ext cx="8742590" cy="4351338"/>
              </a:xfrm>
              <a:blipFill>
                <a:blip r:embed="rId2"/>
                <a:stretch>
                  <a:fillRect l="-1813" t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16BAF7-CF0D-41EF-921C-A831BCBD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A7024C-61A0-4701-84F6-125D41C7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214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72A34C-E244-41D8-801F-EFF2A7F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Soundness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CC18110-2CA9-4E91-959E-98FB762CC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3600" b="1" i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ja-JP" sz="3600" dirty="0"/>
                  <a:t> implies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altLang="ja-JP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  <m:r>
                          <a:rPr lang="en-US" altLang="ja-JP" sz="3600" b="1" i="1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altLang="ja-JP" sz="36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CC18110-2CA9-4E91-959E-98FB762CC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99738FCE-6685-4A0B-8383-A6A0094E0B56}"/>
                  </a:ext>
                </a:extLst>
              </p:cNvPr>
              <p:cNvSpPr/>
              <p:nvPr/>
            </p:nvSpPr>
            <p:spPr>
              <a:xfrm>
                <a:off x="2394857" y="2950823"/>
                <a:ext cx="5181600" cy="2100942"/>
              </a:xfrm>
              <a:prstGeom prst="wedgeRectCallout">
                <a:avLst>
                  <a:gd name="adj1" fmla="val 33242"/>
                  <a:gd name="adj2" fmla="val -7332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200" b="1" dirty="0"/>
                  <a:t>the set of expressions that behave according to 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kumimoji="1" lang="ja-JP" altLang="en-US" sz="3200" b="1" dirty="0"/>
                  <a:t> </a:t>
                </a:r>
                <a:r>
                  <a:rPr kumimoji="1" lang="en-US" altLang="ja-JP" sz="3200" b="1" dirty="0"/>
                  <a:t>under any valuation conforming to </a:t>
                </a:r>
                <a14:m>
                  <m:oMath xmlns:m="http://schemas.openxmlformats.org/officeDocument/2006/math">
                    <m:r>
                      <a:rPr kumimoji="1" lang="en-US" altLang="ja-JP" sz="3200" b="1" i="0" smtClean="0"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99738FCE-6685-4A0B-8383-A6A0094E0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7" y="2950823"/>
                <a:ext cx="5181600" cy="2100942"/>
              </a:xfrm>
              <a:prstGeom prst="wedgeRectCallout">
                <a:avLst>
                  <a:gd name="adj1" fmla="val 33242"/>
                  <a:gd name="adj2" fmla="val -73326"/>
                </a:avLst>
              </a:prstGeom>
              <a:blipFill>
                <a:blip r:embed="rId3"/>
                <a:stretch>
                  <a:fillRect l="-2700" r="-5869" b="-6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04F3D46-6D63-476A-AC7F-E785CC96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95844E-0EE6-4393-999D-9E895F10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657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78C0A-77EA-41AB-B5F2-FE063E68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Relative Completeness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FB784B6-DB33-449C-8EC5-0D419115EE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355" y="1818597"/>
                <a:ext cx="824729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36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altLang="ja-JP" sz="3600" dirty="0"/>
                  <a:t>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US" altLang="ja-JP" sz="3600" dirty="0"/>
                </a:br>
                <a:endParaRPr lang="en-US" altLang="ja-JP" sz="3600" dirty="0"/>
              </a:p>
              <a:p>
                <a:pPr marL="0" indent="0">
                  <a:buNone/>
                </a:pPr>
                <a:r>
                  <a:rPr lang="en-US" altLang="ja-JP" dirty="0"/>
                  <a:t>under the assumption that the underlying logic is sufficiently expressible</a:t>
                </a:r>
              </a:p>
              <a:p>
                <a:pPr lvl="1"/>
                <a:r>
                  <a:rPr lang="en-US" altLang="ja-JP" dirty="0"/>
                  <a:t>to Gödel encode arbitrary functions definable in the target programming language</a:t>
                </a:r>
              </a:p>
              <a:p>
                <a:pPr lvl="1"/>
                <a:r>
                  <a:rPr lang="en-US" altLang="ja-JP" dirty="0"/>
                  <a:t>to represent well-founded relations witnessing the termination of the definable functions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FB784B6-DB33-449C-8EC5-0D419115E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355" y="1818597"/>
                <a:ext cx="8247290" cy="4351338"/>
              </a:xfrm>
              <a:blipFill>
                <a:blip r:embed="rId3"/>
                <a:stretch>
                  <a:fillRect l="-1553" t="-3361" r="-34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79DE5B-412A-4741-A908-0FD432C1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6C3293-FE49-46E5-BE7C-A5BCC014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1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BDE7D-8DA0-40FD-B81C-D8D1D64E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Contributions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B3C4260-4EBA-4710-9D85-00EB2A89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6" y="1771837"/>
            <a:ext cx="86491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Novel dependent refinement type system that can: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uniformly express and verify universal and existential branching properties of call-by-value, higher-order,</a:t>
            </a:r>
            <a:b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and non-deterministic programs:</a:t>
            </a:r>
          </a:p>
          <a:p>
            <a:pPr lvl="2"/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(cond.) safety, non-safety, termination, and non-termination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seamlessly combine universal and existential reasoning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e.g., Prove non-safety via termination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e.g., Prove non-termination via safety</a:t>
            </a:r>
          </a:p>
          <a:p>
            <a:pPr lvl="2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e.g., Prove termination and non-termination simultaneously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Meta-theoretic properties of the type system: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Closure of types under complement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Soundness</a:t>
            </a:r>
          </a:p>
          <a:p>
            <a:pPr lvl="1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Relative completeness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5743CF-DF95-4266-9751-433FDF9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451DE6-303F-4A57-B7CD-25C00A5E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99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BDE7D-8DA0-40FD-B81C-D8D1D64E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B3C4260-4EBA-4710-9D85-00EB2A89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6" y="1771837"/>
            <a:ext cx="86491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latin typeface="Comic Sans MS" panose="030F0702030302020204" pitchFamily="66" charset="0"/>
              </a:rPr>
              <a:t>Novel dependent refinement type system that can: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uniformly express and verify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universal</a:t>
            </a:r>
            <a:r>
              <a:rPr lang="en-US" altLang="ja-JP" dirty="0">
                <a:latin typeface="Comic Sans MS" panose="030F0702030302020204" pitchFamily="66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existential </a:t>
            </a:r>
            <a:r>
              <a:rPr lang="en-US" altLang="ja-JP" dirty="0">
                <a:latin typeface="Comic Sans MS" panose="030F0702030302020204" pitchFamily="66" charset="0"/>
              </a:rPr>
              <a:t>branching properties of call-by-value, higher-order,</a:t>
            </a:r>
            <a:br>
              <a:rPr lang="en-US" altLang="ja-JP" dirty="0">
                <a:latin typeface="Comic Sans MS" panose="030F0702030302020204" pitchFamily="66" charset="0"/>
              </a:rPr>
            </a:br>
            <a:r>
              <a:rPr lang="en-US" altLang="ja-JP" dirty="0">
                <a:latin typeface="Comic Sans MS" panose="030F0702030302020204" pitchFamily="66" charset="0"/>
              </a:rPr>
              <a:t>and </a:t>
            </a:r>
            <a:r>
              <a:rPr lang="en-US" altLang="ja-JP" dirty="0">
                <a:solidFill>
                  <a:schemeClr val="accent6"/>
                </a:solidFill>
                <a:latin typeface="Comic Sans MS" panose="030F0702030302020204" pitchFamily="66" charset="0"/>
              </a:rPr>
              <a:t>non-deterministic</a:t>
            </a:r>
            <a:r>
              <a:rPr lang="en-US" altLang="ja-JP" dirty="0">
                <a:latin typeface="Comic Sans MS" panose="030F0702030302020204" pitchFamily="66" charset="0"/>
              </a:rPr>
              <a:t> programs: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(cond.)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safety</a:t>
            </a:r>
            <a:r>
              <a:rPr lang="en-US" altLang="ja-JP" dirty="0">
                <a:latin typeface="Comic Sans MS" panose="030F0702030302020204" pitchFamily="66" charset="0"/>
              </a:rPr>
              <a:t>,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non-safety</a:t>
            </a:r>
            <a:r>
              <a:rPr lang="en-US" altLang="ja-JP" dirty="0">
                <a:latin typeface="Comic Sans MS" panose="030F0702030302020204" pitchFamily="66" charset="0"/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termination</a:t>
            </a:r>
            <a:r>
              <a:rPr lang="en-US" altLang="ja-JP" dirty="0">
                <a:latin typeface="Comic Sans MS" panose="030F0702030302020204" pitchFamily="66" charset="0"/>
              </a:rPr>
              <a:t>,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non-termination</a:t>
            </a:r>
            <a:endParaRPr lang="en-US" altLang="ja-JP" dirty="0">
              <a:latin typeface="Comic Sans MS" panose="030F0702030302020204" pitchFamily="66" charset="0"/>
            </a:endParaRP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seamlessly combine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universal</a:t>
            </a:r>
            <a:r>
              <a:rPr lang="en-US" altLang="ja-JP" dirty="0">
                <a:latin typeface="Comic Sans MS" panose="030F0702030302020204" pitchFamily="66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existential</a:t>
            </a:r>
            <a:r>
              <a:rPr lang="en-US" altLang="ja-JP" dirty="0">
                <a:latin typeface="Comic Sans MS" panose="030F0702030302020204" pitchFamily="66" charset="0"/>
              </a:rPr>
              <a:t> reasoning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e.g., Prove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non-safety</a:t>
            </a:r>
            <a:r>
              <a:rPr lang="en-US" altLang="ja-JP" dirty="0">
                <a:latin typeface="Comic Sans MS" panose="030F0702030302020204" pitchFamily="66" charset="0"/>
              </a:rPr>
              <a:t> via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termination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e.g., Prove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non-termination </a:t>
            </a:r>
            <a:r>
              <a:rPr lang="en-US" altLang="ja-JP" dirty="0">
                <a:latin typeface="Comic Sans MS" panose="030F0702030302020204" pitchFamily="66" charset="0"/>
              </a:rPr>
              <a:t>via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safety</a:t>
            </a:r>
          </a:p>
          <a:p>
            <a:pPr lvl="2"/>
            <a:r>
              <a:rPr lang="en-US" altLang="ja-JP" dirty="0">
                <a:latin typeface="Comic Sans MS" panose="030F0702030302020204" pitchFamily="66" charset="0"/>
              </a:rPr>
              <a:t>e.g., Prove </a:t>
            </a:r>
            <a:r>
              <a:rPr lang="en-US" altLang="ja-JP" dirty="0">
                <a:solidFill>
                  <a:srgbClr val="FF0000"/>
                </a:solidFill>
                <a:latin typeface="Comic Sans MS" panose="030F0702030302020204" pitchFamily="66" charset="0"/>
              </a:rPr>
              <a:t>termination</a:t>
            </a:r>
            <a:r>
              <a:rPr lang="en-US" altLang="ja-JP" dirty="0">
                <a:latin typeface="Comic Sans MS" panose="030F0702030302020204" pitchFamily="66" charset="0"/>
              </a:rPr>
              <a:t> and </a:t>
            </a:r>
            <a:r>
              <a:rPr lang="en-US" altLang="ja-JP" dirty="0">
                <a:solidFill>
                  <a:srgbClr val="0070C0"/>
                </a:solidFill>
                <a:latin typeface="Comic Sans MS" panose="030F0702030302020204" pitchFamily="66" charset="0"/>
              </a:rPr>
              <a:t>non-termination</a:t>
            </a:r>
            <a:r>
              <a:rPr lang="en-US" altLang="ja-JP" dirty="0">
                <a:latin typeface="Comic Sans MS" panose="030F0702030302020204" pitchFamily="66" charset="0"/>
              </a:rPr>
              <a:t> simultaneously</a:t>
            </a:r>
          </a:p>
          <a:p>
            <a:r>
              <a:rPr lang="en-US" altLang="ja-JP" dirty="0">
                <a:latin typeface="Comic Sans MS" panose="030F0702030302020204" pitchFamily="66" charset="0"/>
              </a:rPr>
              <a:t>Meta-theoretic properties of the type system: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Closure of types under complement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Soundness</a:t>
            </a:r>
          </a:p>
          <a:p>
            <a:pPr lvl="1"/>
            <a:r>
              <a:rPr lang="en-US" altLang="ja-JP" dirty="0">
                <a:latin typeface="Comic Sans MS" panose="030F0702030302020204" pitchFamily="66" charset="0"/>
              </a:rPr>
              <a:t>Relative completeness</a:t>
            </a:r>
          </a:p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5743CF-DF95-4266-9751-433FDF9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A48FD-3781-4E24-9204-A339F62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69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DC02CF-317C-4D79-AEEA-8E4172BC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Future 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27F70-AB32-47D7-AE89-66714D2222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0974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Extensions with temporal specifications:</a:t>
                </a:r>
              </a:p>
              <a:p>
                <a:pPr lvl="1"/>
                <a:r>
                  <a:rPr lang="en-US" altLang="ja-JP" dirty="0"/>
                  <a:t>Temporal trace specs. (e.g., LTL)</a:t>
                </a:r>
              </a:p>
              <a:p>
                <a:pPr lvl="1"/>
                <a:r>
                  <a:rPr lang="en-US" altLang="ja-JP" dirty="0"/>
                  <a:t>Branching temporal specs. (e.g., CTL, modal-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)</a:t>
                </a:r>
              </a:p>
              <a:p>
                <a:r>
                  <a:rPr lang="en-US" altLang="ja-JP" dirty="0"/>
                  <a:t>Extensions with language features:</a:t>
                </a:r>
              </a:p>
              <a:p>
                <a:pPr lvl="1"/>
                <a:r>
                  <a:rPr lang="en-US" altLang="ja-JP" dirty="0"/>
                  <a:t>Recursive data structures</a:t>
                </a:r>
              </a:p>
              <a:p>
                <a:pPr lvl="1"/>
                <a:r>
                  <a:rPr lang="en-US" altLang="ja-JP" dirty="0"/>
                  <a:t>Linked data structures</a:t>
                </a:r>
              </a:p>
              <a:p>
                <a:pPr lvl="1"/>
                <a:r>
                  <a:rPr lang="en-US" altLang="ja-JP" dirty="0"/>
                  <a:t>Call-by-name evaluation</a:t>
                </a:r>
              </a:p>
              <a:p>
                <a:pPr lvl="1"/>
                <a:r>
                  <a:rPr lang="en-US" altLang="ja-JP" dirty="0"/>
                  <a:t>Probabilistic choice</a:t>
                </a:r>
              </a:p>
              <a:p>
                <a:r>
                  <a:rPr lang="en-US" altLang="ja-JP" dirty="0"/>
                  <a:t>Automation of type checking and inference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27F70-AB32-47D7-AE89-66714D222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09741" cy="4351338"/>
              </a:xfrm>
              <a:blipFill>
                <a:blip r:embed="rId3"/>
                <a:stretch>
                  <a:fillRect l="-1370" t="-2381" r="-7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5B13B2-5A2D-4FB8-9488-C81AAD76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620487-1FF4-4331-AC94-CF79BB0A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77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4A0C88-5C7F-46B0-8900-1F967A23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0" y="320674"/>
            <a:ext cx="8417379" cy="1325563"/>
          </a:xfrm>
        </p:spPr>
        <p:txBody>
          <a:bodyPr/>
          <a:lstStyle/>
          <a:p>
            <a:r>
              <a:rPr kumimoji="1" lang="en-US" altLang="ja-JP" dirty="0"/>
              <a:t>Towards Automation (Ongoing)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6D4C1D-3C60-4C81-AA0B-4D57FFB9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63530" cy="435133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Type Checking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How to leverage off-the-shelf SMT solvers?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0070C0"/>
                </a:solidFill>
              </a:rPr>
              <a:t>Abstraction and counterexample guided refinement for the encoding of function-type values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lang="en-US" altLang="ja-JP" dirty="0"/>
              <a:t>Type Inference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How to synthesize inductive invariants, well-founded relations, and Skolemization predicates?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0070C0"/>
                </a:solidFill>
              </a:rPr>
              <a:t>Reduction to existentially-quantified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Horn clause and well-</a:t>
            </a:r>
            <a:r>
              <a:rPr lang="en-US" altLang="ja-JP" dirty="0" err="1">
                <a:solidFill>
                  <a:srgbClr val="0070C0"/>
                </a:solidFill>
              </a:rPr>
              <a:t>foundedness</a:t>
            </a:r>
            <a:r>
              <a:rPr lang="en-US" altLang="ja-JP" dirty="0">
                <a:solidFill>
                  <a:srgbClr val="0070C0"/>
                </a:solidFill>
              </a:rPr>
              <a:t> constraints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How to achieve scalable inference?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0070C0"/>
                </a:solidFill>
              </a:rPr>
              <a:t>Combination of universal and existential reasoning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127CF4-3CDD-4C95-927D-6837CA66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147537-F248-4260-AB59-4C9618AA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96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15152" y="410368"/>
                <a:ext cx="8713695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Dependent Refinement Types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kumimoji="1" lang="ja-JP" altLang="en-US" sz="27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152" y="410368"/>
                <a:ext cx="8713695" cy="1325563"/>
              </a:xfrm>
              <a:blipFill>
                <a:blip r:embed="rId3"/>
                <a:stretch>
                  <a:fillRect l="-2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1981"/>
                <a:ext cx="78867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sym typeface="Symbol"/>
                          </a:rPr>
                          <m:t>𝒙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sym typeface="Symbol"/>
                          </a:rPr>
                          <m:t> :</m:t>
                        </m:r>
                        <m:r>
                          <a:rPr lang="en-US" altLang="ja-JP" sz="3200" b="1" i="0" smtClean="0">
                            <a:latin typeface="Cambria Math" panose="02040503050406030204" pitchFamily="18" charset="0"/>
                            <a:sym typeface="Symbol"/>
                          </a:rPr>
                          <m:t>𝐢𝐧𝐭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sym typeface="Symbol"/>
                          </a:rPr>
                          <m:t> |</m:t>
                        </m:r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  <a:sym typeface="Symbol"/>
                          </a:rPr>
                          <m:t>𝒙</m:t>
                        </m:r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  <a:sym typeface="Symbol"/>
                          </a:rPr>
                          <m:t>≥</m:t>
                        </m:r>
                        <m:r>
                          <a:rPr lang="en-US" altLang="ja-JP" sz="3200" b="1" i="1" smtClean="0">
                            <a:solidFill>
                              <a:srgbClr val="0070C0"/>
                            </a:solidFill>
                            <a:latin typeface="Cambria Math"/>
                            <a:sym typeface="Symbol"/>
                          </a:rPr>
                          <m:t>𝟎</m:t>
                        </m:r>
                      </m:e>
                    </m:d>
                  </m:oMath>
                </a14:m>
                <a:endParaRPr lang="en-US" altLang="ja-JP" sz="3200" dirty="0">
                  <a:latin typeface="Comic Sans MS" pitchFamily="66" charset="0"/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>
                    <a:sym typeface="Symbol"/>
                  </a:rPr>
                  <a:t>Non-negative integers</a:t>
                </a:r>
              </a:p>
              <a:p>
                <a:pPr marL="457200" lvl="1" indent="0">
                  <a:buNone/>
                </a:pPr>
                <a:endParaRPr lang="en-US" altLang="ja-JP" sz="2800" dirty="0">
                  <a:sym typeface="Symbol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𝒙</m:t>
                        </m:r>
                        <m:r>
                          <a:rPr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altLang="ja-JP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:</m:t>
                        </m:r>
                        <m:r>
                          <a:rPr lang="en-US" altLang="ja-JP" sz="3200" b="1" i="0">
                            <a:latin typeface="Cambria Math"/>
                            <a:sym typeface="Symbol"/>
                          </a:rPr>
                          <m:t>𝐢𝐧𝐭</m:t>
                        </m:r>
                      </m:e>
                    </m:d>
                    <m:r>
                      <a:rPr lang="en-US" altLang="ja-JP" sz="3200" b="1" i="1" smtClean="0">
                        <a:latin typeface="Cambria Math"/>
                        <a:sym typeface="Symbol"/>
                      </a:rPr>
                      <m:t>→</m:t>
                    </m:r>
                    <m:r>
                      <a:rPr lang="en-US" altLang="ja-JP" sz="3200" b="1" i="1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ja-JP" sz="3200" b="1" i="1" smtClean="0">
                        <a:latin typeface="Cambria Math"/>
                        <a:sym typeface="Symbol"/>
                      </a:rPr>
                      <m:t>𝒓</m:t>
                    </m:r>
                    <m:r>
                      <a:rPr lang="en-US" altLang="ja-JP" sz="3200" b="1" i="1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ja-JP" sz="3200" b="1" i="1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ja-JP" sz="3200" b="1" i="0">
                        <a:latin typeface="Cambria Math"/>
                        <a:sym typeface="Symbol"/>
                      </a:rPr>
                      <m:t>𝐢𝐧𝐭</m:t>
                    </m:r>
                    <m:r>
                      <a:rPr lang="en-US" altLang="ja-JP" sz="3200" b="1" i="1">
                        <a:latin typeface="Cambria Math"/>
                        <a:sym typeface="Symbol"/>
                      </a:rPr>
                      <m:t> |</m:t>
                    </m:r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ja-JP" sz="3200" b="1" i="1" smtClean="0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𝒓</m:t>
                    </m:r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/>
                        <a:sym typeface="Symbol"/>
                      </a:rPr>
                      <m:t>≥</m:t>
                    </m:r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𝒙</m:t>
                    </m:r>
                    <m:r>
                      <a:rPr lang="en-US" altLang="ja-JP" sz="3200" b="1" i="1">
                        <a:latin typeface="Cambria Math"/>
                        <a:sym typeface="Symbol"/>
                      </a:rPr>
                      <m:t>}</m:t>
                    </m:r>
                  </m:oMath>
                </a14:m>
                <a:endParaRPr lang="en-US" altLang="ja-JP" sz="3200" dirty="0">
                  <a:latin typeface="Comic Sans MS" pitchFamily="66" charset="0"/>
                </a:endParaRPr>
              </a:p>
              <a:p>
                <a:pPr marL="457200" lvl="1" indent="0">
                  <a:buNone/>
                </a:pPr>
                <a:r>
                  <a:rPr lang="en-US" altLang="ja-JP" sz="2800" dirty="0">
                    <a:sym typeface="Symbol"/>
                  </a:rPr>
                  <a:t>Functions that take an integer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/>
                        <a:sym typeface="Symbol"/>
                      </a:rPr>
                      <m:t>𝒙</m:t>
                    </m:r>
                  </m:oMath>
                </a14:m>
                <a:r>
                  <a:rPr lang="en-US" altLang="ja-JP" sz="2800" dirty="0">
                    <a:sym typeface="Symbol"/>
                  </a:rPr>
                  <a:t> and</a:t>
                </a:r>
                <a:br>
                  <a:rPr lang="en-US" altLang="ja-JP" sz="2800" dirty="0">
                    <a:sym typeface="Symbol"/>
                  </a:rPr>
                </a:br>
                <a:r>
                  <a:rPr lang="en-US" altLang="ja-JP" sz="2800" dirty="0">
                    <a:sym typeface="Symbol"/>
                  </a:rPr>
                  <a:t>(if terminated) return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/>
                        <a:sym typeface="Symbol"/>
                      </a:rPr>
                      <m:t>𝒓</m:t>
                    </m:r>
                  </m:oMath>
                </a14:m>
                <a:r>
                  <a:rPr lang="en-US" altLang="ja-JP" sz="2800" dirty="0">
                    <a:sym typeface="Symbol"/>
                  </a:rPr>
                  <a:t> not less than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/>
                        <a:sym typeface="Symbol"/>
                      </a:rPr>
                      <m:t>𝒙</m:t>
                    </m:r>
                  </m:oMath>
                </a14:m>
                <a:endParaRPr lang="en-US" altLang="ja-JP" sz="2800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1981"/>
                <a:ext cx="7886700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EBF2E8-E573-43A5-8A08-91202FCC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14" name="十角形 13"/>
          <p:cNvSpPr/>
          <p:nvPr/>
        </p:nvSpPr>
        <p:spPr>
          <a:xfrm>
            <a:off x="3962365" y="1493135"/>
            <a:ext cx="4450115" cy="1396752"/>
          </a:xfrm>
          <a:custGeom>
            <a:avLst/>
            <a:gdLst>
              <a:gd name="connsiteX0" fmla="*/ 0 w 2376264"/>
              <a:gd name="connsiteY0" fmla="*/ 540060 h 1080120"/>
              <a:gd name="connsiteX1" fmla="*/ 226913 w 2376264"/>
              <a:gd name="connsiteY1" fmla="*/ 206285 h 1080120"/>
              <a:gd name="connsiteX2" fmla="*/ 820979 w 2376264"/>
              <a:gd name="connsiteY2" fmla="*/ 1 h 1080120"/>
              <a:gd name="connsiteX3" fmla="*/ 1555285 w 2376264"/>
              <a:gd name="connsiteY3" fmla="*/ 1 h 1080120"/>
              <a:gd name="connsiteX4" fmla="*/ 2149351 w 2376264"/>
              <a:gd name="connsiteY4" fmla="*/ 206285 h 1080120"/>
              <a:gd name="connsiteX5" fmla="*/ 2376264 w 2376264"/>
              <a:gd name="connsiteY5" fmla="*/ 540060 h 1080120"/>
              <a:gd name="connsiteX6" fmla="*/ 2149351 w 2376264"/>
              <a:gd name="connsiteY6" fmla="*/ 873835 h 1080120"/>
              <a:gd name="connsiteX7" fmla="*/ 1555285 w 2376264"/>
              <a:gd name="connsiteY7" fmla="*/ 1080119 h 1080120"/>
              <a:gd name="connsiteX8" fmla="*/ 820979 w 2376264"/>
              <a:gd name="connsiteY8" fmla="*/ 1080119 h 1080120"/>
              <a:gd name="connsiteX9" fmla="*/ 226913 w 2376264"/>
              <a:gd name="connsiteY9" fmla="*/ 873835 h 1080120"/>
              <a:gd name="connsiteX10" fmla="*/ 0 w 2376264"/>
              <a:gd name="connsiteY10" fmla="*/ 540060 h 1080120"/>
              <a:gd name="connsiteX0" fmla="*/ 0 w 4992855"/>
              <a:gd name="connsiteY0" fmla="*/ 497856 h 1080118"/>
              <a:gd name="connsiteX1" fmla="*/ 2843504 w 4992855"/>
              <a:gd name="connsiteY1" fmla="*/ 206284 h 1080118"/>
              <a:gd name="connsiteX2" fmla="*/ 3437570 w 4992855"/>
              <a:gd name="connsiteY2" fmla="*/ 0 h 1080118"/>
              <a:gd name="connsiteX3" fmla="*/ 4171876 w 4992855"/>
              <a:gd name="connsiteY3" fmla="*/ 0 h 1080118"/>
              <a:gd name="connsiteX4" fmla="*/ 4765942 w 4992855"/>
              <a:gd name="connsiteY4" fmla="*/ 206284 h 1080118"/>
              <a:gd name="connsiteX5" fmla="*/ 4992855 w 4992855"/>
              <a:gd name="connsiteY5" fmla="*/ 540059 h 1080118"/>
              <a:gd name="connsiteX6" fmla="*/ 4765942 w 4992855"/>
              <a:gd name="connsiteY6" fmla="*/ 873834 h 1080118"/>
              <a:gd name="connsiteX7" fmla="*/ 4171876 w 4992855"/>
              <a:gd name="connsiteY7" fmla="*/ 1080118 h 1080118"/>
              <a:gd name="connsiteX8" fmla="*/ 3437570 w 4992855"/>
              <a:gd name="connsiteY8" fmla="*/ 1080118 h 1080118"/>
              <a:gd name="connsiteX9" fmla="*/ 2843504 w 4992855"/>
              <a:gd name="connsiteY9" fmla="*/ 873834 h 1080118"/>
              <a:gd name="connsiteX10" fmla="*/ 0 w 4992855"/>
              <a:gd name="connsiteY10" fmla="*/ 497856 h 1080118"/>
              <a:gd name="connsiteX0" fmla="*/ 0 w 4992855"/>
              <a:gd name="connsiteY0" fmla="*/ 511924 h 1094186"/>
              <a:gd name="connsiteX1" fmla="*/ 2843504 w 4992855"/>
              <a:gd name="connsiteY1" fmla="*/ 220352 h 1094186"/>
              <a:gd name="connsiteX2" fmla="*/ 2832659 w 4992855"/>
              <a:gd name="connsiteY2" fmla="*/ 0 h 1094186"/>
              <a:gd name="connsiteX3" fmla="*/ 4171876 w 4992855"/>
              <a:gd name="connsiteY3" fmla="*/ 14068 h 1094186"/>
              <a:gd name="connsiteX4" fmla="*/ 4765942 w 4992855"/>
              <a:gd name="connsiteY4" fmla="*/ 220352 h 1094186"/>
              <a:gd name="connsiteX5" fmla="*/ 4992855 w 4992855"/>
              <a:gd name="connsiteY5" fmla="*/ 554127 h 1094186"/>
              <a:gd name="connsiteX6" fmla="*/ 4765942 w 4992855"/>
              <a:gd name="connsiteY6" fmla="*/ 887902 h 1094186"/>
              <a:gd name="connsiteX7" fmla="*/ 4171876 w 4992855"/>
              <a:gd name="connsiteY7" fmla="*/ 1094186 h 1094186"/>
              <a:gd name="connsiteX8" fmla="*/ 3437570 w 4992855"/>
              <a:gd name="connsiteY8" fmla="*/ 1094186 h 1094186"/>
              <a:gd name="connsiteX9" fmla="*/ 2843504 w 4992855"/>
              <a:gd name="connsiteY9" fmla="*/ 887902 h 1094186"/>
              <a:gd name="connsiteX10" fmla="*/ 0 w 4992855"/>
              <a:gd name="connsiteY10" fmla="*/ 511924 h 1094186"/>
              <a:gd name="connsiteX0" fmla="*/ 0 w 4992855"/>
              <a:gd name="connsiteY0" fmla="*/ 511924 h 1136389"/>
              <a:gd name="connsiteX1" fmla="*/ 2843504 w 4992855"/>
              <a:gd name="connsiteY1" fmla="*/ 220352 h 1136389"/>
              <a:gd name="connsiteX2" fmla="*/ 2832659 w 4992855"/>
              <a:gd name="connsiteY2" fmla="*/ 0 h 1136389"/>
              <a:gd name="connsiteX3" fmla="*/ 4171876 w 4992855"/>
              <a:gd name="connsiteY3" fmla="*/ 14068 h 1136389"/>
              <a:gd name="connsiteX4" fmla="*/ 4765942 w 4992855"/>
              <a:gd name="connsiteY4" fmla="*/ 220352 h 1136389"/>
              <a:gd name="connsiteX5" fmla="*/ 4992855 w 4992855"/>
              <a:gd name="connsiteY5" fmla="*/ 554127 h 1136389"/>
              <a:gd name="connsiteX6" fmla="*/ 4765942 w 4992855"/>
              <a:gd name="connsiteY6" fmla="*/ 887902 h 1136389"/>
              <a:gd name="connsiteX7" fmla="*/ 4171876 w 4992855"/>
              <a:gd name="connsiteY7" fmla="*/ 1094186 h 1136389"/>
              <a:gd name="connsiteX8" fmla="*/ 2832659 w 4992855"/>
              <a:gd name="connsiteY8" fmla="*/ 1136389 h 1136389"/>
              <a:gd name="connsiteX9" fmla="*/ 2843504 w 4992855"/>
              <a:gd name="connsiteY9" fmla="*/ 887902 h 1136389"/>
              <a:gd name="connsiteX10" fmla="*/ 0 w 4992855"/>
              <a:gd name="connsiteY10" fmla="*/ 511924 h 1136389"/>
              <a:gd name="connsiteX0" fmla="*/ 0 w 4992855"/>
              <a:gd name="connsiteY0" fmla="*/ 511924 h 1150457"/>
              <a:gd name="connsiteX1" fmla="*/ 2843504 w 4992855"/>
              <a:gd name="connsiteY1" fmla="*/ 220352 h 1150457"/>
              <a:gd name="connsiteX2" fmla="*/ 2832659 w 4992855"/>
              <a:gd name="connsiteY2" fmla="*/ 0 h 1150457"/>
              <a:gd name="connsiteX3" fmla="*/ 4171876 w 4992855"/>
              <a:gd name="connsiteY3" fmla="*/ 14068 h 1150457"/>
              <a:gd name="connsiteX4" fmla="*/ 4765942 w 4992855"/>
              <a:gd name="connsiteY4" fmla="*/ 220352 h 1150457"/>
              <a:gd name="connsiteX5" fmla="*/ 4992855 w 4992855"/>
              <a:gd name="connsiteY5" fmla="*/ 554127 h 1150457"/>
              <a:gd name="connsiteX6" fmla="*/ 4765942 w 4992855"/>
              <a:gd name="connsiteY6" fmla="*/ 887902 h 1150457"/>
              <a:gd name="connsiteX7" fmla="*/ 4087469 w 4992855"/>
              <a:gd name="connsiteY7" fmla="*/ 1150457 h 1150457"/>
              <a:gd name="connsiteX8" fmla="*/ 2832659 w 4992855"/>
              <a:gd name="connsiteY8" fmla="*/ 1136389 h 1150457"/>
              <a:gd name="connsiteX9" fmla="*/ 2843504 w 4992855"/>
              <a:gd name="connsiteY9" fmla="*/ 887902 h 1150457"/>
              <a:gd name="connsiteX10" fmla="*/ 0 w 4992855"/>
              <a:gd name="connsiteY10" fmla="*/ 511924 h 1150457"/>
              <a:gd name="connsiteX0" fmla="*/ 0 w 4992855"/>
              <a:gd name="connsiteY0" fmla="*/ 511924 h 1150457"/>
              <a:gd name="connsiteX1" fmla="*/ 2843504 w 4992855"/>
              <a:gd name="connsiteY1" fmla="*/ 220352 h 1150457"/>
              <a:gd name="connsiteX2" fmla="*/ 2832659 w 4992855"/>
              <a:gd name="connsiteY2" fmla="*/ 0 h 1150457"/>
              <a:gd name="connsiteX3" fmla="*/ 4171876 w 4992855"/>
              <a:gd name="connsiteY3" fmla="*/ 14068 h 1150457"/>
              <a:gd name="connsiteX4" fmla="*/ 4765942 w 4992855"/>
              <a:gd name="connsiteY4" fmla="*/ 220352 h 1150457"/>
              <a:gd name="connsiteX5" fmla="*/ 4992855 w 4992855"/>
              <a:gd name="connsiteY5" fmla="*/ 554127 h 1150457"/>
              <a:gd name="connsiteX6" fmla="*/ 4765942 w 4992855"/>
              <a:gd name="connsiteY6" fmla="*/ 887902 h 1150457"/>
              <a:gd name="connsiteX7" fmla="*/ 3426288 w 4992855"/>
              <a:gd name="connsiteY7" fmla="*/ 1150457 h 1150457"/>
              <a:gd name="connsiteX8" fmla="*/ 2832659 w 4992855"/>
              <a:gd name="connsiteY8" fmla="*/ 1136389 h 1150457"/>
              <a:gd name="connsiteX9" fmla="*/ 2843504 w 4992855"/>
              <a:gd name="connsiteY9" fmla="*/ 887902 h 1150457"/>
              <a:gd name="connsiteX10" fmla="*/ 0 w 4992855"/>
              <a:gd name="connsiteY10" fmla="*/ 511924 h 1150457"/>
              <a:gd name="connsiteX0" fmla="*/ 0 w 4992855"/>
              <a:gd name="connsiteY0" fmla="*/ 511924 h 1464678"/>
              <a:gd name="connsiteX1" fmla="*/ 2843504 w 4992855"/>
              <a:gd name="connsiteY1" fmla="*/ 220352 h 1464678"/>
              <a:gd name="connsiteX2" fmla="*/ 2832659 w 4992855"/>
              <a:gd name="connsiteY2" fmla="*/ 0 h 1464678"/>
              <a:gd name="connsiteX3" fmla="*/ 4171876 w 4992855"/>
              <a:gd name="connsiteY3" fmla="*/ 14068 h 1464678"/>
              <a:gd name="connsiteX4" fmla="*/ 4765942 w 4992855"/>
              <a:gd name="connsiteY4" fmla="*/ 220352 h 1464678"/>
              <a:gd name="connsiteX5" fmla="*/ 4992855 w 4992855"/>
              <a:gd name="connsiteY5" fmla="*/ 554127 h 1464678"/>
              <a:gd name="connsiteX6" fmla="*/ 3288834 w 4992855"/>
              <a:gd name="connsiteY6" fmla="*/ 1464678 h 1464678"/>
              <a:gd name="connsiteX7" fmla="*/ 3426288 w 4992855"/>
              <a:gd name="connsiteY7" fmla="*/ 1150457 h 1464678"/>
              <a:gd name="connsiteX8" fmla="*/ 2832659 w 4992855"/>
              <a:gd name="connsiteY8" fmla="*/ 1136389 h 1464678"/>
              <a:gd name="connsiteX9" fmla="*/ 2843504 w 4992855"/>
              <a:gd name="connsiteY9" fmla="*/ 887902 h 1464678"/>
              <a:gd name="connsiteX10" fmla="*/ 0 w 4992855"/>
              <a:gd name="connsiteY10" fmla="*/ 511924 h 1464678"/>
              <a:gd name="connsiteX0" fmla="*/ 0 w 4765942"/>
              <a:gd name="connsiteY0" fmla="*/ 511924 h 1464678"/>
              <a:gd name="connsiteX1" fmla="*/ 2843504 w 4765942"/>
              <a:gd name="connsiteY1" fmla="*/ 220352 h 1464678"/>
              <a:gd name="connsiteX2" fmla="*/ 2832659 w 4765942"/>
              <a:gd name="connsiteY2" fmla="*/ 0 h 1464678"/>
              <a:gd name="connsiteX3" fmla="*/ 4171876 w 4765942"/>
              <a:gd name="connsiteY3" fmla="*/ 14068 h 1464678"/>
              <a:gd name="connsiteX4" fmla="*/ 4765942 w 4765942"/>
              <a:gd name="connsiteY4" fmla="*/ 220352 h 1464678"/>
              <a:gd name="connsiteX5" fmla="*/ 4472351 w 4765942"/>
              <a:gd name="connsiteY5" fmla="*/ 1116835 h 1464678"/>
              <a:gd name="connsiteX6" fmla="*/ 3288834 w 4765942"/>
              <a:gd name="connsiteY6" fmla="*/ 1464678 h 1464678"/>
              <a:gd name="connsiteX7" fmla="*/ 3426288 w 4765942"/>
              <a:gd name="connsiteY7" fmla="*/ 1150457 h 1464678"/>
              <a:gd name="connsiteX8" fmla="*/ 2832659 w 4765942"/>
              <a:gd name="connsiteY8" fmla="*/ 1136389 h 1464678"/>
              <a:gd name="connsiteX9" fmla="*/ 2843504 w 4765942"/>
              <a:gd name="connsiteY9" fmla="*/ 887902 h 1464678"/>
              <a:gd name="connsiteX10" fmla="*/ 0 w 4765942"/>
              <a:gd name="connsiteY10" fmla="*/ 511924 h 1464678"/>
              <a:gd name="connsiteX0" fmla="*/ 0 w 4765942"/>
              <a:gd name="connsiteY0" fmla="*/ 511924 h 1464678"/>
              <a:gd name="connsiteX1" fmla="*/ 2843504 w 4765942"/>
              <a:gd name="connsiteY1" fmla="*/ 220352 h 1464678"/>
              <a:gd name="connsiteX2" fmla="*/ 2832659 w 4765942"/>
              <a:gd name="connsiteY2" fmla="*/ 0 h 1464678"/>
              <a:gd name="connsiteX3" fmla="*/ 4171876 w 4765942"/>
              <a:gd name="connsiteY3" fmla="*/ 14068 h 1464678"/>
              <a:gd name="connsiteX4" fmla="*/ 4765942 w 4765942"/>
              <a:gd name="connsiteY4" fmla="*/ 220352 h 1464678"/>
              <a:gd name="connsiteX5" fmla="*/ 3853373 w 4765942"/>
              <a:gd name="connsiteY5" fmla="*/ 1130903 h 1464678"/>
              <a:gd name="connsiteX6" fmla="*/ 3288834 w 4765942"/>
              <a:gd name="connsiteY6" fmla="*/ 1464678 h 1464678"/>
              <a:gd name="connsiteX7" fmla="*/ 3426288 w 4765942"/>
              <a:gd name="connsiteY7" fmla="*/ 1150457 h 1464678"/>
              <a:gd name="connsiteX8" fmla="*/ 2832659 w 4765942"/>
              <a:gd name="connsiteY8" fmla="*/ 1136389 h 1464678"/>
              <a:gd name="connsiteX9" fmla="*/ 2843504 w 4765942"/>
              <a:gd name="connsiteY9" fmla="*/ 887902 h 1464678"/>
              <a:gd name="connsiteX10" fmla="*/ 0 w 4765942"/>
              <a:gd name="connsiteY10" fmla="*/ 511924 h 1464678"/>
              <a:gd name="connsiteX0" fmla="*/ 0 w 4203234"/>
              <a:gd name="connsiteY0" fmla="*/ 511924 h 1464678"/>
              <a:gd name="connsiteX1" fmla="*/ 2843504 w 4203234"/>
              <a:gd name="connsiteY1" fmla="*/ 220352 h 1464678"/>
              <a:gd name="connsiteX2" fmla="*/ 2832659 w 4203234"/>
              <a:gd name="connsiteY2" fmla="*/ 0 h 1464678"/>
              <a:gd name="connsiteX3" fmla="*/ 4171876 w 4203234"/>
              <a:gd name="connsiteY3" fmla="*/ 14068 h 1464678"/>
              <a:gd name="connsiteX4" fmla="*/ 4203234 w 4203234"/>
              <a:gd name="connsiteY4" fmla="*/ 1106616 h 1464678"/>
              <a:gd name="connsiteX5" fmla="*/ 3853373 w 4203234"/>
              <a:gd name="connsiteY5" fmla="*/ 1130903 h 1464678"/>
              <a:gd name="connsiteX6" fmla="*/ 3288834 w 4203234"/>
              <a:gd name="connsiteY6" fmla="*/ 1464678 h 1464678"/>
              <a:gd name="connsiteX7" fmla="*/ 3426288 w 4203234"/>
              <a:gd name="connsiteY7" fmla="*/ 1150457 h 1464678"/>
              <a:gd name="connsiteX8" fmla="*/ 2832659 w 4203234"/>
              <a:gd name="connsiteY8" fmla="*/ 1136389 h 1464678"/>
              <a:gd name="connsiteX9" fmla="*/ 2843504 w 4203234"/>
              <a:gd name="connsiteY9" fmla="*/ 887902 h 1464678"/>
              <a:gd name="connsiteX10" fmla="*/ 0 w 4203234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61031 w 4171876"/>
              <a:gd name="connsiteY4" fmla="*/ 1162886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87902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87902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22035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43504 w 4171876"/>
              <a:gd name="connsiteY1" fmla="*/ 403232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18932 w 4171876"/>
              <a:gd name="connsiteY1" fmla="*/ 417300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43504 w 4171876"/>
              <a:gd name="connsiteY9" fmla="*/ 859766 h 1464678"/>
              <a:gd name="connsiteX10" fmla="*/ 0 w 4171876"/>
              <a:gd name="connsiteY10" fmla="*/ 511924 h 1464678"/>
              <a:gd name="connsiteX0" fmla="*/ 0 w 4171876"/>
              <a:gd name="connsiteY0" fmla="*/ 511924 h 1464678"/>
              <a:gd name="connsiteX1" fmla="*/ 2818932 w 4171876"/>
              <a:gd name="connsiteY1" fmla="*/ 417300 h 1464678"/>
              <a:gd name="connsiteX2" fmla="*/ 2832659 w 4171876"/>
              <a:gd name="connsiteY2" fmla="*/ 0 h 1464678"/>
              <a:gd name="connsiteX3" fmla="*/ 4171876 w 4171876"/>
              <a:gd name="connsiteY3" fmla="*/ 14068 h 1464678"/>
              <a:gd name="connsiteX4" fmla="*/ 4146963 w 4171876"/>
              <a:gd name="connsiteY4" fmla="*/ 1120683 h 1464678"/>
              <a:gd name="connsiteX5" fmla="*/ 3853373 w 4171876"/>
              <a:gd name="connsiteY5" fmla="*/ 1130903 h 1464678"/>
              <a:gd name="connsiteX6" fmla="*/ 3288834 w 4171876"/>
              <a:gd name="connsiteY6" fmla="*/ 1464678 h 1464678"/>
              <a:gd name="connsiteX7" fmla="*/ 3426288 w 4171876"/>
              <a:gd name="connsiteY7" fmla="*/ 1150457 h 1464678"/>
              <a:gd name="connsiteX8" fmla="*/ 2832659 w 4171876"/>
              <a:gd name="connsiteY8" fmla="*/ 1136389 h 1464678"/>
              <a:gd name="connsiteX9" fmla="*/ 2831218 w 4171876"/>
              <a:gd name="connsiteY9" fmla="*/ 761292 h 1464678"/>
              <a:gd name="connsiteX10" fmla="*/ 0 w 4171876"/>
              <a:gd name="connsiteY10" fmla="*/ 511924 h 1464678"/>
              <a:gd name="connsiteX0" fmla="*/ 0 w 3643573"/>
              <a:gd name="connsiteY0" fmla="*/ 483789 h 1464678"/>
              <a:gd name="connsiteX1" fmla="*/ 2290629 w 3643573"/>
              <a:gd name="connsiteY1" fmla="*/ 417300 h 1464678"/>
              <a:gd name="connsiteX2" fmla="*/ 2304356 w 3643573"/>
              <a:gd name="connsiteY2" fmla="*/ 0 h 1464678"/>
              <a:gd name="connsiteX3" fmla="*/ 3643573 w 3643573"/>
              <a:gd name="connsiteY3" fmla="*/ 14068 h 1464678"/>
              <a:gd name="connsiteX4" fmla="*/ 3618660 w 3643573"/>
              <a:gd name="connsiteY4" fmla="*/ 1120683 h 1464678"/>
              <a:gd name="connsiteX5" fmla="*/ 3325070 w 3643573"/>
              <a:gd name="connsiteY5" fmla="*/ 1130903 h 1464678"/>
              <a:gd name="connsiteX6" fmla="*/ 2760531 w 3643573"/>
              <a:gd name="connsiteY6" fmla="*/ 1464678 h 1464678"/>
              <a:gd name="connsiteX7" fmla="*/ 2897985 w 3643573"/>
              <a:gd name="connsiteY7" fmla="*/ 1150457 h 1464678"/>
              <a:gd name="connsiteX8" fmla="*/ 2304356 w 3643573"/>
              <a:gd name="connsiteY8" fmla="*/ 1136389 h 1464678"/>
              <a:gd name="connsiteX9" fmla="*/ 2302915 w 3643573"/>
              <a:gd name="connsiteY9" fmla="*/ 761292 h 1464678"/>
              <a:gd name="connsiteX10" fmla="*/ 0 w 3643573"/>
              <a:gd name="connsiteY10" fmla="*/ 483789 h 1464678"/>
              <a:gd name="connsiteX0" fmla="*/ 0 w 3311849"/>
              <a:gd name="connsiteY0" fmla="*/ 511924 h 1464678"/>
              <a:gd name="connsiteX1" fmla="*/ 1958905 w 3311849"/>
              <a:gd name="connsiteY1" fmla="*/ 417300 h 1464678"/>
              <a:gd name="connsiteX2" fmla="*/ 1972632 w 3311849"/>
              <a:gd name="connsiteY2" fmla="*/ 0 h 1464678"/>
              <a:gd name="connsiteX3" fmla="*/ 3311849 w 3311849"/>
              <a:gd name="connsiteY3" fmla="*/ 14068 h 1464678"/>
              <a:gd name="connsiteX4" fmla="*/ 3286936 w 3311849"/>
              <a:gd name="connsiteY4" fmla="*/ 1120683 h 1464678"/>
              <a:gd name="connsiteX5" fmla="*/ 2993346 w 3311849"/>
              <a:gd name="connsiteY5" fmla="*/ 1130903 h 1464678"/>
              <a:gd name="connsiteX6" fmla="*/ 2428807 w 3311849"/>
              <a:gd name="connsiteY6" fmla="*/ 1464678 h 1464678"/>
              <a:gd name="connsiteX7" fmla="*/ 2566261 w 3311849"/>
              <a:gd name="connsiteY7" fmla="*/ 1150457 h 1464678"/>
              <a:gd name="connsiteX8" fmla="*/ 1972632 w 3311849"/>
              <a:gd name="connsiteY8" fmla="*/ 1136389 h 1464678"/>
              <a:gd name="connsiteX9" fmla="*/ 1971191 w 3311849"/>
              <a:gd name="connsiteY9" fmla="*/ 761292 h 1464678"/>
              <a:gd name="connsiteX10" fmla="*/ 0 w 3311849"/>
              <a:gd name="connsiteY10" fmla="*/ 511924 h 1464678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993346 w 3311849"/>
              <a:gd name="connsiteY5" fmla="*/ 1130903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21341 w 3311849"/>
              <a:gd name="connsiteY5" fmla="*/ 1130903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21341 w 3311849"/>
              <a:gd name="connsiteY5" fmla="*/ 1187174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311849"/>
              <a:gd name="connsiteY0" fmla="*/ 511924 h 1450610"/>
              <a:gd name="connsiteX1" fmla="*/ 1958905 w 3311849"/>
              <a:gd name="connsiteY1" fmla="*/ 417300 h 1450610"/>
              <a:gd name="connsiteX2" fmla="*/ 1972632 w 3311849"/>
              <a:gd name="connsiteY2" fmla="*/ 0 h 1450610"/>
              <a:gd name="connsiteX3" fmla="*/ 3311849 w 3311849"/>
              <a:gd name="connsiteY3" fmla="*/ 14068 h 1450610"/>
              <a:gd name="connsiteX4" fmla="*/ 3286936 w 3311849"/>
              <a:gd name="connsiteY4" fmla="*/ 1120683 h 1450610"/>
              <a:gd name="connsiteX5" fmla="*/ 2809055 w 3311849"/>
              <a:gd name="connsiteY5" fmla="*/ 1144971 h 1450610"/>
              <a:gd name="connsiteX6" fmla="*/ 2613099 w 3311849"/>
              <a:gd name="connsiteY6" fmla="*/ 1450610 h 1450610"/>
              <a:gd name="connsiteX7" fmla="*/ 2566261 w 3311849"/>
              <a:gd name="connsiteY7" fmla="*/ 1150457 h 1450610"/>
              <a:gd name="connsiteX8" fmla="*/ 1972632 w 3311849"/>
              <a:gd name="connsiteY8" fmla="*/ 1136389 h 1450610"/>
              <a:gd name="connsiteX9" fmla="*/ 1971191 w 3311849"/>
              <a:gd name="connsiteY9" fmla="*/ 761292 h 1450610"/>
              <a:gd name="connsiteX10" fmla="*/ 0 w 3311849"/>
              <a:gd name="connsiteY10" fmla="*/ 511924 h 1450610"/>
              <a:gd name="connsiteX0" fmla="*/ 0 w 3483514"/>
              <a:gd name="connsiteY0" fmla="*/ 511924 h 1450610"/>
              <a:gd name="connsiteX1" fmla="*/ 1958905 w 3483514"/>
              <a:gd name="connsiteY1" fmla="*/ 417300 h 1450610"/>
              <a:gd name="connsiteX2" fmla="*/ 1972632 w 3483514"/>
              <a:gd name="connsiteY2" fmla="*/ 0 h 1450610"/>
              <a:gd name="connsiteX3" fmla="*/ 3311849 w 3483514"/>
              <a:gd name="connsiteY3" fmla="*/ 14068 h 1450610"/>
              <a:gd name="connsiteX4" fmla="*/ 3483514 w 3483514"/>
              <a:gd name="connsiteY4" fmla="*/ 1162886 h 1450610"/>
              <a:gd name="connsiteX5" fmla="*/ 2809055 w 3483514"/>
              <a:gd name="connsiteY5" fmla="*/ 1144971 h 1450610"/>
              <a:gd name="connsiteX6" fmla="*/ 2613099 w 3483514"/>
              <a:gd name="connsiteY6" fmla="*/ 1450610 h 1450610"/>
              <a:gd name="connsiteX7" fmla="*/ 2566261 w 3483514"/>
              <a:gd name="connsiteY7" fmla="*/ 1150457 h 1450610"/>
              <a:gd name="connsiteX8" fmla="*/ 1972632 w 3483514"/>
              <a:gd name="connsiteY8" fmla="*/ 1136389 h 1450610"/>
              <a:gd name="connsiteX9" fmla="*/ 1971191 w 3483514"/>
              <a:gd name="connsiteY9" fmla="*/ 761292 h 1450610"/>
              <a:gd name="connsiteX10" fmla="*/ 0 w 3483514"/>
              <a:gd name="connsiteY10" fmla="*/ 511924 h 1450610"/>
              <a:gd name="connsiteX0" fmla="*/ 0 w 3483855"/>
              <a:gd name="connsiteY0" fmla="*/ 511924 h 1450610"/>
              <a:gd name="connsiteX1" fmla="*/ 1958905 w 3483855"/>
              <a:gd name="connsiteY1" fmla="*/ 417300 h 1450610"/>
              <a:gd name="connsiteX2" fmla="*/ 1972632 w 3483855"/>
              <a:gd name="connsiteY2" fmla="*/ 0 h 1450610"/>
              <a:gd name="connsiteX3" fmla="*/ 3483855 w 3483855"/>
              <a:gd name="connsiteY3" fmla="*/ 14068 h 1450610"/>
              <a:gd name="connsiteX4" fmla="*/ 3483514 w 3483855"/>
              <a:gd name="connsiteY4" fmla="*/ 1162886 h 1450610"/>
              <a:gd name="connsiteX5" fmla="*/ 2809055 w 3483855"/>
              <a:gd name="connsiteY5" fmla="*/ 1144971 h 1450610"/>
              <a:gd name="connsiteX6" fmla="*/ 2613099 w 3483855"/>
              <a:gd name="connsiteY6" fmla="*/ 1450610 h 1450610"/>
              <a:gd name="connsiteX7" fmla="*/ 2566261 w 3483855"/>
              <a:gd name="connsiteY7" fmla="*/ 1150457 h 1450610"/>
              <a:gd name="connsiteX8" fmla="*/ 1972632 w 3483855"/>
              <a:gd name="connsiteY8" fmla="*/ 1136389 h 1450610"/>
              <a:gd name="connsiteX9" fmla="*/ 1971191 w 3483855"/>
              <a:gd name="connsiteY9" fmla="*/ 761292 h 1450610"/>
              <a:gd name="connsiteX10" fmla="*/ 0 w 3483855"/>
              <a:gd name="connsiteY10" fmla="*/ 511924 h 1450610"/>
              <a:gd name="connsiteX0" fmla="*/ 0 w 5019619"/>
              <a:gd name="connsiteY0" fmla="*/ 511924 h 1450610"/>
              <a:gd name="connsiteX1" fmla="*/ 1958905 w 5019619"/>
              <a:gd name="connsiteY1" fmla="*/ 417300 h 1450610"/>
              <a:gd name="connsiteX2" fmla="*/ 1972632 w 5019619"/>
              <a:gd name="connsiteY2" fmla="*/ 0 h 1450610"/>
              <a:gd name="connsiteX3" fmla="*/ 5019619 w 5019619"/>
              <a:gd name="connsiteY3" fmla="*/ 28136 h 1450610"/>
              <a:gd name="connsiteX4" fmla="*/ 3483514 w 5019619"/>
              <a:gd name="connsiteY4" fmla="*/ 1162886 h 1450610"/>
              <a:gd name="connsiteX5" fmla="*/ 2809055 w 5019619"/>
              <a:gd name="connsiteY5" fmla="*/ 1144971 h 1450610"/>
              <a:gd name="connsiteX6" fmla="*/ 2613099 w 5019619"/>
              <a:gd name="connsiteY6" fmla="*/ 1450610 h 1450610"/>
              <a:gd name="connsiteX7" fmla="*/ 2566261 w 5019619"/>
              <a:gd name="connsiteY7" fmla="*/ 1150457 h 1450610"/>
              <a:gd name="connsiteX8" fmla="*/ 1972632 w 5019619"/>
              <a:gd name="connsiteY8" fmla="*/ 1136389 h 1450610"/>
              <a:gd name="connsiteX9" fmla="*/ 1971191 w 5019619"/>
              <a:gd name="connsiteY9" fmla="*/ 761292 h 1450610"/>
              <a:gd name="connsiteX10" fmla="*/ 0 w 5019619"/>
              <a:gd name="connsiteY10" fmla="*/ 511924 h 1450610"/>
              <a:gd name="connsiteX0" fmla="*/ 0 w 5031563"/>
              <a:gd name="connsiteY0" fmla="*/ 511924 h 1450610"/>
              <a:gd name="connsiteX1" fmla="*/ 1958905 w 5031563"/>
              <a:gd name="connsiteY1" fmla="*/ 417300 h 1450610"/>
              <a:gd name="connsiteX2" fmla="*/ 1972632 w 5031563"/>
              <a:gd name="connsiteY2" fmla="*/ 0 h 1450610"/>
              <a:gd name="connsiteX3" fmla="*/ 5019619 w 5031563"/>
              <a:gd name="connsiteY3" fmla="*/ 28136 h 1450610"/>
              <a:gd name="connsiteX4" fmla="*/ 5031563 w 5031563"/>
              <a:gd name="connsiteY4" fmla="*/ 1191021 h 1450610"/>
              <a:gd name="connsiteX5" fmla="*/ 2809055 w 5031563"/>
              <a:gd name="connsiteY5" fmla="*/ 1144971 h 1450610"/>
              <a:gd name="connsiteX6" fmla="*/ 2613099 w 5031563"/>
              <a:gd name="connsiteY6" fmla="*/ 1450610 h 1450610"/>
              <a:gd name="connsiteX7" fmla="*/ 2566261 w 5031563"/>
              <a:gd name="connsiteY7" fmla="*/ 1150457 h 1450610"/>
              <a:gd name="connsiteX8" fmla="*/ 1972632 w 5031563"/>
              <a:gd name="connsiteY8" fmla="*/ 1136389 h 1450610"/>
              <a:gd name="connsiteX9" fmla="*/ 1971191 w 5031563"/>
              <a:gd name="connsiteY9" fmla="*/ 761292 h 1450610"/>
              <a:gd name="connsiteX10" fmla="*/ 0 w 5031563"/>
              <a:gd name="connsiteY10" fmla="*/ 511924 h 1450610"/>
              <a:gd name="connsiteX0" fmla="*/ 0 w 5031563"/>
              <a:gd name="connsiteY0" fmla="*/ 511924 h 1450610"/>
              <a:gd name="connsiteX1" fmla="*/ 1958905 w 5031563"/>
              <a:gd name="connsiteY1" fmla="*/ 417300 h 1450610"/>
              <a:gd name="connsiteX2" fmla="*/ 1972632 w 5031563"/>
              <a:gd name="connsiteY2" fmla="*/ 0 h 1450610"/>
              <a:gd name="connsiteX3" fmla="*/ 4687894 w 5031563"/>
              <a:gd name="connsiteY3" fmla="*/ 42204 h 1450610"/>
              <a:gd name="connsiteX4" fmla="*/ 5031563 w 5031563"/>
              <a:gd name="connsiteY4" fmla="*/ 1191021 h 1450610"/>
              <a:gd name="connsiteX5" fmla="*/ 2809055 w 5031563"/>
              <a:gd name="connsiteY5" fmla="*/ 1144971 h 1450610"/>
              <a:gd name="connsiteX6" fmla="*/ 2613099 w 5031563"/>
              <a:gd name="connsiteY6" fmla="*/ 1450610 h 1450610"/>
              <a:gd name="connsiteX7" fmla="*/ 2566261 w 5031563"/>
              <a:gd name="connsiteY7" fmla="*/ 1150457 h 1450610"/>
              <a:gd name="connsiteX8" fmla="*/ 1972632 w 5031563"/>
              <a:gd name="connsiteY8" fmla="*/ 1136389 h 1450610"/>
              <a:gd name="connsiteX9" fmla="*/ 1971191 w 5031563"/>
              <a:gd name="connsiteY9" fmla="*/ 761292 h 1450610"/>
              <a:gd name="connsiteX10" fmla="*/ 0 w 5031563"/>
              <a:gd name="connsiteY10" fmla="*/ 511924 h 1450610"/>
              <a:gd name="connsiteX0" fmla="*/ 0 w 4687894"/>
              <a:gd name="connsiteY0" fmla="*/ 511924 h 1450610"/>
              <a:gd name="connsiteX1" fmla="*/ 1958905 w 4687894"/>
              <a:gd name="connsiteY1" fmla="*/ 417300 h 1450610"/>
              <a:gd name="connsiteX2" fmla="*/ 1972632 w 4687894"/>
              <a:gd name="connsiteY2" fmla="*/ 0 h 1450610"/>
              <a:gd name="connsiteX3" fmla="*/ 4687894 w 4687894"/>
              <a:gd name="connsiteY3" fmla="*/ 42204 h 1450610"/>
              <a:gd name="connsiteX4" fmla="*/ 4687552 w 4687894"/>
              <a:gd name="connsiteY4" fmla="*/ 1148818 h 1450610"/>
              <a:gd name="connsiteX5" fmla="*/ 2809055 w 4687894"/>
              <a:gd name="connsiteY5" fmla="*/ 1144971 h 1450610"/>
              <a:gd name="connsiteX6" fmla="*/ 2613099 w 4687894"/>
              <a:gd name="connsiteY6" fmla="*/ 1450610 h 1450610"/>
              <a:gd name="connsiteX7" fmla="*/ 2566261 w 4687894"/>
              <a:gd name="connsiteY7" fmla="*/ 1150457 h 1450610"/>
              <a:gd name="connsiteX8" fmla="*/ 1972632 w 4687894"/>
              <a:gd name="connsiteY8" fmla="*/ 1136389 h 1450610"/>
              <a:gd name="connsiteX9" fmla="*/ 1971191 w 4687894"/>
              <a:gd name="connsiteY9" fmla="*/ 761292 h 1450610"/>
              <a:gd name="connsiteX10" fmla="*/ 0 w 4687894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87552 w 4712466"/>
              <a:gd name="connsiteY4" fmla="*/ 1148818 h 1450610"/>
              <a:gd name="connsiteX5" fmla="*/ 2809055 w 4712466"/>
              <a:gd name="connsiteY5" fmla="*/ 1144971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24411"/>
              <a:gd name="connsiteY0" fmla="*/ 511924 h 1450610"/>
              <a:gd name="connsiteX1" fmla="*/ 1958905 w 4724411"/>
              <a:gd name="connsiteY1" fmla="*/ 417300 h 1450610"/>
              <a:gd name="connsiteX2" fmla="*/ 1972632 w 4724411"/>
              <a:gd name="connsiteY2" fmla="*/ 0 h 1450610"/>
              <a:gd name="connsiteX3" fmla="*/ 4712466 w 4724411"/>
              <a:gd name="connsiteY3" fmla="*/ 1 h 1450610"/>
              <a:gd name="connsiteX4" fmla="*/ 4724411 w 4724411"/>
              <a:gd name="connsiteY4" fmla="*/ 1191021 h 1450610"/>
              <a:gd name="connsiteX5" fmla="*/ 2809055 w 4724411"/>
              <a:gd name="connsiteY5" fmla="*/ 1144971 h 1450610"/>
              <a:gd name="connsiteX6" fmla="*/ 2613099 w 4724411"/>
              <a:gd name="connsiteY6" fmla="*/ 1450610 h 1450610"/>
              <a:gd name="connsiteX7" fmla="*/ 2566261 w 4724411"/>
              <a:gd name="connsiteY7" fmla="*/ 1150457 h 1450610"/>
              <a:gd name="connsiteX8" fmla="*/ 1972632 w 4724411"/>
              <a:gd name="connsiteY8" fmla="*/ 1136389 h 1450610"/>
              <a:gd name="connsiteX9" fmla="*/ 1971191 w 4724411"/>
              <a:gd name="connsiteY9" fmla="*/ 761292 h 1450610"/>
              <a:gd name="connsiteX10" fmla="*/ 0 w 4724411"/>
              <a:gd name="connsiteY10" fmla="*/ 511924 h 1450610"/>
              <a:gd name="connsiteX0" fmla="*/ 0 w 4724411"/>
              <a:gd name="connsiteY0" fmla="*/ 511924 h 1450610"/>
              <a:gd name="connsiteX1" fmla="*/ 1958905 w 4724411"/>
              <a:gd name="connsiteY1" fmla="*/ 417300 h 1450610"/>
              <a:gd name="connsiteX2" fmla="*/ 1972632 w 4724411"/>
              <a:gd name="connsiteY2" fmla="*/ 0 h 1450610"/>
              <a:gd name="connsiteX3" fmla="*/ 4712466 w 4724411"/>
              <a:gd name="connsiteY3" fmla="*/ 1 h 1450610"/>
              <a:gd name="connsiteX4" fmla="*/ 4724411 w 4724411"/>
              <a:gd name="connsiteY4" fmla="*/ 1148818 h 1450610"/>
              <a:gd name="connsiteX5" fmla="*/ 2809055 w 4724411"/>
              <a:gd name="connsiteY5" fmla="*/ 1144971 h 1450610"/>
              <a:gd name="connsiteX6" fmla="*/ 2613099 w 4724411"/>
              <a:gd name="connsiteY6" fmla="*/ 1450610 h 1450610"/>
              <a:gd name="connsiteX7" fmla="*/ 2566261 w 4724411"/>
              <a:gd name="connsiteY7" fmla="*/ 1150457 h 1450610"/>
              <a:gd name="connsiteX8" fmla="*/ 1972632 w 4724411"/>
              <a:gd name="connsiteY8" fmla="*/ 1136389 h 1450610"/>
              <a:gd name="connsiteX9" fmla="*/ 1971191 w 4724411"/>
              <a:gd name="connsiteY9" fmla="*/ 761292 h 1450610"/>
              <a:gd name="connsiteX10" fmla="*/ 0 w 4724411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2809055 w 4712466"/>
              <a:gd name="connsiteY5" fmla="*/ 1144971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3153066 w 4712466"/>
              <a:gd name="connsiteY5" fmla="*/ 1159038 h 1450610"/>
              <a:gd name="connsiteX6" fmla="*/ 2613099 w 4712466"/>
              <a:gd name="connsiteY6" fmla="*/ 1450610 h 1450610"/>
              <a:gd name="connsiteX7" fmla="*/ 2566261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450610"/>
              <a:gd name="connsiteX1" fmla="*/ 1958905 w 4712466"/>
              <a:gd name="connsiteY1" fmla="*/ 417300 h 1450610"/>
              <a:gd name="connsiteX2" fmla="*/ 1972632 w 4712466"/>
              <a:gd name="connsiteY2" fmla="*/ 0 h 1450610"/>
              <a:gd name="connsiteX3" fmla="*/ 4712466 w 4712466"/>
              <a:gd name="connsiteY3" fmla="*/ 1 h 1450610"/>
              <a:gd name="connsiteX4" fmla="*/ 4699838 w 4712466"/>
              <a:gd name="connsiteY4" fmla="*/ 1162886 h 1450610"/>
              <a:gd name="connsiteX5" fmla="*/ 3153066 w 4712466"/>
              <a:gd name="connsiteY5" fmla="*/ 1159038 h 1450610"/>
              <a:gd name="connsiteX6" fmla="*/ 2613099 w 4712466"/>
              <a:gd name="connsiteY6" fmla="*/ 1450610 h 1450610"/>
              <a:gd name="connsiteX7" fmla="*/ 2590834 w 4712466"/>
              <a:gd name="connsiteY7" fmla="*/ 1150457 h 1450610"/>
              <a:gd name="connsiteX8" fmla="*/ 1972632 w 4712466"/>
              <a:gd name="connsiteY8" fmla="*/ 1136389 h 1450610"/>
              <a:gd name="connsiteX9" fmla="*/ 1971191 w 4712466"/>
              <a:gd name="connsiteY9" fmla="*/ 761292 h 1450610"/>
              <a:gd name="connsiteX10" fmla="*/ 0 w 4712466"/>
              <a:gd name="connsiteY10" fmla="*/ 511924 h 1450610"/>
              <a:gd name="connsiteX0" fmla="*/ 0 w 4712466"/>
              <a:gd name="connsiteY0" fmla="*/ 511924 h 1520949"/>
              <a:gd name="connsiteX1" fmla="*/ 1958905 w 4712466"/>
              <a:gd name="connsiteY1" fmla="*/ 417300 h 1520949"/>
              <a:gd name="connsiteX2" fmla="*/ 1972632 w 4712466"/>
              <a:gd name="connsiteY2" fmla="*/ 0 h 1520949"/>
              <a:gd name="connsiteX3" fmla="*/ 4712466 w 4712466"/>
              <a:gd name="connsiteY3" fmla="*/ 1 h 1520949"/>
              <a:gd name="connsiteX4" fmla="*/ 4699838 w 4712466"/>
              <a:gd name="connsiteY4" fmla="*/ 1162886 h 1520949"/>
              <a:gd name="connsiteX5" fmla="*/ 3153066 w 4712466"/>
              <a:gd name="connsiteY5" fmla="*/ 1159038 h 1520949"/>
              <a:gd name="connsiteX6" fmla="*/ 2637672 w 4712466"/>
              <a:gd name="connsiteY6" fmla="*/ 1520949 h 1520949"/>
              <a:gd name="connsiteX7" fmla="*/ 2590834 w 4712466"/>
              <a:gd name="connsiteY7" fmla="*/ 1150457 h 1520949"/>
              <a:gd name="connsiteX8" fmla="*/ 1972632 w 4712466"/>
              <a:gd name="connsiteY8" fmla="*/ 1136389 h 1520949"/>
              <a:gd name="connsiteX9" fmla="*/ 1971191 w 4712466"/>
              <a:gd name="connsiteY9" fmla="*/ 761292 h 1520949"/>
              <a:gd name="connsiteX10" fmla="*/ 0 w 4712466"/>
              <a:gd name="connsiteY10" fmla="*/ 511924 h 1520949"/>
              <a:gd name="connsiteX0" fmla="*/ 0 w 4712466"/>
              <a:gd name="connsiteY0" fmla="*/ 511924 h 1647558"/>
              <a:gd name="connsiteX1" fmla="*/ 1958905 w 4712466"/>
              <a:gd name="connsiteY1" fmla="*/ 417300 h 1647558"/>
              <a:gd name="connsiteX2" fmla="*/ 1972632 w 4712466"/>
              <a:gd name="connsiteY2" fmla="*/ 0 h 1647558"/>
              <a:gd name="connsiteX3" fmla="*/ 4712466 w 4712466"/>
              <a:gd name="connsiteY3" fmla="*/ 1 h 1647558"/>
              <a:gd name="connsiteX4" fmla="*/ 4699838 w 4712466"/>
              <a:gd name="connsiteY4" fmla="*/ 1162886 h 1647558"/>
              <a:gd name="connsiteX5" fmla="*/ 3153066 w 4712466"/>
              <a:gd name="connsiteY5" fmla="*/ 1159038 h 1647558"/>
              <a:gd name="connsiteX6" fmla="*/ 1323059 w 4712466"/>
              <a:gd name="connsiteY6" fmla="*/ 1647558 h 1647558"/>
              <a:gd name="connsiteX7" fmla="*/ 2590834 w 4712466"/>
              <a:gd name="connsiteY7" fmla="*/ 1150457 h 1647558"/>
              <a:gd name="connsiteX8" fmla="*/ 1972632 w 4712466"/>
              <a:gd name="connsiteY8" fmla="*/ 1136389 h 1647558"/>
              <a:gd name="connsiteX9" fmla="*/ 1971191 w 4712466"/>
              <a:gd name="connsiteY9" fmla="*/ 761292 h 1647558"/>
              <a:gd name="connsiteX10" fmla="*/ 0 w 4712466"/>
              <a:gd name="connsiteY10" fmla="*/ 511924 h 1647558"/>
              <a:gd name="connsiteX0" fmla="*/ 0 w 4712466"/>
              <a:gd name="connsiteY0" fmla="*/ 511924 h 1703829"/>
              <a:gd name="connsiteX1" fmla="*/ 1958905 w 4712466"/>
              <a:gd name="connsiteY1" fmla="*/ 417300 h 1703829"/>
              <a:gd name="connsiteX2" fmla="*/ 1972632 w 4712466"/>
              <a:gd name="connsiteY2" fmla="*/ 0 h 1703829"/>
              <a:gd name="connsiteX3" fmla="*/ 4712466 w 4712466"/>
              <a:gd name="connsiteY3" fmla="*/ 1 h 1703829"/>
              <a:gd name="connsiteX4" fmla="*/ 4699838 w 4712466"/>
              <a:gd name="connsiteY4" fmla="*/ 1162886 h 1703829"/>
              <a:gd name="connsiteX5" fmla="*/ 3153066 w 4712466"/>
              <a:gd name="connsiteY5" fmla="*/ 1159038 h 1703829"/>
              <a:gd name="connsiteX6" fmla="*/ 2293662 w 4712466"/>
              <a:gd name="connsiteY6" fmla="*/ 1703829 h 1703829"/>
              <a:gd name="connsiteX7" fmla="*/ 2590834 w 4712466"/>
              <a:gd name="connsiteY7" fmla="*/ 1150457 h 1703829"/>
              <a:gd name="connsiteX8" fmla="*/ 1972632 w 4712466"/>
              <a:gd name="connsiteY8" fmla="*/ 1136389 h 1703829"/>
              <a:gd name="connsiteX9" fmla="*/ 1971191 w 4712466"/>
              <a:gd name="connsiteY9" fmla="*/ 761292 h 1703829"/>
              <a:gd name="connsiteX10" fmla="*/ 0 w 4712466"/>
              <a:gd name="connsiteY10" fmla="*/ 511924 h 1703829"/>
              <a:gd name="connsiteX0" fmla="*/ 0 w 3619002"/>
              <a:gd name="connsiteY0" fmla="*/ 582262 h 1703829"/>
              <a:gd name="connsiteX1" fmla="*/ 865441 w 3619002"/>
              <a:gd name="connsiteY1" fmla="*/ 417300 h 1703829"/>
              <a:gd name="connsiteX2" fmla="*/ 879168 w 3619002"/>
              <a:gd name="connsiteY2" fmla="*/ 0 h 1703829"/>
              <a:gd name="connsiteX3" fmla="*/ 3619002 w 3619002"/>
              <a:gd name="connsiteY3" fmla="*/ 1 h 1703829"/>
              <a:gd name="connsiteX4" fmla="*/ 3606374 w 3619002"/>
              <a:gd name="connsiteY4" fmla="*/ 1162886 h 1703829"/>
              <a:gd name="connsiteX5" fmla="*/ 2059602 w 3619002"/>
              <a:gd name="connsiteY5" fmla="*/ 1159038 h 1703829"/>
              <a:gd name="connsiteX6" fmla="*/ 1200198 w 3619002"/>
              <a:gd name="connsiteY6" fmla="*/ 1703829 h 1703829"/>
              <a:gd name="connsiteX7" fmla="*/ 1497370 w 3619002"/>
              <a:gd name="connsiteY7" fmla="*/ 1150457 h 1703829"/>
              <a:gd name="connsiteX8" fmla="*/ 879168 w 3619002"/>
              <a:gd name="connsiteY8" fmla="*/ 1136389 h 1703829"/>
              <a:gd name="connsiteX9" fmla="*/ 877727 w 3619002"/>
              <a:gd name="connsiteY9" fmla="*/ 761292 h 1703829"/>
              <a:gd name="connsiteX10" fmla="*/ 0 w 3619002"/>
              <a:gd name="connsiteY10" fmla="*/ 582262 h 1703829"/>
              <a:gd name="connsiteX0" fmla="*/ 0 w 3766435"/>
              <a:gd name="connsiteY0" fmla="*/ 582262 h 1703829"/>
              <a:gd name="connsiteX1" fmla="*/ 1012874 w 3766435"/>
              <a:gd name="connsiteY1" fmla="*/ 417300 h 1703829"/>
              <a:gd name="connsiteX2" fmla="*/ 1026601 w 3766435"/>
              <a:gd name="connsiteY2" fmla="*/ 0 h 1703829"/>
              <a:gd name="connsiteX3" fmla="*/ 3766435 w 3766435"/>
              <a:gd name="connsiteY3" fmla="*/ 1 h 1703829"/>
              <a:gd name="connsiteX4" fmla="*/ 3753807 w 3766435"/>
              <a:gd name="connsiteY4" fmla="*/ 1162886 h 1703829"/>
              <a:gd name="connsiteX5" fmla="*/ 2207035 w 3766435"/>
              <a:gd name="connsiteY5" fmla="*/ 1159038 h 1703829"/>
              <a:gd name="connsiteX6" fmla="*/ 1347631 w 3766435"/>
              <a:gd name="connsiteY6" fmla="*/ 1703829 h 1703829"/>
              <a:gd name="connsiteX7" fmla="*/ 1644803 w 3766435"/>
              <a:gd name="connsiteY7" fmla="*/ 1150457 h 1703829"/>
              <a:gd name="connsiteX8" fmla="*/ 1026601 w 3766435"/>
              <a:gd name="connsiteY8" fmla="*/ 1136389 h 1703829"/>
              <a:gd name="connsiteX9" fmla="*/ 1025160 w 3766435"/>
              <a:gd name="connsiteY9" fmla="*/ 761292 h 1703829"/>
              <a:gd name="connsiteX10" fmla="*/ 0 w 3766435"/>
              <a:gd name="connsiteY10" fmla="*/ 582262 h 1703829"/>
              <a:gd name="connsiteX0" fmla="*/ 0 w 3766435"/>
              <a:gd name="connsiteY0" fmla="*/ 582262 h 1717896"/>
              <a:gd name="connsiteX1" fmla="*/ 1012874 w 3766435"/>
              <a:gd name="connsiteY1" fmla="*/ 417300 h 1717896"/>
              <a:gd name="connsiteX2" fmla="*/ 1026601 w 3766435"/>
              <a:gd name="connsiteY2" fmla="*/ 0 h 1717896"/>
              <a:gd name="connsiteX3" fmla="*/ 3766435 w 3766435"/>
              <a:gd name="connsiteY3" fmla="*/ 1 h 1717896"/>
              <a:gd name="connsiteX4" fmla="*/ 3753807 w 3766435"/>
              <a:gd name="connsiteY4" fmla="*/ 1162886 h 1717896"/>
              <a:gd name="connsiteX5" fmla="*/ 2207035 w 3766435"/>
              <a:gd name="connsiteY5" fmla="*/ 1159038 h 1717896"/>
              <a:gd name="connsiteX6" fmla="*/ 1237056 w 3766435"/>
              <a:gd name="connsiteY6" fmla="*/ 1717896 h 1717896"/>
              <a:gd name="connsiteX7" fmla="*/ 1644803 w 3766435"/>
              <a:gd name="connsiteY7" fmla="*/ 1150457 h 1717896"/>
              <a:gd name="connsiteX8" fmla="*/ 1026601 w 3766435"/>
              <a:gd name="connsiteY8" fmla="*/ 1136389 h 1717896"/>
              <a:gd name="connsiteX9" fmla="*/ 1025160 w 3766435"/>
              <a:gd name="connsiteY9" fmla="*/ 761292 h 1717896"/>
              <a:gd name="connsiteX10" fmla="*/ 0 w 3766435"/>
              <a:gd name="connsiteY10" fmla="*/ 582262 h 17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6435" h="1717896">
                <a:moveTo>
                  <a:pt x="0" y="582262"/>
                </a:moveTo>
                <a:lnTo>
                  <a:pt x="1012874" y="417300"/>
                </a:lnTo>
                <a:lnTo>
                  <a:pt x="1026601" y="0"/>
                </a:lnTo>
                <a:lnTo>
                  <a:pt x="3766435" y="1"/>
                </a:lnTo>
                <a:cubicBezTo>
                  <a:pt x="3766321" y="382940"/>
                  <a:pt x="3753921" y="779947"/>
                  <a:pt x="3753807" y="1162886"/>
                </a:cubicBezTo>
                <a:lnTo>
                  <a:pt x="2207035" y="1159038"/>
                </a:lnTo>
                <a:lnTo>
                  <a:pt x="1237056" y="1717896"/>
                </a:lnTo>
                <a:lnTo>
                  <a:pt x="1644803" y="1150457"/>
                </a:lnTo>
                <a:lnTo>
                  <a:pt x="1026601" y="1136389"/>
                </a:lnTo>
                <a:cubicBezTo>
                  <a:pt x="1026121" y="1011357"/>
                  <a:pt x="1025640" y="886324"/>
                  <a:pt x="1025160" y="761292"/>
                </a:cubicBezTo>
                <a:lnTo>
                  <a:pt x="0" y="58226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</a:rPr>
              <a:t>      </a:t>
            </a:r>
            <a:r>
              <a:rPr lang="en-US" altLang="ja-JP" sz="2800" b="1" dirty="0">
                <a:solidFill>
                  <a:srgbClr val="0070C0"/>
                </a:solidFill>
              </a:rPr>
              <a:t>predicates on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</a:rPr>
              <a:t>        program values</a:t>
            </a:r>
          </a:p>
          <a:p>
            <a:pPr algn="ctr"/>
            <a:endParaRPr kumimoji="1" lang="en-US" altLang="ja-JP" sz="28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79D73E-0C9C-4E1A-B2C0-69E7822493A4}"/>
              </a:ext>
            </a:extLst>
          </p:cNvPr>
          <p:cNvSpPr txBox="1"/>
          <p:nvPr/>
        </p:nvSpPr>
        <p:spPr>
          <a:xfrm>
            <a:off x="392273" y="4810701"/>
            <a:ext cx="835945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J"/>
            </a:pPr>
            <a:r>
              <a:rPr kumimoji="1" lang="en-US" altLang="ja-JP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A type system ensures that a type-checked expression behaves according to the type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solidFill>
                  <a:srgbClr val="FF0000"/>
                </a:solidFill>
              </a:rPr>
              <a:t>Only universal branching properties</a:t>
            </a:r>
            <a:br>
              <a:rPr kumimoji="1" lang="en-US" altLang="ja-JP" sz="2800" b="1" dirty="0">
                <a:solidFill>
                  <a:srgbClr val="FF0000"/>
                </a:solidFill>
              </a:rPr>
            </a:br>
            <a:r>
              <a:rPr kumimoji="1" lang="en-US" altLang="ja-JP" sz="2800" b="1" dirty="0">
                <a:solidFill>
                  <a:srgbClr val="FF0000"/>
                </a:solidFill>
              </a:rPr>
              <a:t>can be expressed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581CAA-C336-4BF0-BF27-A5075C9D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C906C-90BE-4670-9DED-441422D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Overview: Our </a:t>
            </a:r>
            <a:r>
              <a:rPr lang="en-US" altLang="ja-JP" dirty="0"/>
              <a:t>Type System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Extends dependent refinement types with:</a:t>
                </a:r>
                <a:endParaRPr lang="en-US" altLang="ja-JP" dirty="0"/>
              </a:p>
              <a:p>
                <a:pPr lvl="1"/>
                <a:r>
                  <a:rPr kumimoji="1" lang="en-US" altLang="ja-JP" dirty="0">
                    <a:solidFill>
                      <a:srgbClr val="0070C0"/>
                    </a:solidFill>
                  </a:rPr>
                  <a:t>Qualified 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ja-JP" dirty="0"/>
                </a:br>
                <a:r>
                  <a:rPr lang="en-US" altLang="ja-JP" dirty="0"/>
                  <a:t>to express universal/existential branching behaviors and partial/total correctness</a:t>
                </a:r>
              </a:p>
              <a:p>
                <a:pPr lvl="1"/>
                <a:endParaRPr lang="en-US" altLang="ja-JP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</a:rPr>
                  <a:t>Qualified bindings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br>
                  <a:rPr lang="en-US" altLang="ja-JP" b="0" dirty="0">
                    <a:solidFill>
                      <a:srgbClr val="0070C0"/>
                    </a:solidFill>
                  </a:rPr>
                </a:br>
                <a:r>
                  <a:rPr lang="en-US" altLang="ja-JP" dirty="0"/>
                  <a:t>to cope with non-determinism from program inputs</a:t>
                </a:r>
              </a:p>
              <a:p>
                <a:pPr lvl="1"/>
                <a:endParaRPr lang="en-US" altLang="ja-JP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</a:rPr>
                  <a:t>Gödel encoding of function-type values</a:t>
                </a:r>
                <a:br>
                  <a:rPr lang="en-US" altLang="ja-JP" dirty="0">
                    <a:solidFill>
                      <a:srgbClr val="0070C0"/>
                    </a:solidFill>
                  </a:rPr>
                </a:br>
                <a:r>
                  <a:rPr lang="en-US" altLang="ja-JP" dirty="0">
                    <a:solidFill>
                      <a:srgbClr val="0070C0"/>
                    </a:solidFill>
                  </a:rPr>
                  <a:t>&amp; guarded intersection types</a:t>
                </a:r>
                <a:br>
                  <a:rPr lang="en-US" altLang="ja-JP" dirty="0">
                    <a:solidFill>
                      <a:srgbClr val="0070C0"/>
                    </a:solidFill>
                  </a:rPr>
                </a:br>
                <a:r>
                  <a:rPr lang="en-US" altLang="ja-JP" dirty="0"/>
                  <a:t>to achieve relative completeness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  <a:blipFill>
                <a:blip r:embed="rId3"/>
                <a:stretch>
                  <a:fillRect l="-1275" t="-2521" r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37F253-5E49-4345-8CE9-0AED9EF8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93598B-EC76-42C8-BE6C-406A1376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484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C906C-90BE-4670-9DED-441422D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Overview: Our </a:t>
            </a:r>
            <a:r>
              <a:rPr lang="en-US" altLang="ja-JP" dirty="0"/>
              <a:t>Type System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Extends dependent refinement types with:</a:t>
                </a:r>
                <a:endParaRPr lang="en-US" altLang="ja-JP" dirty="0"/>
              </a:p>
              <a:p>
                <a:pPr lvl="1"/>
                <a:r>
                  <a:rPr kumimoji="1" lang="en-US" altLang="ja-JP" dirty="0">
                    <a:solidFill>
                      <a:srgbClr val="FF0000"/>
                    </a:solidFill>
                  </a:rPr>
                  <a:t>Qualified 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to express universal/existential branching behaviors and partial/total correctness</a:t>
                </a:r>
              </a:p>
              <a:p>
                <a:pPr lvl="1"/>
                <a:endParaRPr lang="en-US" altLang="ja-JP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Qualified bindings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br>
                  <a:rPr lang="en-US" altLang="ja-JP" b="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to cope with non-determinism from program inputs</a:t>
                </a:r>
              </a:p>
              <a:p>
                <a:pPr lvl="1"/>
                <a:endParaRPr lang="en-US" altLang="ja-JP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Gödel encoding of function-type values</a:t>
                </a:r>
                <a:b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&amp; guarded intersection types</a:t>
                </a:r>
                <a:b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50000"/>
                      </a:schemeClr>
                    </a:solidFill>
                  </a:rPr>
                  <a:t>to achieve relative completeness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566A890-6163-44C7-A2B8-EB0F142FD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652" y="1785044"/>
                <a:ext cx="8608696" cy="4351338"/>
              </a:xfrm>
              <a:blipFill>
                <a:blip r:embed="rId3"/>
                <a:stretch>
                  <a:fillRect l="-1275" t="-2521" r="-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37F253-5E49-4345-8CE9-0AED9EF8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951CB3-099B-4DCD-A129-58AA10E4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4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C33B43-F857-4257-B2FD-8D352433A0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Qualified 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C33B43-F857-4257-B2FD-8D352433A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91D3ECB-226F-41C7-8192-BBC162A765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456" y="1825625"/>
                <a:ext cx="8627633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/>
                  <a:t>(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universal</a:t>
                </a:r>
                <a:r>
                  <a:rPr lang="en-US" altLang="ja-JP" dirty="0"/>
                  <a:t>/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existential</a:t>
                </a:r>
                <a:r>
                  <a:rPr lang="en-US" altLang="ja-JP" dirty="0"/>
                  <a:t> non-det.) specifies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whether the expression being typed </a:t>
                </a:r>
                <a:r>
                  <a:rPr lang="en-US" altLang="ja-JP" dirty="0"/>
                  <a:t>behaves accor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ding to the type</a:t>
                </a:r>
                <a:r>
                  <a:rPr lang="en-US" altLang="ja-JP" dirty="0"/>
                  <a:t>: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for any</a:t>
                </a:r>
                <a:r>
                  <a:rPr lang="en-US" altLang="ja-JP" dirty="0"/>
                  <a:t> non-det. evaluation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), o</a:t>
                </a:r>
                <a:r>
                  <a:rPr lang="en-US" altLang="ja-JP" dirty="0"/>
                  <a:t>r</a:t>
                </a: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</a:rPr>
                  <a:t>for some</a:t>
                </a:r>
                <a:r>
                  <a:rPr lang="en-US" altLang="ja-JP" dirty="0"/>
                  <a:t> non-det. evaluation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(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partial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/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total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correctness)</a:t>
                </a:r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en-US" altLang="ja-JP" dirty="0">
                    <a:solidFill>
                      <a:schemeClr val="tx1"/>
                    </a:solidFill>
                  </a:rPr>
                  <a:t>spec</a:t>
                </a:r>
                <a:r>
                  <a:rPr lang="en-US" altLang="ja-JP" dirty="0"/>
                  <a:t>ifies whether: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ja-JP" dirty="0"/>
                  <a:t> holds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for all</a:t>
                </a:r>
                <a:r>
                  <a:rPr lang="en-US" altLang="ja-JP" dirty="0"/>
                  <a:t> value obtained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), or</a:t>
                </a: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</a:rPr>
                  <a:t>there exists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a final value for which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holds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91D3ECB-226F-41C7-8192-BBC162A76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456" y="1825625"/>
                <a:ext cx="8627633" cy="4351338"/>
              </a:xfrm>
              <a:blipFill>
                <a:blip r:embed="rId4"/>
                <a:stretch>
                  <a:fillRect t="-2381" r="-10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CAFC0A-9C7D-4B48-B783-1E7C0BF6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5F7076-F790-4124-A684-05368005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44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C33B43-F857-4257-B2FD-8D352433A0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Qualified Types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C33B43-F857-4257-B2FD-8D352433A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91D3ECB-226F-41C7-8192-BBC162A765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0456" y="1825625"/>
                <a:ext cx="885354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/>
                  <a:t>(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universal</a:t>
                </a:r>
                <a:r>
                  <a:rPr lang="en-US" altLang="ja-JP" dirty="0"/>
                  <a:t>/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existential</a:t>
                </a:r>
                <a:r>
                  <a:rPr lang="en-US" altLang="ja-JP" dirty="0"/>
                  <a:t> non-det.) specifies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whether the expression being typed </a:t>
                </a:r>
                <a:r>
                  <a:rPr lang="en-US" altLang="ja-JP" dirty="0"/>
                  <a:t>behaves accor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ding to the type</a:t>
                </a:r>
                <a:r>
                  <a:rPr lang="en-US" altLang="ja-JP" dirty="0"/>
                  <a:t>: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for any</a:t>
                </a:r>
                <a:r>
                  <a:rPr lang="en-US" altLang="ja-JP" dirty="0"/>
                  <a:t> non-det. evaluation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), o</a:t>
                </a:r>
                <a:r>
                  <a:rPr lang="en-US" altLang="ja-JP" dirty="0"/>
                  <a:t>r</a:t>
                </a: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</a:rPr>
                  <a:t>for some</a:t>
                </a:r>
                <a:r>
                  <a:rPr lang="en-US" altLang="ja-JP" dirty="0"/>
                  <a:t> non-det. evaluation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(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partial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/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total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correctness)</a:t>
                </a:r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en-US" altLang="ja-JP" dirty="0">
                    <a:solidFill>
                      <a:schemeClr val="tx1"/>
                    </a:solidFill>
                  </a:rPr>
                  <a:t>spec</a:t>
                </a:r>
                <a:r>
                  <a:rPr lang="en-US" altLang="ja-JP" dirty="0"/>
                  <a:t>ifies whether:</a:t>
                </a:r>
              </a:p>
              <a:p>
                <a:pPr lvl="1"/>
                <a:r>
                  <a:rPr lang="en-US" altLang="ja-JP" dirty="0"/>
                  <a:t>the evaluation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diverges or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ja-JP" dirty="0"/>
                  <a:t> is satisfied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), or</a:t>
                </a:r>
              </a:p>
              <a:p>
                <a:pPr lvl="1"/>
                <a:r>
                  <a:rPr lang="en-US" altLang="ja-JP" dirty="0"/>
                  <a:t>the evaluation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terminates and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ja-JP" dirty="0"/>
                  <a:t> is satisfied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91D3ECB-226F-41C7-8192-BBC162A765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456" y="1825625"/>
                <a:ext cx="8853544" cy="4351338"/>
              </a:xfrm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CAFC0A-9C7D-4B48-B783-1E7C0BF6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POPL'18, Los Angeles, United States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A93860-1595-4C6B-8AC4-DEDC18CB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021-1EE9-48F3-B4DC-5F2EE8AFE66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6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omic Sans MS"/>
        <a:ea typeface="游ゴシック Light"/>
        <a:cs typeface=""/>
      </a:majorFont>
      <a:minorFont>
        <a:latin typeface="Comic Sans MS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6992</TotalTime>
  <Words>1409</Words>
  <Application>Microsoft Office PowerPoint</Application>
  <PresentationFormat>画面に合わせる (4:3)</PresentationFormat>
  <Paragraphs>409</Paragraphs>
  <Slides>42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游ゴシック</vt:lpstr>
      <vt:lpstr>游ゴシック Light</vt:lpstr>
      <vt:lpstr>Arial</vt:lpstr>
      <vt:lpstr>Cambria Math</vt:lpstr>
      <vt:lpstr>Comic Sans MS</vt:lpstr>
      <vt:lpstr>Symbol</vt:lpstr>
      <vt:lpstr>Wingdings</vt:lpstr>
      <vt:lpstr>Office テーマ</vt:lpstr>
      <vt:lpstr>Relatively Complete Refinement Type System for Verification of Higher-Order Non-deterministic Programs</vt:lpstr>
      <vt:lpstr>Background</vt:lpstr>
      <vt:lpstr>Our Contributions</vt:lpstr>
      <vt:lpstr>Our Contributions</vt:lpstr>
      <vt:lpstr>Dependent Refinement Types τ</vt:lpstr>
      <vt:lpstr>Overview: Our Type System</vt:lpstr>
      <vt:lpstr>Overview: Our Type System</vt:lpstr>
      <vt:lpstr>Qualified Types τ^(Q_1 Q_2 )</vt:lpstr>
      <vt:lpstr>Qualified Types τ^(Q_1 Q_2 )</vt:lpstr>
      <vt:lpstr>Examples: Qualified Types τ^(Q_1 Q_2 )</vt:lpstr>
      <vt:lpstr>Typing Integer Constants</vt:lpstr>
      <vt:lpstr>Converting Qualified Types</vt:lpstr>
      <vt:lpstr>Typing Let-Bindings</vt:lpstr>
      <vt:lpstr>Typing Recursive Functions for Partial Correctness</vt:lpstr>
      <vt:lpstr>Typing Recursive Functions for Total Correctness (cf. [Xi ’01])</vt:lpstr>
      <vt:lpstr>Overview: Our Type System</vt:lpstr>
      <vt:lpstr>Qualified Bindings x〖 :〗^Q τ</vt:lpstr>
      <vt:lpstr>Examples: Qualified Bindings x〖 :〗^Q τ</vt:lpstr>
      <vt:lpstr>Skolemizing Existential Bindings</vt:lpstr>
      <vt:lpstr>Typing Non-deterministic Choice</vt:lpstr>
      <vt:lpstr>Typing Function Applications (Universal Bindings)</vt:lpstr>
      <vt:lpstr>Typing Function Applications (Existential Bindings)</vt:lpstr>
      <vt:lpstr>Converting Function Types (1/4)</vt:lpstr>
      <vt:lpstr>Converting Function Types (2/4)</vt:lpstr>
      <vt:lpstr>Converting Function Types (3/4)</vt:lpstr>
      <vt:lpstr>Converting Function Types (4/4)</vt:lpstr>
      <vt:lpstr>Overview: Our Type System</vt:lpstr>
      <vt:lpstr>Gödel Encoding of Function-Type Values</vt:lpstr>
      <vt:lpstr>Guarded Intersection Types ⋀_i▒(ϕ_i⊳τ_i^(Q_i Q_i^′ ) ) </vt:lpstr>
      <vt:lpstr>Our Contributions</vt:lpstr>
      <vt:lpstr>Complement Types ¬σ</vt:lpstr>
      <vt:lpstr>Example: Complement Types ¬σ</vt:lpstr>
      <vt:lpstr>Example: Combined Reasoning (Non-safety via Termination)</vt:lpstr>
      <vt:lpstr>Example: Combined Reasoning (Non-safety via Termination)</vt:lpstr>
      <vt:lpstr>Example: Combined Reasoning (Non-safety via Termination)</vt:lpstr>
      <vt:lpstr>Our Contributions</vt:lpstr>
      <vt:lpstr>Closure of Types under Complement</vt:lpstr>
      <vt:lpstr>Soundness</vt:lpstr>
      <vt:lpstr>Relative Completeness</vt:lpstr>
      <vt:lpstr>Summary</vt:lpstr>
      <vt:lpstr>Future Work</vt:lpstr>
      <vt:lpstr>Towards Automation (Ongoing)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Relatively Complete Refinement Type System for Verification of Higher-Order Non-deterministic Programs</dc:title>
  <dc:creator>Hiroshi Unno</dc:creator>
  <cp:lastModifiedBy>Hiroshi Unno</cp:lastModifiedBy>
  <cp:revision>319</cp:revision>
  <dcterms:created xsi:type="dcterms:W3CDTF">2016-12-13T00:06:01Z</dcterms:created>
  <dcterms:modified xsi:type="dcterms:W3CDTF">2018-01-10T11:22:59Z</dcterms:modified>
</cp:coreProperties>
</file>