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7" r:id="rId2"/>
    <p:sldId id="963" r:id="rId3"/>
    <p:sldId id="986" r:id="rId4"/>
    <p:sldId id="985" r:id="rId5"/>
    <p:sldId id="970" r:id="rId6"/>
    <p:sldId id="995" r:id="rId7"/>
    <p:sldId id="997" r:id="rId8"/>
    <p:sldId id="999" r:id="rId9"/>
    <p:sldId id="1000" r:id="rId10"/>
    <p:sldId id="1002" r:id="rId11"/>
    <p:sldId id="1003" r:id="rId12"/>
    <p:sldId id="992" r:id="rId13"/>
    <p:sldId id="1001" r:id="rId14"/>
    <p:sldId id="964" r:id="rId15"/>
    <p:sldId id="965" r:id="rId16"/>
    <p:sldId id="966" r:id="rId17"/>
    <p:sldId id="975" r:id="rId18"/>
    <p:sldId id="977" r:id="rId19"/>
    <p:sldId id="980" r:id="rId20"/>
    <p:sldId id="981" r:id="rId21"/>
    <p:sldId id="994" r:id="rId22"/>
    <p:sldId id="989" r:id="rId23"/>
    <p:sldId id="993" r:id="rId24"/>
    <p:sldId id="448" r:id="rId25"/>
    <p:sldId id="983" r:id="rId26"/>
    <p:sldId id="955" r:id="rId27"/>
    <p:sldId id="984" r:id="rId2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CCC7B63E-EF77-4123-B95E-4CC031B5FEDC}">
          <p14:sldIdLst>
            <p14:sldId id="257"/>
            <p14:sldId id="963"/>
            <p14:sldId id="986"/>
            <p14:sldId id="985"/>
            <p14:sldId id="970"/>
            <p14:sldId id="995"/>
            <p14:sldId id="997"/>
            <p14:sldId id="999"/>
            <p14:sldId id="1000"/>
            <p14:sldId id="1002"/>
            <p14:sldId id="1003"/>
          </p14:sldIdLst>
        </p14:section>
        <p14:section name="CHC optimization" id="{E2D2ED64-700E-4DA1-A691-7C3DC2B85409}">
          <p14:sldIdLst>
            <p14:sldId id="992"/>
            <p14:sldId id="1001"/>
            <p14:sldId id="964"/>
            <p14:sldId id="965"/>
            <p14:sldId id="966"/>
          </p14:sldIdLst>
        </p14:section>
        <p14:section name="theory" id="{103FD029-5EAB-4204-BCD0-EB70391266E7}">
          <p14:sldIdLst>
            <p14:sldId id="975"/>
            <p14:sldId id="977"/>
          </p14:sldIdLst>
        </p14:section>
        <p14:section name="OptPCSat" id="{FCCC76FC-2FCA-4566-83D2-490EE34D7A30}">
          <p14:sldIdLst>
            <p14:sldId id="980"/>
            <p14:sldId id="981"/>
            <p14:sldId id="994"/>
            <p14:sldId id="989"/>
            <p14:sldId id="993"/>
            <p14:sldId id="448"/>
          </p14:sldIdLst>
        </p14:section>
        <p14:section name="implementation and evaluation" id="{829F456A-C938-469E-B849-6D2D08260D9F}">
          <p14:sldIdLst>
            <p14:sldId id="983"/>
            <p14:sldId id="955"/>
            <p14:sldId id="9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5" autoAdjust="0"/>
    <p:restoredTop sz="94637" autoAdjust="0"/>
  </p:normalViewPr>
  <p:slideViewPr>
    <p:cSldViewPr snapToGrid="0">
      <p:cViewPr varScale="1">
        <p:scale>
          <a:sx n="91" d="100"/>
          <a:sy n="91" d="100"/>
        </p:scale>
        <p:origin x="162" y="5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576BE-9261-4F96-85A8-38C2BE8C4321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80139-2E19-4929-86A7-335CEE518A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41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795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2190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216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2625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227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4254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74269-07B3-4315-8337-1520521D252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07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t-BR" altLang="ja-JP" sz="1800" b="0" i="0" u="none" strike="noStrike" baseline="0" dirty="0">
                <a:latin typeface="LinLibertineT"/>
              </a:rPr>
              <a:t>Amazon Linux 2, Intel(R) Xeon(R) Platinum 8259CL CPU </a:t>
            </a:r>
            <a:r>
              <a:rPr lang="en-US" altLang="ja-JP" sz="1800" b="0" i="0" u="none" strike="noStrike" baseline="0" dirty="0">
                <a:latin typeface="LinLibertineT"/>
              </a:rPr>
              <a:t>@ 2.50GHz CPU and 32 GiB RAM. The time limit was 600 seconds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625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kumimoji="1" lang="en-US" altLang="ja-JP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b="0" i="0">
                    <a:latin typeface="Cambria Math" panose="02040503050406030204" pitchFamily="18" charset="0"/>
                  </a:rPr>
                  <a:t>Π_2^1</a:t>
                </a:r>
                <a:r>
                  <a:rPr kumimoji="1" lang="en-US" altLang="ja-JP" dirty="0"/>
                  <a:t>-hard!!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/>
                  <a:t>Constructed an example that shows the incompleteness of [Albarghouthi+’16] </a:t>
                </a:r>
              </a:p>
              <a:p>
                <a:endParaRPr kumimoji="1" lang="en-US" altLang="ja-JP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24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827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dirty="0"/>
                  <a:t>If </a:t>
                </a:r>
                <a:r>
                  <a:rPr lang="en-US" altLang="ja-JP" b="0" i="0">
                    <a:latin typeface="Cambria Math" panose="02040503050406030204" pitchFamily="18" charset="0"/>
                  </a:rPr>
                  <a:t>𝑃</a:t>
                </a:r>
                <a:r>
                  <a:rPr lang="en-US" altLang="ja-JP" dirty="0"/>
                  <a:t> with the “worst”</a:t>
                </a:r>
                <a:r>
                  <a:rPr lang="en-US" altLang="ja-JP" baseline="0" dirty="0"/>
                  <a:t> </a:t>
                </a:r>
                <a:r>
                  <a:rPr lang="en-US" altLang="ja-JP" dirty="0"/>
                  <a:t>implementation of </a:t>
                </a:r>
                <a:r>
                  <a:rPr lang="en-US" altLang="ja-JP" b="0" i="0">
                    <a:latin typeface="Cambria Math" panose="02040503050406030204" pitchFamily="18" charset="0"/>
                  </a:rPr>
                  <a:t>𝑓</a:t>
                </a:r>
                <a:r>
                  <a:rPr lang="en-US" altLang="ja-JP" dirty="0"/>
                  <a:t> is safe,</a:t>
                </a:r>
                <a:r>
                  <a:rPr lang="en-US" altLang="ja-JP" baseline="0" dirty="0"/>
                  <a:t> </a:t>
                </a:r>
                <a:r>
                  <a:rPr lang="en-US" altLang="ja-JP" b="0" i="0">
                    <a:latin typeface="Cambria Math" panose="02040503050406030204" pitchFamily="18" charset="0"/>
                  </a:rPr>
                  <a:t>𝑃</a:t>
                </a:r>
                <a:r>
                  <a:rPr lang="en-US" altLang="ja-JP" dirty="0"/>
                  <a:t> with any implementation of </a:t>
                </a:r>
                <a:r>
                  <a:rPr lang="en-US" altLang="ja-JP" b="0" i="0">
                    <a:latin typeface="Cambria Math" panose="02040503050406030204" pitchFamily="18" charset="0"/>
                  </a:rPr>
                  <a:t>𝑓 </a:t>
                </a:r>
                <a:r>
                  <a:rPr lang="en-US" altLang="ja-JP" dirty="0"/>
                  <a:t>satisfying </a:t>
                </a:r>
                <a:r>
                  <a:rPr lang="en-US" altLang="ja-JP" b="0" i="0">
                    <a:latin typeface="Cambria Math" panose="02040503050406030204" pitchFamily="18" charset="0"/>
                  </a:rPr>
                  <a:t>𝑆</a:t>
                </a:r>
                <a:r>
                  <a:rPr lang="en-US" altLang="ja-JP" dirty="0"/>
                  <a:t> is safe</a:t>
                </a:r>
              </a:p>
              <a:p>
                <a:endParaRPr kumimoji="1" lang="ja-JP" alt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705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0518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1113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435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9899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999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kumimoji="1" lang="en-US" altLang="ja-JP" dirty="0"/>
                  <a:t>Linear multi-abduction [Albarghouthi+’16]</a:t>
                </a:r>
              </a:p>
              <a:p>
                <a:pPr lvl="2"/>
                <a:r>
                  <a:rPr lang="en-US" altLang="ja-JP" dirty="0"/>
                  <a:t>Ask to find a maximal solution of</a:t>
                </a:r>
                <a:br>
                  <a:rPr lang="en-US" altLang="ja-JP" dirty="0"/>
                </a:br>
                <a:br>
                  <a:rPr lang="en-US" altLang="ja-JP" dirty="0"/>
                </a:br>
                <a:br>
                  <a:rPr lang="en-US" altLang="ja-JP" dirty="0"/>
                </a:br>
                <a:r>
                  <a:rPr lang="en-US" altLang="ja-JP" dirty="0"/>
                  <a:t>where </a:t>
                </a:r>
                <a:r>
                  <a:rPr lang="en-US" altLang="ja-JP" b="0" i="0">
                    <a:latin typeface="Cambria Math" panose="02040503050406030204" pitchFamily="18" charset="0"/>
                  </a:rPr>
                  <a:t>𝑃_𝑖</a:t>
                </a:r>
                <a:r>
                  <a:rPr kumimoji="1" lang="en-US" altLang="ja-JP" dirty="0"/>
                  <a:t>’s are distinct</a:t>
                </a:r>
              </a:p>
              <a:p>
                <a:endParaRPr kumimoji="1" lang="ja-JP" alt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3120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ADC013-F37E-415F-9373-97DF2A996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A901B3-1726-4B18-A7DC-70B77B3ED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85D542-BD70-4DB2-BB7E-5F0AAFD7D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05CF83-8D6B-4F4C-8805-85830AFD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641B44-1A7F-47E3-8512-19361CA5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91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F592BE-7E4F-46DD-B741-3A7AC1A86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DA9315-3675-4917-AE48-E750DCD1F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0BC925-3826-4812-8963-783FE7F30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296505-8B4F-4CDD-B154-8E64D690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88DCFA-A711-446A-A219-B6917B37D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939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32DA3E2-EBA2-46BF-AABC-6792609522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B1DAF2C-CA1F-4325-BC7C-2A9B1EA28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389F53-7B2F-464E-9218-ED237223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8D2B63-70DE-49FC-9D94-0974A408F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E39A18-F6DB-4224-A5AC-71DE13FDD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39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39EB68-BC0B-4999-B569-39C586CD5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1" y="237906"/>
            <a:ext cx="11926957" cy="1034303"/>
          </a:xfrm>
        </p:spPr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E9F9A2-F621-4522-89DD-DBE0194EA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71" y="1359673"/>
            <a:ext cx="11926957" cy="5367129"/>
          </a:xfrm>
        </p:spPr>
        <p:txBody>
          <a:bodyPr/>
          <a:lstStyle>
            <a:lvl1pPr>
              <a:lnSpc>
                <a:spcPct val="110000"/>
              </a:lnSpc>
              <a:defRPr sz="2400"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 sz="2000"/>
            </a:lvl4pPr>
            <a:lvl5pPr>
              <a:lnSpc>
                <a:spcPct val="110000"/>
              </a:lnSpc>
              <a:defRPr sz="200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6C888B-A0EB-CE1F-5167-7E3E1B9D9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日付プレースホルダー 3">
            <a:extLst>
              <a:ext uri="{FF2B5EF4-FFF2-40B4-BE49-F238E27FC236}">
                <a16:creationId xmlns:a16="http://schemas.microsoft.com/office/drawing/2014/main" id="{8A0C743C-15C9-897F-D420-2C5859F313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12" name="フッター プレースホルダー 4">
            <a:extLst>
              <a:ext uri="{FF2B5EF4-FFF2-40B4-BE49-F238E27FC236}">
                <a16:creationId xmlns:a16="http://schemas.microsoft.com/office/drawing/2014/main" id="{DF9A8D85-2A23-5B7D-D67F-5D8D84CA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63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9C1DC3-3A06-425E-A39C-3A260D225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72D0B48-F8C1-431B-9206-732DE81B6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29839C-3CEB-49BD-9CCE-7CF4AC35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741C96-30C2-4D0D-B0C4-1364D52C6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2716D0-8489-426E-9F41-33DFE33C9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217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40BAB4-98FD-4E89-A1A9-D79D909FC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872ED4-8006-4ED3-BDBE-C0ED992DA1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A680169-D95C-4C74-BC37-A6771D17B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CFC3B66-FE3C-4A0E-A87D-9F9BEEF7A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353DB5-280E-4913-A164-E611007E0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27A18AE-0CC6-4B94-A4CC-EBC3FDD2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22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B45C07-C0B7-4C2A-9CEB-1BD570083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FB6E84D-4A42-48C4-A4F8-B39AC47C2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87CB509-F1A1-49F9-8FA8-90160EB2B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A59A0EF-6B53-47EC-9739-A7C858142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8FDAA7E-C6A1-4A5E-B111-416CAC7C3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A8377C7-B76A-4853-B633-39E5CCAC4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5780EA3-CC2D-40A7-BB14-345B9F37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E60D27D-E361-4EAE-8C25-038ACBE03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8695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85123C-FD2A-411B-AD52-23A871956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4DC5863-C76F-4480-9BB0-C22FAD4F0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3C9D5-1840-482F-AB84-998D65802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5B50AB4-7B63-49E1-BDC0-16261D2D5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925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3788F33-1541-4516-B547-AE8AC24C7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004601E-8F06-4118-8613-7B5059D17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812E194-0464-4E03-81BE-6C45B6A0A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10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992E82-298B-45C6-B144-12D9EBE5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77B74B-FF9E-4364-B19C-6EB372B0F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F2AE1A-9168-4CFB-A1B3-60D0A1D4A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7D0D4DB-7F98-4FF0-B225-79AC9EF52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6CBB844-660A-41EF-9F3A-FAB20FE87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5CF43C5-FDA8-44DB-9C65-DF17D82CC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706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E67018-56A5-4DD4-B38A-1307D124A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54B76FF-FF6D-407F-98DA-9ABBBFE2A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7543398-2EDD-4663-8C38-DD69B2BD5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6F7C893-B8A1-4194-A6E1-718CF29F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9B9D35-4AA1-43F9-AAC5-C73580D1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7999B6D-5EF4-4DBB-8AE7-728F3331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73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A00E04F-079B-405D-B7D2-D1FFE3077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CBC33CD-1E1A-48AA-ACCB-1EBF2E213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940EEF-CC63-45DD-B563-0CA8C4593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86B0BB-F8FD-4F7E-9F54-4AB2ADD40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209F51-D363-491E-B5B5-415F20D2E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794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image" Target="../media/image39.png"/><Relationship Id="rId3" Type="http://schemas.openxmlformats.org/officeDocument/2006/relationships/image" Target="../media/image300.png"/><Relationship Id="rId7" Type="http://schemas.openxmlformats.org/officeDocument/2006/relationships/image" Target="../media/image341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11" Type="http://schemas.openxmlformats.org/officeDocument/2006/relationships/image" Target="../media/image37.png"/><Relationship Id="rId5" Type="http://schemas.openxmlformats.org/officeDocument/2006/relationships/image" Target="../media/image320.png"/><Relationship Id="rId10" Type="http://schemas.openxmlformats.org/officeDocument/2006/relationships/image" Target="../media/image360.png"/><Relationship Id="rId4" Type="http://schemas.openxmlformats.org/officeDocument/2006/relationships/image" Target="../media/image310.png"/><Relationship Id="rId9" Type="http://schemas.openxmlformats.org/officeDocument/2006/relationships/image" Target="../media/image35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567FFA-BD18-9334-A08B-91B8DA4FD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269" y="1398121"/>
            <a:ext cx="10883462" cy="1565302"/>
          </a:xfrm>
        </p:spPr>
        <p:txBody>
          <a:bodyPr>
            <a:noAutofit/>
          </a:bodyPr>
          <a:lstStyle/>
          <a:p>
            <a:r>
              <a:rPr kumimoji="1" lang="en-US" altLang="ja-JP" dirty="0"/>
              <a:t>Optimal CHC Solving via Termination Proofs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5A8736F-08C3-5C85-29C8-9E2C1A5FE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3393" y="4011042"/>
            <a:ext cx="5620407" cy="1972057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200" dirty="0"/>
              <a:t>Yu Gu                  </a:t>
            </a:r>
            <a:r>
              <a:rPr kumimoji="1" lang="en-US" altLang="ja-JP" sz="1800" dirty="0"/>
              <a:t>University of Tsukuba</a:t>
            </a:r>
            <a:endParaRPr kumimoji="1" lang="ja-JP" altLang="en-US" sz="3200" dirty="0"/>
          </a:p>
          <a:p>
            <a:pPr algn="l"/>
            <a:r>
              <a:rPr kumimoji="1" lang="en-US" altLang="ja-JP" sz="3200" dirty="0"/>
              <a:t>Takeshi </a:t>
            </a:r>
            <a:r>
              <a:rPr kumimoji="1" lang="en-US" altLang="ja-JP" sz="3200" dirty="0" err="1"/>
              <a:t>Tsukada</a:t>
            </a:r>
            <a:r>
              <a:rPr kumimoji="1" lang="en-US" altLang="ja-JP" sz="3200" dirty="0"/>
              <a:t>  </a:t>
            </a:r>
            <a:r>
              <a:rPr kumimoji="1" lang="en-US" altLang="ja-JP" sz="1800" dirty="0"/>
              <a:t>Chiba University</a:t>
            </a:r>
            <a:endParaRPr lang="en-US" altLang="ja-JP" sz="1800" dirty="0"/>
          </a:p>
          <a:p>
            <a:pPr algn="l"/>
            <a:r>
              <a:rPr kumimoji="1" lang="en-US" altLang="ja-JP" sz="3200" b="1" u="sng" dirty="0"/>
              <a:t>Hiroshi Unno</a:t>
            </a:r>
            <a:r>
              <a:rPr kumimoji="1" lang="en-US" altLang="ja-JP" sz="3200" dirty="0"/>
              <a:t>     </a:t>
            </a:r>
            <a:r>
              <a:rPr kumimoji="1" lang="en-US" altLang="ja-JP" sz="1800" dirty="0"/>
              <a:t>University of Tsukuba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BE5C3B-9321-E299-C3D6-7543B6741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DF759A-9585-E376-D5B3-F44F61E7E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0BE499-2BDB-DDBF-22DC-00EBF450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827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6D72B-9E58-75AB-A00A-0169A218C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1" y="-28541"/>
            <a:ext cx="11926957" cy="1034303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Maximality Checking as Reachability Analysis</a:t>
            </a:r>
            <a:endParaRPr kumimoji="1" lang="ja-JP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BAB8E-413C-8E4B-EA0A-DF9F2EDDC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23113-EC70-F121-BD27-A4C15320B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9E2A8-AFEB-07E4-B644-3EFCF4CA7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82D8CF-9809-660D-FC23-7F7E7C31B236}"/>
                  </a:ext>
                </a:extLst>
              </p:cNvPr>
              <p:cNvSpPr txBox="1"/>
              <p:nvPr/>
            </p:nvSpPr>
            <p:spPr>
              <a:xfrm>
                <a:off x="117522" y="1005762"/>
                <a:ext cx="6927755" cy="563231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The maximality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ja-JP" altLang="en-US" sz="2400" dirty="0">
                    <a:solidFill>
                      <a:srgbClr val="7030A0"/>
                    </a:solidFill>
                    <a:latin typeface="Inconsolatazi4-Regular"/>
                  </a:rPr>
                  <a:t> </a:t>
                </a:r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is reduced to </a:t>
                </a:r>
                <a:r>
                  <a:rPr lang="en-US" altLang="ja-JP" sz="2400" b="1" i="1" dirty="0">
                    <a:solidFill>
                      <a:srgbClr val="7030A0"/>
                    </a:solidFill>
                    <a:latin typeface="Inconsolatazi4-Regular"/>
                  </a:rPr>
                  <a:t>unsafety</a:t>
                </a:r>
                <a:r>
                  <a:rPr lang="ja-JP" altLang="en-US" sz="2400" dirty="0">
                    <a:solidFill>
                      <a:srgbClr val="7030A0"/>
                    </a:solidFill>
                    <a:latin typeface="Inconsolatazi4-Regular"/>
                  </a:rPr>
                  <a:t> </a:t>
                </a:r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under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Inconsolatazi4-Regular"/>
                  </a:rPr>
                  <a:t>demonic(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  <a:latin typeface="Inconsolatazi4-Regular"/>
                  </a:rPr>
                  <a:t>)</a:t>
                </a:r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 &amp; </a:t>
                </a:r>
                <a:r>
                  <a:rPr lang="en-US" altLang="ja-JP" sz="2400" dirty="0">
                    <a:solidFill>
                      <a:srgbClr val="0070C0"/>
                    </a:solidFill>
                    <a:latin typeface="Inconsolatazi4-Regular"/>
                  </a:rPr>
                  <a:t>angelic(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sz="2400" dirty="0">
                    <a:solidFill>
                      <a:srgbClr val="0070C0"/>
                    </a:solidFill>
                    <a:latin typeface="Inconsolatazi4-Regular"/>
                  </a:rPr>
                  <a:t>) </a:t>
                </a:r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non-deterministic choices of:</a:t>
                </a:r>
              </a:p>
              <a:p>
                <a:pPr algn="l"/>
                <a:endParaRPr lang="en-US" altLang="ja-JP" sz="2400" b="0" i="0" u="none" strike="noStrike" baseline="0" dirty="0">
                  <a:latin typeface="Consolas" panose="020B0609020204030204" pitchFamily="49" charset="0"/>
                </a:endParaRPr>
              </a:p>
              <a:p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def </a:t>
                </a:r>
                <a:r>
                  <a:rPr lang="en-US" altLang="ja-JP" sz="2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f_worst</a:t>
                </a:r>
                <a:r>
                  <a:rPr lang="en-US" altLang="ja-JP" sz="2400" dirty="0">
                    <a:latin typeface="Consolas" panose="020B0609020204030204" pitchFamily="49" charset="0"/>
                  </a:rPr>
                  <a:t>(</a:t>
                </a:r>
                <a:r>
                  <a:rPr lang="en-US" altLang="ja-JP" sz="2400" dirty="0" err="1">
                    <a:latin typeface="Consolas" panose="020B0609020204030204" pitchFamily="49" charset="0"/>
                  </a:rPr>
                  <a:t>a,b,x</a:t>
                </a:r>
                <a:r>
                  <a:rPr lang="en-US" altLang="ja-JP" sz="2400" dirty="0">
                    <a:latin typeface="Consolas" panose="020B0609020204030204" pitchFamily="49" charset="0"/>
                  </a:rPr>
                  <a:t>):</a:t>
                </a:r>
                <a:endParaRPr lang="en-US" altLang="ja-JP" sz="2400" b="0" i="0" u="none" strike="noStrike" baseline="0" dirty="0">
                  <a:latin typeface="Consolas" panose="020B0609020204030204" pitchFamily="49" charset="0"/>
                </a:endParaRPr>
              </a:p>
              <a:p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if </a:t>
                </a:r>
                <a:r>
                  <a:rPr lang="en-US" altLang="ja-JP" sz="2400" b="0" i="0" u="none" strike="noStrike" baseline="0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x&lt;0 or b&gt;=0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or 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x=a</a:t>
                </a:r>
              </a:p>
              <a:p>
                <a:pPr algn="l"/>
                <a:r>
                  <a:rPr lang="en-US" altLang="ja-JP" sz="2400" dirty="0">
                    <a:latin typeface="Consolas" panose="020B0609020204030204" pitchFamily="49" charset="0"/>
                  </a:rPr>
                  <a:t>  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then return </a:t>
                </a:r>
                <a:r>
                  <a:rPr lang="en-US" altLang="ja-JP" sz="2400" dirty="0">
                    <a:latin typeface="Consolas" panose="020B0609020204030204" pitchFamily="49" charset="0"/>
                  </a:rPr>
                  <a:t>b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else diverge</a:t>
                </a:r>
              </a:p>
              <a:p>
                <a:pPr algn="l"/>
                <a:endParaRPr lang="en-US" altLang="ja-JP" sz="2400" b="0" i="0" u="none" strike="noStrike" baseline="0" dirty="0">
                  <a:latin typeface="Consolas" panose="020B0609020204030204" pitchFamily="49" charset="0"/>
                </a:endParaRPr>
              </a:p>
              <a:p>
                <a:r>
                  <a:rPr lang="en-US" altLang="ja-JP" sz="2400" dirty="0">
                    <a:latin typeface="Consolas" panose="020B0609020204030204" pitchFamily="49" charset="0"/>
                  </a:rPr>
                  <a:t>a =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nondet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sz="2400" dirty="0">
                    <a:latin typeface="Consolas" panose="020B0609020204030204" pitchFamily="49" charset="0"/>
                  </a:rPr>
                  <a:t>(); b =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nondet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sz="2400" dirty="0">
                    <a:latin typeface="Consolas" panose="020B0609020204030204" pitchFamily="49" charset="0"/>
                  </a:rPr>
                  <a:t>();</a:t>
                </a:r>
              </a:p>
              <a:p>
                <a:r>
                  <a:rPr lang="en-US" altLang="ja-JP" sz="2400" dirty="0">
                    <a:latin typeface="Consolas" panose="020B0609020204030204" pitchFamily="49" charset="0"/>
                  </a:rPr>
                  <a:t>assert(</a:t>
                </a:r>
                <a:r>
                  <a:rPr lang="en-US" altLang="ja-JP" sz="2400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a&gt;=0 and b&lt;0</a:t>
                </a:r>
                <a:r>
                  <a:rPr lang="en-US" altLang="ja-JP" sz="2400" dirty="0">
                    <a:latin typeface="Consolas" panose="020B0609020204030204" pitchFamily="49" charset="0"/>
                  </a:rPr>
                  <a:t>)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s = 0;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= 0;</a:t>
                </a:r>
              </a:p>
              <a:p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while </a:t>
                </a:r>
                <a:r>
                  <a:rPr lang="en-US" altLang="ja-JP" sz="2400" dirty="0" err="1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i</a:t>
                </a:r>
                <a:r>
                  <a:rPr lang="en-US" altLang="ja-JP" sz="240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&lt;=a</a:t>
                </a:r>
                <a:r>
                  <a:rPr lang="en-US" altLang="ja-JP" sz="2400" b="1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do</a:t>
                </a:r>
              </a:p>
              <a:p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if </a:t>
                </a:r>
                <a:r>
                  <a:rPr lang="en-US" altLang="ja-JP" sz="240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a=</a:t>
                </a:r>
                <a:r>
                  <a:rPr lang="en-US" altLang="ja-JP" sz="2400" dirty="0" err="1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i</a:t>
                </a:r>
                <a:r>
                  <a:rPr lang="en-US" altLang="ja-JP" sz="240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 and s&gt;=0</a:t>
                </a:r>
                <a:b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</a:br>
                <a:r>
                  <a:rPr lang="en-US" altLang="ja-JP" sz="2400" b="0" i="0" u="none" strike="noStrike" dirty="0">
                    <a:latin typeface="Consolas" panose="020B0609020204030204" pitchFamily="49" charset="0"/>
                  </a:rPr>
                  <a:t>  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then</a:t>
                </a:r>
                <a:r>
                  <a:rPr lang="en-US" altLang="ja-JP" sz="2400" b="0" i="0" u="none" strike="noStrike" dirty="0">
                    <a:latin typeface="Consolas" panose="020B0609020204030204" pitchFamily="49" charset="0"/>
                  </a:rPr>
                  <a:t> 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s = s + </a:t>
                </a:r>
                <a:r>
                  <a:rPr lang="en-US" altLang="ja-JP" sz="2400" dirty="0" err="1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f_worst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(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a,b,i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);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else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=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+ 1;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assert(s &gt;= 0);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82D8CF-9809-660D-FC23-7F7E7C31B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22" y="1005762"/>
                <a:ext cx="6927755" cy="5632311"/>
              </a:xfrm>
              <a:prstGeom prst="rect">
                <a:avLst/>
              </a:prstGeom>
              <a:blipFill>
                <a:blip r:embed="rId3"/>
                <a:stretch>
                  <a:fillRect l="-1229" t="-756" r="-351" b="-14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103C74-9201-257A-D2B3-E760E9A098E1}"/>
                  </a:ext>
                </a:extLst>
              </p:cNvPr>
              <p:cNvSpPr txBox="1"/>
              <p:nvPr/>
            </p:nvSpPr>
            <p:spPr>
              <a:xfrm>
                <a:off x="3116926" y="1780181"/>
                <a:ext cx="3917992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u="none" strike="noStrike" baseline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u="none" strike="noStrike" baseline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ja-JP" sz="2400" b="0" i="1" u="none" strike="noStrike" baseline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d>
                        <m:dPr>
                          <m:ctrlPr>
                            <a:rPr lang="en-US" altLang="ja-JP" sz="2400" b="0" i="1" u="none" strike="noStrike" baseline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u="none" strike="noStrike" baseline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400" b="0" i="1" u="none" strike="noStrike" baseline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b="0" i="1" u="none" strike="noStrike" baseline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ja-JP" sz="2400" b="0" i="1" u="none" strike="noStrike" baseline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altLang="ja-JP" sz="2400" b="0" i="1" u="none" strike="noStrike" baseline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400" b="0" i="1" u="none" strike="noStrike" baseline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≥0⇒</m:t>
                      </m:r>
                      <m:r>
                        <a:rPr lang="en-US" altLang="ja-JP" sz="2400" b="0" i="1" u="none" strike="noStrike" baseline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400" b="0" i="1" u="none" strike="noStrike" baseline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ja-JP" alt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103C74-9201-257A-D2B3-E760E9A09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926" y="1780181"/>
                <a:ext cx="3917992" cy="461665"/>
              </a:xfrm>
              <a:prstGeom prst="rect">
                <a:avLst/>
              </a:prstGeom>
              <a:blipFill>
                <a:blip r:embed="rId4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4DE0B6-7FD0-77F6-C267-BCB0A65BCD71}"/>
                  </a:ext>
                </a:extLst>
              </p:cNvPr>
              <p:cNvSpPr txBox="1"/>
              <p:nvPr/>
            </p:nvSpPr>
            <p:spPr>
              <a:xfrm>
                <a:off x="7418145" y="1780181"/>
                <a:ext cx="4114799" cy="483209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ja-JP" sz="2800" dirty="0"/>
                  <a:t>Reachability to assertion violation is witnessed by</a:t>
                </a:r>
              </a:p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en-US" altLang="ja-JP" sz="2800" i="1" dirty="0">
                    <a:solidFill>
                      <a:srgbClr val="0070C0"/>
                    </a:solidFill>
                  </a:rPr>
                  <a:t>Strategies for angelic non-deterministic choices:</a:t>
                </a:r>
              </a:p>
              <a:p>
                <a:pPr marL="971550" lvl="1" indent="-514350">
                  <a:buFont typeface="Arial" panose="020B0604020202020204" pitchFamily="34" charset="0"/>
                  <a:buChar char="•"/>
                </a:pPr>
                <a:r>
                  <a:rPr lang="en-US" altLang="ja-JP" sz="2800" b="1" i="0" u="none" strike="noStrike" baseline="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b</a:t>
                </a:r>
                <a:r>
                  <a:rPr lang="en-US" altLang="ja-JP" sz="2800" i="1" dirty="0">
                    <a:solidFill>
                      <a:srgbClr val="0070C0"/>
                    </a:solidFill>
                  </a:rPr>
                  <a:t>,</a:t>
                </a:r>
                <a:endParaRPr lang="en-US" altLang="ja-JP" sz="2800" b="0" i="0" u="none" strike="noStrike" baseline="0" dirty="0">
                  <a:solidFill>
                    <a:srgbClr val="0070C0"/>
                  </a:solidFill>
                  <a:latin typeface="Consolas" panose="020B0609020204030204" pitchFamily="49" charset="0"/>
                </a:endParaRPr>
              </a:p>
              <a:p>
                <a:pPr marL="971550" lvl="1" indent="-514350">
                  <a:buFont typeface="Arial" panose="020B0604020202020204" pitchFamily="34" charset="0"/>
                  <a:buChar char="•"/>
                </a:pPr>
                <a:r>
                  <a:rPr lang="en-US" altLang="ja-JP" sz="2800" b="1" dirty="0" err="1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i</a:t>
                </a:r>
                <a:r>
                  <a:rPr lang="en-US" altLang="ja-JP" sz="2800" b="1" i="0" u="none" strike="noStrike" baseline="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&lt;=a</a:t>
                </a:r>
                <a:r>
                  <a:rPr lang="en-US" altLang="ja-JP" sz="2800" i="1" dirty="0">
                    <a:solidFill>
                      <a:srgbClr val="0070C0"/>
                    </a:solidFill>
                  </a:rPr>
                  <a:t>, and</a:t>
                </a:r>
                <a:endParaRPr lang="en-US" altLang="ja-JP" sz="2800" b="0" i="0" u="none" strike="noStrike" baseline="0" dirty="0">
                  <a:solidFill>
                    <a:srgbClr val="0070C0"/>
                  </a:solidFill>
                  <a:latin typeface="Consolas" panose="020B0609020204030204" pitchFamily="49" charset="0"/>
                </a:endParaRPr>
              </a:p>
              <a:p>
                <a:pPr marL="971550" lvl="1" indent="-514350">
                  <a:buFont typeface="Arial" panose="020B0604020202020204" pitchFamily="34" charset="0"/>
                  <a:buChar char="•"/>
                </a:pPr>
                <a:r>
                  <a:rPr lang="en-US" altLang="ja-JP" sz="2800" b="1" i="0" u="none" strike="noStrike" baseline="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a=</a:t>
                </a:r>
                <a:r>
                  <a:rPr lang="en-US" altLang="ja-JP" sz="2800" b="1" dirty="0" err="1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i</a:t>
                </a:r>
                <a:r>
                  <a:rPr lang="en-US" altLang="ja-JP" sz="2800" b="1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ja-JP" sz="2800" b="1" i="0" u="none" strike="noStrike" baseline="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and s&gt;=0</a:t>
                </a:r>
                <a:r>
                  <a:rPr lang="en-US" altLang="ja-JP" sz="2800" i="1" dirty="0">
                    <a:solidFill>
                      <a:srgbClr val="0070C0"/>
                    </a:solidFill>
                  </a:rPr>
                  <a:t>,</a:t>
                </a:r>
                <a:endParaRPr lang="en-US" altLang="ja-JP" sz="2800" b="0" i="0" u="none" strike="noStrike" baseline="0" dirty="0">
                  <a:solidFill>
                    <a:srgbClr val="0070C0"/>
                  </a:solidFill>
                  <a:latin typeface="Consolas" panose="020B0609020204030204" pitchFamily="49" charset="0"/>
                </a:endParaRPr>
              </a:p>
              <a:p>
                <a:pPr lvl="1"/>
                <a:r>
                  <a:rPr lang="en-US" altLang="ja-JP" sz="2800" b="0" i="1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r</a:t>
                </a:r>
                <a:r>
                  <a:rPr lang="en-US" altLang="ja-JP" sz="2800" i="1" dirty="0">
                    <a:solidFill>
                      <a:schemeClr val="tx1"/>
                    </a:solidFill>
                  </a:rPr>
                  <a:t>espectively</a:t>
                </a:r>
                <a:endParaRPr lang="en-US" altLang="ja-JP" sz="2800" b="0" i="0" u="none" strike="noStrike" baseline="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en-US" altLang="ja-JP" sz="2800" i="1" dirty="0">
                    <a:solidFill>
                      <a:srgbClr val="FF0000"/>
                    </a:solidFill>
                  </a:rPr>
                  <a:t>Lexicographic ranking function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</m:oMath>
                </a14:m>
                <a:endParaRPr lang="en-US" altLang="ja-JP" sz="28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4DE0B6-7FD0-77F6-C267-BCB0A65BC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145" y="1780181"/>
                <a:ext cx="4114799" cy="4832092"/>
              </a:xfrm>
              <a:prstGeom prst="rect">
                <a:avLst/>
              </a:prstGeom>
              <a:blipFill>
                <a:blip r:embed="rId5"/>
                <a:stretch>
                  <a:fillRect l="-2954" t="-1132" r="-3397" b="-23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4308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6D72B-9E58-75AB-A00A-0169A218C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1" y="-28541"/>
            <a:ext cx="11926957" cy="1034303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Maximality Checking as Reachability Analysis</a:t>
            </a:r>
            <a:endParaRPr kumimoji="1" lang="ja-JP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BAB8E-413C-8E4B-EA0A-DF9F2EDDC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23113-EC70-F121-BD27-A4C15320B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9E2A8-AFEB-07E4-B644-3EFCF4CA7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82D8CF-9809-660D-FC23-7F7E7C31B236}"/>
                  </a:ext>
                </a:extLst>
              </p:cNvPr>
              <p:cNvSpPr txBox="1"/>
              <p:nvPr/>
            </p:nvSpPr>
            <p:spPr>
              <a:xfrm>
                <a:off x="117522" y="1005762"/>
                <a:ext cx="6927755" cy="563231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The maximality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ja-JP" altLang="en-US" sz="2400" dirty="0">
                    <a:solidFill>
                      <a:srgbClr val="7030A0"/>
                    </a:solidFill>
                    <a:latin typeface="Inconsolatazi4-Regular"/>
                  </a:rPr>
                  <a:t> </a:t>
                </a:r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is reduced to </a:t>
                </a:r>
                <a:r>
                  <a:rPr lang="en-US" altLang="ja-JP" sz="2400" b="1" i="1" dirty="0">
                    <a:solidFill>
                      <a:srgbClr val="7030A0"/>
                    </a:solidFill>
                    <a:latin typeface="Inconsolatazi4-Regular"/>
                  </a:rPr>
                  <a:t>unsafety</a:t>
                </a:r>
                <a:r>
                  <a:rPr lang="ja-JP" altLang="en-US" sz="2400" dirty="0">
                    <a:solidFill>
                      <a:srgbClr val="7030A0"/>
                    </a:solidFill>
                    <a:latin typeface="Inconsolatazi4-Regular"/>
                  </a:rPr>
                  <a:t> </a:t>
                </a:r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under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Inconsolatazi4-Regular"/>
                  </a:rPr>
                  <a:t>demonic(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  <a:latin typeface="Inconsolatazi4-Regular"/>
                  </a:rPr>
                  <a:t>)</a:t>
                </a:r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 &amp; </a:t>
                </a:r>
                <a:r>
                  <a:rPr lang="en-US" altLang="ja-JP" sz="2400" dirty="0">
                    <a:solidFill>
                      <a:srgbClr val="0070C0"/>
                    </a:solidFill>
                    <a:latin typeface="Inconsolatazi4-Regular"/>
                  </a:rPr>
                  <a:t>angelic(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sz="2400" dirty="0">
                    <a:solidFill>
                      <a:srgbClr val="0070C0"/>
                    </a:solidFill>
                    <a:latin typeface="Inconsolatazi4-Regular"/>
                  </a:rPr>
                  <a:t>) </a:t>
                </a:r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non-deterministic choices of:</a:t>
                </a:r>
              </a:p>
              <a:p>
                <a:pPr algn="l"/>
                <a:endParaRPr lang="en-US" altLang="ja-JP" sz="2400" b="0" i="0" u="none" strike="noStrike" baseline="0" dirty="0">
                  <a:latin typeface="Consolas" panose="020B0609020204030204" pitchFamily="49" charset="0"/>
                </a:endParaRPr>
              </a:p>
              <a:p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def </a:t>
                </a:r>
                <a:r>
                  <a:rPr lang="en-US" altLang="ja-JP" sz="2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f_worst</a:t>
                </a:r>
                <a:r>
                  <a:rPr lang="en-US" altLang="ja-JP" sz="2400" dirty="0">
                    <a:latin typeface="Consolas" panose="020B0609020204030204" pitchFamily="49" charset="0"/>
                  </a:rPr>
                  <a:t>(</a:t>
                </a:r>
                <a:r>
                  <a:rPr lang="en-US" altLang="ja-JP" sz="2400" dirty="0" err="1">
                    <a:latin typeface="Consolas" panose="020B0609020204030204" pitchFamily="49" charset="0"/>
                  </a:rPr>
                  <a:t>a,b,x</a:t>
                </a:r>
                <a:r>
                  <a:rPr lang="en-US" altLang="ja-JP" sz="2400" dirty="0">
                    <a:latin typeface="Consolas" panose="020B0609020204030204" pitchFamily="49" charset="0"/>
                  </a:rPr>
                  <a:t>):</a:t>
                </a:r>
                <a:endParaRPr lang="en-US" altLang="ja-JP" sz="2400" b="0" i="0" u="none" strike="noStrike" baseline="0" dirty="0">
                  <a:latin typeface="Consolas" panose="020B0609020204030204" pitchFamily="49" charset="0"/>
                </a:endParaRPr>
              </a:p>
              <a:p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return </a:t>
                </a:r>
                <a:r>
                  <a:rPr lang="en-US" altLang="ja-JP" sz="2400" dirty="0">
                    <a:latin typeface="Consolas" panose="020B0609020204030204" pitchFamily="49" charset="0"/>
                  </a:rPr>
                  <a:t>b</a:t>
                </a:r>
              </a:p>
              <a:p>
                <a:endParaRPr lang="en-US" altLang="ja-JP" sz="2400" b="0" i="0" u="none" strike="noStrike" baseline="0" dirty="0">
                  <a:latin typeface="Consolas" panose="020B0609020204030204" pitchFamily="49" charset="0"/>
                </a:endParaRPr>
              </a:p>
              <a:p>
                <a:endParaRPr lang="en-US" altLang="ja-JP" sz="2400" b="0" i="0" u="none" strike="noStrike" baseline="0" dirty="0">
                  <a:latin typeface="Consolas" panose="020B0609020204030204" pitchFamily="49" charset="0"/>
                </a:endParaRPr>
              </a:p>
              <a:p>
                <a:r>
                  <a:rPr lang="en-US" altLang="ja-JP" sz="2400" dirty="0">
                    <a:latin typeface="Consolas" panose="020B0609020204030204" pitchFamily="49" charset="0"/>
                  </a:rPr>
                  <a:t>a =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nondet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sz="2400" dirty="0">
                    <a:latin typeface="Consolas" panose="020B0609020204030204" pitchFamily="49" charset="0"/>
                  </a:rPr>
                  <a:t>(); b =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nondet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sz="2400" dirty="0">
                    <a:latin typeface="Consolas" panose="020B0609020204030204" pitchFamily="49" charset="0"/>
                  </a:rPr>
                  <a:t>();</a:t>
                </a:r>
              </a:p>
              <a:p>
                <a:r>
                  <a:rPr lang="en-US" altLang="ja-JP" sz="2400" dirty="0">
                    <a:latin typeface="Consolas" panose="020B0609020204030204" pitchFamily="49" charset="0"/>
                  </a:rPr>
                  <a:t>assert(</a:t>
                </a:r>
                <a:r>
                  <a:rPr lang="en-US" altLang="ja-JP" sz="2400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a&gt;=0 and b&lt;0</a:t>
                </a:r>
                <a:r>
                  <a:rPr lang="en-US" altLang="ja-JP" sz="2400" dirty="0">
                    <a:latin typeface="Consolas" panose="020B0609020204030204" pitchFamily="49" charset="0"/>
                  </a:rPr>
                  <a:t>)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s = 0;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= 0;</a:t>
                </a:r>
              </a:p>
              <a:p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while </a:t>
                </a:r>
                <a:r>
                  <a:rPr lang="en-US" altLang="ja-JP" sz="2400" dirty="0" err="1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i</a:t>
                </a:r>
                <a:r>
                  <a:rPr lang="en-US" altLang="ja-JP" sz="240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&lt;=a</a:t>
                </a:r>
                <a:r>
                  <a:rPr lang="en-US" altLang="ja-JP" sz="2400" b="1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do</a:t>
                </a:r>
              </a:p>
              <a:p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if </a:t>
                </a:r>
                <a:r>
                  <a:rPr lang="en-US" altLang="ja-JP" sz="240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a=</a:t>
                </a:r>
                <a:r>
                  <a:rPr lang="en-US" altLang="ja-JP" sz="2400" dirty="0" err="1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i</a:t>
                </a:r>
                <a:r>
                  <a:rPr lang="en-US" altLang="ja-JP" sz="240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 and s&gt;=0</a:t>
                </a:r>
                <a:b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</a:br>
                <a:r>
                  <a:rPr lang="en-US" altLang="ja-JP" sz="2400" b="0" i="0" u="none" strike="noStrike" dirty="0">
                    <a:latin typeface="Consolas" panose="020B0609020204030204" pitchFamily="49" charset="0"/>
                  </a:rPr>
                  <a:t>  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then</a:t>
                </a:r>
                <a:r>
                  <a:rPr lang="en-US" altLang="ja-JP" sz="2400" b="0" i="0" u="none" strike="noStrike" dirty="0">
                    <a:latin typeface="Consolas" panose="020B0609020204030204" pitchFamily="49" charset="0"/>
                  </a:rPr>
                  <a:t> 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s = s + </a:t>
                </a:r>
                <a:r>
                  <a:rPr lang="en-US" altLang="ja-JP" sz="2400" dirty="0" err="1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f_worst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(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a,b,i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);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else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=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+ 1;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assert(s &gt;= 0);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82D8CF-9809-660D-FC23-7F7E7C31B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22" y="1005762"/>
                <a:ext cx="6927755" cy="5632311"/>
              </a:xfrm>
              <a:prstGeom prst="rect">
                <a:avLst/>
              </a:prstGeom>
              <a:blipFill>
                <a:blip r:embed="rId3"/>
                <a:stretch>
                  <a:fillRect l="-1229" t="-756" r="-351" b="-14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103C74-9201-257A-D2B3-E760E9A098E1}"/>
                  </a:ext>
                </a:extLst>
              </p:cNvPr>
              <p:cNvSpPr txBox="1"/>
              <p:nvPr/>
            </p:nvSpPr>
            <p:spPr>
              <a:xfrm>
                <a:off x="3116926" y="1780181"/>
                <a:ext cx="3917992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u="none" strike="noStrike" baseline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u="none" strike="noStrike" baseline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ja-JP" sz="2400" b="0" i="1" u="none" strike="noStrike" baseline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d>
                        <m:dPr>
                          <m:ctrlPr>
                            <a:rPr lang="en-US" altLang="ja-JP" sz="2400" b="0" i="1" u="none" strike="noStrike" baseline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u="none" strike="noStrike" baseline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400" b="0" i="1" u="none" strike="noStrike" baseline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b="0" i="1" u="none" strike="noStrike" baseline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ja-JP" sz="2400" b="0" i="1" u="none" strike="noStrike" baseline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altLang="ja-JP" sz="2400" b="0" i="1" u="none" strike="noStrike" baseline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400" b="0" i="1" u="none" strike="noStrike" baseline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≥0⇒</m:t>
                      </m:r>
                      <m:r>
                        <a:rPr lang="en-US" altLang="ja-JP" sz="2400" b="0" i="1" u="none" strike="noStrike" baseline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400" b="0" i="1" u="none" strike="noStrike" baseline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ja-JP" alt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103C74-9201-257A-D2B3-E760E9A09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926" y="1780181"/>
                <a:ext cx="3917992" cy="461665"/>
              </a:xfrm>
              <a:prstGeom prst="rect">
                <a:avLst/>
              </a:prstGeom>
              <a:blipFill>
                <a:blip r:embed="rId4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4DE0B6-7FD0-77F6-C267-BCB0A65BCD71}"/>
                  </a:ext>
                </a:extLst>
              </p:cNvPr>
              <p:cNvSpPr txBox="1"/>
              <p:nvPr/>
            </p:nvSpPr>
            <p:spPr>
              <a:xfrm>
                <a:off x="7418145" y="1780181"/>
                <a:ext cx="4114799" cy="483209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ja-JP" sz="2800" dirty="0"/>
                  <a:t>Reachability to assertion violation is witnessed by</a:t>
                </a:r>
              </a:p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en-US" altLang="ja-JP" sz="2800" i="1" dirty="0">
                    <a:solidFill>
                      <a:srgbClr val="0070C0"/>
                    </a:solidFill>
                  </a:rPr>
                  <a:t>Strategies for angelic non-deterministic choices:</a:t>
                </a:r>
              </a:p>
              <a:p>
                <a:pPr marL="971550" lvl="1" indent="-514350">
                  <a:buFont typeface="Arial" panose="020B0604020202020204" pitchFamily="34" charset="0"/>
                  <a:buChar char="•"/>
                </a:pPr>
                <a:r>
                  <a:rPr lang="en-US" altLang="ja-JP" sz="2800" b="1" i="0" u="none" strike="noStrike" baseline="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b</a:t>
                </a:r>
                <a:r>
                  <a:rPr lang="en-US" altLang="ja-JP" sz="2800" i="1" dirty="0">
                    <a:solidFill>
                      <a:srgbClr val="0070C0"/>
                    </a:solidFill>
                  </a:rPr>
                  <a:t>,</a:t>
                </a:r>
                <a:endParaRPr lang="en-US" altLang="ja-JP" sz="2800" b="0" i="0" u="none" strike="noStrike" baseline="0" dirty="0">
                  <a:solidFill>
                    <a:srgbClr val="0070C0"/>
                  </a:solidFill>
                  <a:latin typeface="Consolas" panose="020B0609020204030204" pitchFamily="49" charset="0"/>
                </a:endParaRPr>
              </a:p>
              <a:p>
                <a:pPr marL="971550" lvl="1" indent="-514350">
                  <a:buFont typeface="Arial" panose="020B0604020202020204" pitchFamily="34" charset="0"/>
                  <a:buChar char="•"/>
                </a:pPr>
                <a:r>
                  <a:rPr lang="en-US" altLang="ja-JP" sz="2800" b="1" dirty="0" err="1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i</a:t>
                </a:r>
                <a:r>
                  <a:rPr lang="en-US" altLang="ja-JP" sz="2800" b="1" i="0" u="none" strike="noStrike" baseline="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&lt;=a</a:t>
                </a:r>
                <a:r>
                  <a:rPr lang="en-US" altLang="ja-JP" sz="2800" i="1" dirty="0">
                    <a:solidFill>
                      <a:srgbClr val="0070C0"/>
                    </a:solidFill>
                  </a:rPr>
                  <a:t>, and</a:t>
                </a:r>
                <a:endParaRPr lang="en-US" altLang="ja-JP" sz="2800" b="0" i="0" u="none" strike="noStrike" baseline="0" dirty="0">
                  <a:solidFill>
                    <a:srgbClr val="0070C0"/>
                  </a:solidFill>
                  <a:latin typeface="Consolas" panose="020B0609020204030204" pitchFamily="49" charset="0"/>
                </a:endParaRPr>
              </a:p>
              <a:p>
                <a:pPr marL="971550" lvl="1" indent="-514350">
                  <a:buFont typeface="Arial" panose="020B0604020202020204" pitchFamily="34" charset="0"/>
                  <a:buChar char="•"/>
                </a:pPr>
                <a:r>
                  <a:rPr lang="en-US" altLang="ja-JP" sz="2800" b="1" i="0" u="none" strike="noStrike" baseline="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a=</a:t>
                </a:r>
                <a:r>
                  <a:rPr lang="en-US" altLang="ja-JP" sz="2800" b="1" dirty="0" err="1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i</a:t>
                </a:r>
                <a:r>
                  <a:rPr lang="en-US" altLang="ja-JP" sz="2800" b="1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ja-JP" sz="2800" b="1" i="0" u="none" strike="noStrike" baseline="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and s&gt;=0</a:t>
                </a:r>
                <a:r>
                  <a:rPr lang="en-US" altLang="ja-JP" sz="2800" i="1" dirty="0">
                    <a:solidFill>
                      <a:srgbClr val="0070C0"/>
                    </a:solidFill>
                  </a:rPr>
                  <a:t>,</a:t>
                </a:r>
                <a:endParaRPr lang="en-US" altLang="ja-JP" sz="2800" b="0" i="0" u="none" strike="noStrike" baseline="0" dirty="0">
                  <a:solidFill>
                    <a:srgbClr val="0070C0"/>
                  </a:solidFill>
                  <a:latin typeface="Consolas" panose="020B0609020204030204" pitchFamily="49" charset="0"/>
                </a:endParaRPr>
              </a:p>
              <a:p>
                <a:pPr lvl="1"/>
                <a:r>
                  <a:rPr lang="en-US" altLang="ja-JP" sz="2800" b="0" i="1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r</a:t>
                </a:r>
                <a:r>
                  <a:rPr lang="en-US" altLang="ja-JP" sz="2800" i="1" dirty="0">
                    <a:solidFill>
                      <a:schemeClr val="tx1"/>
                    </a:solidFill>
                  </a:rPr>
                  <a:t>espectively</a:t>
                </a:r>
                <a:endParaRPr lang="en-US" altLang="ja-JP" sz="2800" b="0" i="0" u="none" strike="noStrike" baseline="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en-US" altLang="ja-JP" sz="2800" i="1" dirty="0">
                    <a:solidFill>
                      <a:srgbClr val="FF0000"/>
                    </a:solidFill>
                  </a:rPr>
                  <a:t>Lexicographic ranking function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</m:oMath>
                </a14:m>
                <a:endParaRPr lang="en-US" altLang="ja-JP" sz="28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4DE0B6-7FD0-77F6-C267-BCB0A65BC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145" y="1780181"/>
                <a:ext cx="4114799" cy="4832092"/>
              </a:xfrm>
              <a:prstGeom prst="rect">
                <a:avLst/>
              </a:prstGeom>
              <a:blipFill>
                <a:blip r:embed="rId5"/>
                <a:stretch>
                  <a:fillRect l="-2954" t="-1132" r="-3397" b="-23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673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0FFF-603D-271C-E265-9E3AD0E49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600" dirty="0"/>
              <a:t>Maximal Specification Synthesis as CHC Optimization</a:t>
            </a:r>
            <a:endParaRPr kumimoji="1"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C48562-EFBB-E24D-3CBC-27C578FDD5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Maximal specification synthesis problems can be reduced to problems of finding an optimal solution of Constrained Horn Clauses (CHCs), by using a standard translation from programs to CHCs and introducing a fresh predicate variable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kumimoji="1" lang="en-US" altLang="ja-JP" dirty="0"/>
                  <a:t> representing an unknown specification for the external function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C48562-EFBB-E24D-3CBC-27C578FDD5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4" t="-682" r="-5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074A9-C53E-997F-E91B-B3556EE31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13AD2-318E-EAC7-BCCE-7B196F663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11D8F6-DC50-BBE6-DD82-44929A0DF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F8A747-4328-9AC4-D4D8-CD0E1613629C}"/>
                  </a:ext>
                </a:extLst>
              </p:cNvPr>
              <p:cNvSpPr txBox="1"/>
              <p:nvPr/>
            </p:nvSpPr>
            <p:spPr>
              <a:xfrm>
                <a:off x="512408" y="3550184"/>
                <a:ext cx="4524850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ja-JP" sz="2400" b="0" i="0" u="none" strike="noStrike" baseline="0" dirty="0">
                    <a:solidFill>
                      <a:srgbClr val="7030A0"/>
                    </a:solidFill>
                    <a:latin typeface="Inconsolatazi4-Regular"/>
                  </a:rPr>
                  <a:t>Example open program </a:t>
                </a:r>
                <a14:m>
                  <m:oMath xmlns:m="http://schemas.openxmlformats.org/officeDocument/2006/math">
                    <m:r>
                      <a:rPr lang="en-US" altLang="ja-JP" sz="2400" b="0" i="1" u="none" strike="noStrike" baseline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ja-JP" sz="2400" b="0" i="0" u="none" strike="noStrike" baseline="0" dirty="0">
                    <a:solidFill>
                      <a:srgbClr val="7030A0"/>
                    </a:solidFill>
                    <a:latin typeface="Inconsolatazi4-Regular"/>
                  </a:rPr>
                  <a:t>:</a:t>
                </a:r>
              </a:p>
              <a:p>
                <a:pPr algn="l"/>
                <a:endParaRPr lang="en-US" altLang="ja-JP" sz="2400" b="0" i="0" u="none" strike="noStrike" baseline="0" dirty="0">
                  <a:solidFill>
                    <a:srgbClr val="7030A0"/>
                  </a:solidFill>
                  <a:latin typeface="Inconsolatazi4-Regular"/>
                </a:endParaRP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s = 0;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= 0;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while * do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if * then s = s + </a:t>
                </a:r>
                <a14:m>
                  <m:oMath xmlns:m="http://schemas.openxmlformats.org/officeDocument/2006/math">
                    <m:r>
                      <a:rPr lang="en-US" altLang="ja-JP" sz="2400" b="0" i="1" u="none" strike="noStrike" baseline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(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);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else</a:t>
                </a:r>
                <a:r>
                  <a:rPr lang="en-US" altLang="ja-JP" sz="2400" dirty="0">
                    <a:latin typeface="Consolas" panose="020B0609020204030204" pitchFamily="49" charset="0"/>
                  </a:rPr>
                  <a:t>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=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+ 1;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assert(s &gt;= 0);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F8A747-4328-9AC4-D4D8-CD0E16136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08" y="3550184"/>
                <a:ext cx="4524850" cy="2677656"/>
              </a:xfrm>
              <a:prstGeom prst="rect">
                <a:avLst/>
              </a:prstGeom>
              <a:blipFill>
                <a:blip r:embed="rId3"/>
                <a:stretch>
                  <a:fillRect l="-2022" t="-1818" b="-4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Right 7">
            <a:extLst>
              <a:ext uri="{FF2B5EF4-FFF2-40B4-BE49-F238E27FC236}">
                <a16:creationId xmlns:a16="http://schemas.microsoft.com/office/drawing/2014/main" id="{63B2E933-85F2-E244-1530-81D25A2EAAB4}"/>
              </a:ext>
            </a:extLst>
          </p:cNvPr>
          <p:cNvSpPr/>
          <p:nvPr/>
        </p:nvSpPr>
        <p:spPr>
          <a:xfrm>
            <a:off x="5333578" y="4834971"/>
            <a:ext cx="1156447" cy="86061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22A9EC-89A9-F8C8-91CE-21934318E755}"/>
                  </a:ext>
                </a:extLst>
              </p:cNvPr>
              <p:cNvSpPr txBox="1"/>
              <p:nvPr/>
            </p:nvSpPr>
            <p:spPr>
              <a:xfrm>
                <a:off x="6786345" y="3494957"/>
                <a:ext cx="4670905" cy="26800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400" b="0" i="0" u="none" strike="noStrike" baseline="0" dirty="0">
                    <a:solidFill>
                      <a:srgbClr val="7030A0"/>
                    </a:solidFill>
                    <a:latin typeface="Inconsolatazi4-Regular"/>
                  </a:rPr>
                  <a:t>Reduced CHC optimization problem:</a:t>
                </a:r>
              </a:p>
              <a:p>
                <a:endParaRPr lang="en-US" altLang="ja-JP" sz="2400" b="0" i="1" u="none" strike="noStrike" baseline="0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u="none" strike="noStrike" baseline="0" smtClean="0">
                          <a:latin typeface="Cambria Math" panose="02040503050406030204" pitchFamily="18" charset="0"/>
                        </a:rPr>
                        <m:t>𝑚𝑎𝑥𝑖𝑚𝑖𝑧𝑒</m:t>
                      </m:r>
                      <m:r>
                        <a:rPr lang="en-US" altLang="ja-JP" sz="2400" b="0" i="1" u="none" strike="noStrike" baseline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400" b="0" i="1" u="none" strike="noStrike" baseline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ja-JP" sz="2400" b="0" i="1" u="none" strike="noStrike" baseline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400" b="0" i="1" u="none" strike="noStrike" baseline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ja-JP" sz="2400" b="0" i="1" u="none" strike="noStrike" baseline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2400" b="0" i="1" u="none" strike="noStrike" baseline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400" b="0" i="1" u="none" strike="noStrike" baseline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a:rPr lang="en-US" altLang="ja-JP" sz="2400" b="0" i="1" u="none" strike="noStrike" baseline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400" b="0" i="1" u="none" strike="noStrike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2400" b="0" i="1" u="none" strike="noStrike" baseline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2400" b="0" i="1" u="none" strike="noStrike" baseline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altLang="ja-JP" sz="24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  <m:t>0,0</m:t>
                                  </m:r>
                                </m:e>
                              </m:d>
                              <m:r>
                                <a:rPr lang="en-US" altLang="ja-JP" sz="2400" b="0" i="1" u="none" strike="noStrike" baseline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altLang="ja-JP" sz="2400" b="0" i="1" u="none" strike="noStrike" baseline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altLang="ja-JP" sz="24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altLang="ja-JP" sz="24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4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altLang="ja-JP" sz="2400" b="0" i="1" u="none" strike="noStrike" baseline="0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altLang="ja-JP" sz="2400" b="0" i="1" u="none" strike="noStrike" baseline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altLang="ja-JP" sz="24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sz="24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4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altLang="ja-JP" sz="2400" b="0" i="1" u="none" strike="noStrike" baseline="0" smtClean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altLang="ja-JP" sz="2400" b="0" i="1" u="none" strike="noStrike" baseline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altLang="ja-JP" sz="24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altLang="ja-JP" sz="24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ja-JP" sz="24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altLang="ja-JP" sz="24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4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altLang="ja-JP" sz="2400" b="0" i="1" u="none" strike="noStrike" baseline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altLang="ja-JP" sz="2400" b="0" i="1" u="none" strike="noStrike" baseline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altLang="ja-JP" sz="24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altLang="ja-JP" sz="24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4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altLang="ja-JP" sz="2400" b="0" i="1" u="none" strike="noStrike" baseline="0" smtClean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altLang="ja-JP" sz="2400" b="0" i="1" u="none" strike="noStrike" baseline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altLang="ja-JP" sz="24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altLang="ja-JP" sz="24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4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sz="24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altLang="ja-JP" sz="2400" b="0" i="1" u="none" strike="noStrike" baseline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altLang="ja-JP" sz="2400" b="0" i="1" u="none" strike="noStrike" baseline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altLang="ja-JP" sz="24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altLang="ja-JP" sz="24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4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altLang="ja-JP" sz="2400" b="0" i="1" u="none" strike="noStrike" baseline="0" smtClean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altLang="ja-JP" sz="2400" b="0" i="1" u="none" strike="noStrike" baseline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ja-JP" sz="2400" b="0" i="1" u="none" strike="noStrike" baseline="0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ja-JP" sz="2400" b="0" i="0" u="none" strike="noStrike" baseline="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22A9EC-89A9-F8C8-91CE-21934318E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345" y="3494957"/>
                <a:ext cx="4670905" cy="2680029"/>
              </a:xfrm>
              <a:prstGeom prst="rect">
                <a:avLst/>
              </a:prstGeom>
              <a:blipFill>
                <a:blip r:embed="rId4"/>
                <a:stretch>
                  <a:fillRect l="-1958" t="-1818" r="-15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2001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95F94-8BA7-0792-AB57-13F500E57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CHC Solving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18EB52-B516-DD60-0CB9-913CEF170D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A CHC system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ja-JP" dirty="0"/>
                  <a:t> is a finite set of constrained Horn Clauses of either form: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18EB52-B516-DD60-0CB9-913CEF170D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4" t="-6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A241F-344C-2953-C23E-B2BD3C2B0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A0859-125C-F34E-EBB9-DA75D93E0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CB5A89-76DE-0BA5-0606-FCDFB88D0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D27E4A2C-274C-4151-9F83-85B806123CCD}"/>
                  </a:ext>
                </a:extLst>
              </p:cNvPr>
              <p:cNvSpPr/>
              <p:nvPr/>
            </p:nvSpPr>
            <p:spPr>
              <a:xfrm>
                <a:off x="192623" y="2173748"/>
                <a:ext cx="5951821" cy="5816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ja-JP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ja-JP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sz="2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sz="28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ja-JP" sz="28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altLang="ja-JP" sz="28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⟸</m:t>
                      </m:r>
                      <m:d>
                        <m:dPr>
                          <m:ctrlPr>
                            <a:rPr lang="en-US" altLang="ja-JP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ja-JP" sz="2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sz="280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28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ja-JP" sz="28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altLang="ja-JP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∧…∧</m:t>
                          </m:r>
                          <m:sSub>
                            <m:sSubPr>
                              <m:ctrlPr>
                                <a:rPr lang="en-US" altLang="ja-JP" sz="2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ja-JP" sz="2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sz="28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28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ja-JP" sz="28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altLang="ja-JP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ja-JP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altLang="ja-JP" sz="2800" dirty="0">
                  <a:solidFill>
                    <a:schemeClr val="accent6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D27E4A2C-274C-4151-9F83-85B806123C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23" y="2173748"/>
                <a:ext cx="5951821" cy="5816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8">
                <a:extLst>
                  <a:ext uri="{FF2B5EF4-FFF2-40B4-BE49-F238E27FC236}">
                    <a16:creationId xmlns:a16="http://schemas.microsoft.com/office/drawing/2014/main" id="{765CE467-B712-26B3-5E41-E984E44E3E39}"/>
                  </a:ext>
                </a:extLst>
              </p:cNvPr>
              <p:cNvSpPr/>
              <p:nvPr/>
            </p:nvSpPr>
            <p:spPr>
              <a:xfrm>
                <a:off x="6531285" y="2173748"/>
                <a:ext cx="5192447" cy="5816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 </m:t>
                      </m:r>
                      <m:r>
                        <a:rPr lang="en-US" altLang="ja-JP" sz="28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⟸</m:t>
                      </m:r>
                      <m:d>
                        <m:dPr>
                          <m:ctrlPr>
                            <a:rPr lang="en-US" altLang="ja-JP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ja-JP" sz="2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sz="28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28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ja-JP" sz="28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altLang="ja-JP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∧…∧</m:t>
                          </m:r>
                          <m:sSub>
                            <m:sSubPr>
                              <m:ctrlPr>
                                <a:rPr lang="en-US" altLang="ja-JP" sz="2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ja-JP" sz="2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sz="28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28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ja-JP" sz="28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altLang="ja-JP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ja-JP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altLang="ja-JP" sz="2800" dirty="0">
                  <a:solidFill>
                    <a:schemeClr val="accent6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正方形/長方形 8">
                <a:extLst>
                  <a:ext uri="{FF2B5EF4-FFF2-40B4-BE49-F238E27FC236}">
                    <a16:creationId xmlns:a16="http://schemas.microsoft.com/office/drawing/2014/main" id="{765CE467-B712-26B3-5E41-E984E44E3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285" y="2173748"/>
                <a:ext cx="5192447" cy="5816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5">
            <a:extLst>
              <a:ext uri="{FF2B5EF4-FFF2-40B4-BE49-F238E27FC236}">
                <a16:creationId xmlns:a16="http://schemas.microsoft.com/office/drawing/2014/main" id="{2456ED05-9944-D58B-920B-CC18DC6DAC33}"/>
              </a:ext>
            </a:extLst>
          </p:cNvPr>
          <p:cNvSpPr/>
          <p:nvPr/>
        </p:nvSpPr>
        <p:spPr>
          <a:xfrm>
            <a:off x="6058079" y="2260543"/>
            <a:ext cx="473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cs typeface="Times New Roman" panose="02020603050405020304" pitchFamily="18" charset="0"/>
              </a:rPr>
              <a:t>or</a:t>
            </a:r>
            <a:endParaRPr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9D496B-CD1B-AE32-1D35-36C74F3FB3F4}"/>
                  </a:ext>
                </a:extLst>
              </p:cNvPr>
              <p:cNvSpPr txBox="1"/>
              <p:nvPr/>
            </p:nvSpPr>
            <p:spPr>
              <a:xfrm>
                <a:off x="1199012" y="3003274"/>
                <a:ext cx="9701119" cy="8514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…,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ja-JP" sz="2400" dirty="0">
                    <a:solidFill>
                      <a:schemeClr val="accent6"/>
                    </a:solidFill>
                    <a:cs typeface="Times New Roman" panose="02020603050405020304" pitchFamily="18" charset="0"/>
                  </a:rPr>
                  <a:t> are predicate variables, 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altLang="ja-JP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altLang="ja-JP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acc>
                      <m:accPr>
                        <m:chr m:val="⃗"/>
                        <m:ctrlPr>
                          <a:rPr lang="en-US" altLang="ja-JP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ja-JP" sz="2400" dirty="0">
                    <a:solidFill>
                      <a:schemeClr val="accent6"/>
                    </a:solidFill>
                    <a:cs typeface="Times New Roman" panose="02020603050405020304" pitchFamily="18" charset="0"/>
                  </a:rPr>
                  <a:t> are sequences of terms of a first-order theory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altLang="ja-JP" sz="2400" dirty="0">
                    <a:solidFill>
                      <a:schemeClr val="accent6"/>
                    </a:solidFill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en-US" altLang="ja-JP" sz="2400" dirty="0">
                    <a:solidFill>
                      <a:schemeClr val="accent6"/>
                    </a:solidFill>
                    <a:cs typeface="Times New Roman" panose="02020603050405020304" pitchFamily="18" charset="0"/>
                  </a:rPr>
                  <a:t> is a formula of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altLang="ja-JP" sz="2400" dirty="0">
                    <a:solidFill>
                      <a:schemeClr val="accent6"/>
                    </a:solidFill>
                    <a:cs typeface="Times New Roman" panose="02020603050405020304" pitchFamily="18" charset="0"/>
                  </a:rPr>
                  <a:t> without predicate variables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9D496B-CD1B-AE32-1D35-36C74F3FB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012" y="3003274"/>
                <a:ext cx="9701119" cy="851452"/>
              </a:xfrm>
              <a:prstGeom prst="rect">
                <a:avLst/>
              </a:prstGeom>
              <a:blipFill>
                <a:blip r:embed="rId5"/>
                <a:stretch>
                  <a:fillRect l="-1006" t="-2878" r="-1069" b="-165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419465-B432-4EF5-C508-9D08661A05CC}"/>
                  </a:ext>
                </a:extLst>
              </p:cNvPr>
              <p:cNvSpPr txBox="1"/>
              <p:nvPr/>
            </p:nvSpPr>
            <p:spPr>
              <a:xfrm>
                <a:off x="570578" y="4457678"/>
                <a:ext cx="1105623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solidFill>
                      <a:schemeClr val="accent6"/>
                    </a:solidFill>
                    <a:cs typeface="Times New Roman" panose="02020603050405020304" pitchFamily="18" charset="0"/>
                  </a:rPr>
                  <a:t>A predicate interpretation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ja-JP" sz="2400" dirty="0">
                    <a:solidFill>
                      <a:schemeClr val="accent6"/>
                    </a:solidFill>
                    <a:cs typeface="Times New Roman" panose="02020603050405020304" pitchFamily="18" charset="0"/>
                  </a:rPr>
                  <a:t> is called a (semantic) </a:t>
                </a:r>
                <a:r>
                  <a:rPr lang="en-US" altLang="ja-JP" sz="2400" i="1" dirty="0">
                    <a:solidFill>
                      <a:schemeClr val="accent6"/>
                    </a:solidFill>
                    <a:cs typeface="Times New Roman" panose="02020603050405020304" pitchFamily="18" charset="0"/>
                  </a:rPr>
                  <a:t>solution</a:t>
                </a:r>
                <a:r>
                  <a:rPr lang="en-US" altLang="ja-JP" sz="2400" dirty="0">
                    <a:solidFill>
                      <a:schemeClr val="accent6"/>
                    </a:solidFill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ja-JP" sz="2400" dirty="0">
                    <a:solidFill>
                      <a:schemeClr val="accent6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dirty="0" err="1">
                    <a:solidFill>
                      <a:schemeClr val="accent6"/>
                    </a:solidFill>
                    <a:cs typeface="Times New Roman" panose="02020603050405020304" pitchFamily="18" charset="0"/>
                  </a:rPr>
                  <a:t>iff</a:t>
                </a:r>
                <a:r>
                  <a:rPr lang="en-US" altLang="ja-JP" sz="2400" dirty="0">
                    <a:solidFill>
                      <a:schemeClr val="accent6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altLang="ja-JP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⊨⋀</m:t>
                    </m:r>
                    <m:r>
                      <a:rPr lang="en-US" altLang="ja-JP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endParaRPr lang="en-US" altLang="ja-JP" sz="2400" b="0" dirty="0">
                  <a:solidFill>
                    <a:schemeClr val="accent6"/>
                  </a:solidFill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Let </a:t>
                </a:r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altLang="ja-JP" sz="2400" dirty="0"/>
                  <a:t> be a set of predicate variables. We define an order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400">
                            <a:latin typeface="Cambria Math" panose="02040503050406030204" pitchFamily="18" charset="0"/>
                          </a:rPr>
                          <m:t>&lt;</m:t>
                        </m:r>
                      </m:e>
                      <m:sub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𝒳</m:t>
                        </m:r>
                      </m:sub>
                    </m:sSub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dirty="0"/>
                  <a:t>on predicate interpretations by:</a:t>
                </a:r>
                <a:br>
                  <a:rPr lang="en-US" altLang="ja-JP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</m:e>
                      <m:sub>
                        <m:r>
                          <a:rPr lang="ja-JP" alt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sub>
                    </m:sSub>
                    <m:sSub>
                      <m:sSubPr>
                        <m:ctrlP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⟺</m:t>
                    </m:r>
                    <m:r>
                      <a:rPr lang="en-US" altLang="ja-JP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ja-JP" alt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.⊨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endParaRPr lang="en-US" altLang="ja-JP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419465-B432-4EF5-C508-9D08661A0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78" y="4457678"/>
                <a:ext cx="11056230" cy="1569660"/>
              </a:xfrm>
              <a:prstGeom prst="rect">
                <a:avLst/>
              </a:prstGeom>
              <a:blipFill>
                <a:blip r:embed="rId6"/>
                <a:stretch>
                  <a:fillRect t="-2713" b="-31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876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0E5E-CF54-F79B-3031-599337B9A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CHC </a:t>
            </a:r>
            <a:r>
              <a:rPr kumimoji="1" lang="en-US" altLang="ja-JP" dirty="0"/>
              <a:t>Optimization </a:t>
            </a:r>
            <a:r>
              <a:rPr kumimoji="1" lang="en-US" altLang="ja-JP" sz="3600" dirty="0"/>
              <a:t>[Hashimoto &amp; U. ’15]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AE4D3E-6A00-55D3-A583-5D878031CA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2800" dirty="0"/>
                  <a:t>Let 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altLang="ja-JP" sz="2800" dirty="0"/>
                  <a:t> be a set of predicate variables and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ja-JP" sz="2800" dirty="0"/>
                  <a:t> be a CHC system</a:t>
                </a:r>
              </a:p>
              <a:p>
                <a:pPr marL="0" indent="0">
                  <a:buNone/>
                </a:pPr>
                <a:r>
                  <a:rPr lang="en-US" altLang="ja-JP" sz="2800" dirty="0"/>
                  <a:t>A CHC optimization problem is either:</a:t>
                </a:r>
                <a:endParaRPr lang="en-US" altLang="ja-JP" sz="28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𝑚𝑎𝑥𝑖𝑚𝑖𝑧𝑒</m:t>
                    </m:r>
                    <m:r>
                      <a:rPr lang="en-US" altLang="ja-JP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altLang="ja-JP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altLang="ja-JP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br>
                  <a:rPr lang="en-US" altLang="ja-JP" sz="2800" dirty="0">
                    <a:solidFill>
                      <a:srgbClr val="0070C0"/>
                    </a:solidFill>
                  </a:rPr>
                </a:br>
                <a:r>
                  <a:rPr lang="en-US" altLang="ja-JP" sz="2800" dirty="0">
                    <a:solidFill>
                      <a:schemeClr val="accent6"/>
                    </a:solidFill>
                  </a:rPr>
                  <a:t>asks to find a solution that is maximal </a:t>
                </a:r>
                <a:r>
                  <a:rPr lang="en-US" altLang="ja-JP" sz="2800" dirty="0" err="1">
                    <a:solidFill>
                      <a:schemeClr val="accent6"/>
                    </a:solidFill>
                  </a:rPr>
                  <a:t>w.r.t.</a:t>
                </a:r>
                <a:r>
                  <a:rPr lang="en-US" altLang="ja-JP" sz="28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</m:e>
                      <m:sub>
                        <m:r>
                          <a:rPr lang="ja-JP" alt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sub>
                    </m:sSub>
                  </m:oMath>
                </a14:m>
                <a:r>
                  <a:rPr lang="en-US" altLang="ja-JP" sz="2800" dirty="0">
                    <a:solidFill>
                      <a:schemeClr val="accent6"/>
                    </a:solidFill>
                  </a:rPr>
                  <a:t> among all solutions of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ja-JP" sz="2800" dirty="0">
                  <a:solidFill>
                    <a:schemeClr val="accent6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ja-JP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𝑖𝑛𝑖𝑚𝑖𝑧𝑒</m:t>
                    </m:r>
                    <m:r>
                      <a:rPr lang="en-US" altLang="ja-JP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altLang="ja-JP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altLang="ja-JP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br>
                  <a:rPr lang="en-US" altLang="ja-JP" sz="2800" dirty="0">
                    <a:solidFill>
                      <a:srgbClr val="0070C0"/>
                    </a:solidFill>
                  </a:rPr>
                </a:br>
                <a:r>
                  <a:rPr lang="en-US" altLang="ja-JP" sz="2800" dirty="0">
                    <a:solidFill>
                      <a:schemeClr val="accent6"/>
                    </a:solidFill>
                  </a:rPr>
                  <a:t>asks to find a solution that is minimal </a:t>
                </a:r>
                <a:r>
                  <a:rPr lang="en-US" altLang="ja-JP" sz="2800" dirty="0" err="1">
                    <a:solidFill>
                      <a:schemeClr val="accent6"/>
                    </a:solidFill>
                  </a:rPr>
                  <a:t>w.r.t.</a:t>
                </a:r>
                <a:r>
                  <a:rPr lang="en-US" altLang="ja-JP" sz="28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</m:e>
                      <m:sub>
                        <m:r>
                          <a:rPr lang="ja-JP" alt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sub>
                    </m:sSub>
                  </m:oMath>
                </a14:m>
                <a:r>
                  <a:rPr lang="en-US" altLang="ja-JP" sz="2800" dirty="0">
                    <a:solidFill>
                      <a:schemeClr val="accent6"/>
                    </a:solidFill>
                  </a:rPr>
                  <a:t> among all solutions of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br>
                  <a:rPr lang="en-US" altLang="ja-JP" sz="2800" dirty="0">
                    <a:solidFill>
                      <a:schemeClr val="accent6"/>
                    </a:solidFill>
                  </a:rPr>
                </a:br>
                <a:r>
                  <a:rPr lang="en-US" altLang="ja-JP" dirty="0"/>
                  <a:t>  </a:t>
                </a:r>
                <a:endParaRPr lang="en-US" altLang="ja-JP" i="1" dirty="0">
                  <a:solidFill>
                    <a:schemeClr val="accent6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AE4D3E-6A00-55D3-A583-5D878031CA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22" t="-10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638386-DFC8-92AF-46A5-A61A75BA3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0FBC17-7994-A055-A96E-57E894836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2F392-87BC-0004-3DDD-2036E445A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3539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8A885-69F5-278D-C5BC-0A38D21E9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egoe UI"/>
                <a:ea typeface="游ゴシック Light"/>
                <a:cs typeface="+mj-cs"/>
              </a:rPr>
              <a:t>CHC Optimization 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egoe UI"/>
                <a:ea typeface="游ゴシック Light"/>
                <a:cs typeface="+mj-cs"/>
              </a:rPr>
              <a:t>[Hashimoto &amp; U. ’15]</a:t>
            </a:r>
            <a:r>
              <a:rPr kumimoji="1" lang="en-US" altLang="ja-JP" dirty="0"/>
              <a:t> (cont.)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CC1CB7-64AB-74E8-72FD-F02BE41888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Subsume various predicate constraint optimization problems in the literature:</a:t>
                </a:r>
              </a:p>
              <a:p>
                <a:pPr lvl="1"/>
                <a:r>
                  <a:rPr kumimoji="1" lang="en-US" altLang="ja-JP" dirty="0"/>
                  <a:t>CHC maximization [Prabhu+’21]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𝑚𝑎𝑥𝑖𝑚𝑖𝑧𝑒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kumimoji="1" lang="ja-JP" altLang="en-US" dirty="0"/>
              </a:p>
              <a:p>
                <a:pPr lvl="1"/>
                <a:r>
                  <a:rPr kumimoji="1" lang="en-US" altLang="ja-JP" dirty="0"/>
                  <a:t>Multi-abduction [Albarghouthi+’16]</a:t>
                </a:r>
              </a:p>
              <a:p>
                <a:pPr lvl="2"/>
                <a:r>
                  <a:rPr lang="en-US" altLang="ja-JP" dirty="0"/>
                  <a:t>Asks to find a maximal solution of</a:t>
                </a:r>
                <a:br>
                  <a:rPr lang="en-US" altLang="ja-JP" dirty="0"/>
                </a:br>
                <a:endParaRPr lang="en-US" altLang="ja-JP" dirty="0"/>
              </a:p>
              <a:p>
                <a:pPr lvl="2"/>
                <a:endParaRPr kumimoji="1" lang="en-US" altLang="ja-JP" dirty="0"/>
              </a:p>
              <a:p>
                <a:pPr lvl="2"/>
                <a:r>
                  <a:rPr kumimoji="1" lang="en-US" altLang="ja-JP" dirty="0"/>
                  <a:t>Coincides with the maximal specification inference problem for loop-free programs</a:t>
                </a:r>
              </a:p>
              <a:p>
                <a:pPr lvl="2"/>
                <a:r>
                  <a:rPr kumimoji="1" lang="en-US" altLang="ja-JP" dirty="0"/>
                  <a:t>The maximality checking is reducible to quantified SMT solving</a:t>
                </a:r>
              </a:p>
              <a:p>
                <a:pPr lvl="3"/>
                <a:r>
                  <a:rPr kumimoji="1" lang="en-US" altLang="ja-JP" dirty="0"/>
                  <a:t>Ranking function is needless because the termination of a loop-free program is trivial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CC1CB7-64AB-74E8-72FD-F02BE41888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4" t="-6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547F3-CED4-9483-47F7-A30A690B6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BB09C-ACE0-D5C4-F510-AB2F833A7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538E1-0A9E-E44B-7737-831C7D64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8">
                <a:extLst>
                  <a:ext uri="{FF2B5EF4-FFF2-40B4-BE49-F238E27FC236}">
                    <a16:creationId xmlns:a16="http://schemas.microsoft.com/office/drawing/2014/main" id="{017DF430-8CAC-3FFA-72AA-927A30024533}"/>
                  </a:ext>
                </a:extLst>
              </p:cNvPr>
              <p:cNvSpPr/>
              <p:nvPr/>
            </p:nvSpPr>
            <p:spPr>
              <a:xfrm>
                <a:off x="2322534" y="3604767"/>
                <a:ext cx="6016134" cy="651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 </m:t>
                      </m:r>
                      <m:r>
                        <a:rPr lang="en-US" altLang="ja-JP" sz="32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⟸</m:t>
                      </m:r>
                      <m:d>
                        <m:dPr>
                          <m:ctrlPr>
                            <a:rPr lang="en-US" altLang="ja-JP" sz="32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32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sz="32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32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32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ja-JP" sz="32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altLang="ja-JP" sz="32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∧…∧</m:t>
                          </m:r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32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sz="32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32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32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ja-JP" sz="32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altLang="ja-JP" sz="32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ja-JP" sz="32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altLang="ja-JP" sz="3200" dirty="0">
                  <a:solidFill>
                    <a:schemeClr val="accent6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正方形/長方形 8">
                <a:extLst>
                  <a:ext uri="{FF2B5EF4-FFF2-40B4-BE49-F238E27FC236}">
                    <a16:creationId xmlns:a16="http://schemas.microsoft.com/office/drawing/2014/main" id="{017DF430-8CAC-3FFA-72AA-927A300245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534" y="3604767"/>
                <a:ext cx="6016134" cy="6516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9863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4B753-8BC6-A144-0380-D0A94C32B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Our Contributions</a:t>
            </a:r>
            <a:endParaRPr kumimoji="1" lang="ja-JP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A1E53-D454-78AB-97D8-A39B063EB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en-US" altLang="ja-JP" dirty="0"/>
              <a:t>A computational theoretical analysis of the optimality checking problem for CHCs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 err="1"/>
              <a:t>OptPCSat</a:t>
            </a:r>
            <a:r>
              <a:rPr kumimoji="1" lang="en-US" altLang="ja-JP" dirty="0"/>
              <a:t>: A CHC optimization method based on termination analysis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/>
              <a:t>Implementation and evaluation of </a:t>
            </a:r>
            <a:r>
              <a:rPr kumimoji="1" lang="en-US" altLang="ja-JP" dirty="0" err="1"/>
              <a:t>OptPCSat</a:t>
            </a:r>
            <a:endParaRPr kumimoji="1" lang="ja-JP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58E58-E25F-D054-AD6A-1B73603E6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C6605-1223-C812-1030-1BCDAC955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2856E-1C49-5A65-F164-935A0F4C4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5588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4B753-8BC6-A144-0380-D0A94C32B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Our Contributions</a:t>
            </a:r>
            <a:endParaRPr kumimoji="1" lang="ja-JP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A1E53-D454-78AB-97D8-A39B063EB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en-US" altLang="ja-JP" dirty="0">
                <a:solidFill>
                  <a:srgbClr val="FF0000"/>
                </a:solidFill>
              </a:rPr>
              <a:t>A computational theoretical analysis of the optimality checking problem for CHCs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 err="1"/>
              <a:t>OptPCSat</a:t>
            </a:r>
            <a:r>
              <a:rPr kumimoji="1" lang="en-US" altLang="ja-JP" dirty="0"/>
              <a:t>: A CHC optimization method based on termination analysis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/>
              <a:t>Implementation and evaluation of </a:t>
            </a:r>
            <a:r>
              <a:rPr kumimoji="1" lang="en-US" altLang="ja-JP" dirty="0" err="1"/>
              <a:t>OptPCSat</a:t>
            </a:r>
            <a:endParaRPr kumimoji="1" lang="ja-JP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58E58-E25F-D054-AD6A-1B73603E6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C6605-1223-C812-1030-1BCDAC955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2856E-1C49-5A65-F164-935A0F4C4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6790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CD7A7-157C-F8F3-3A56-C3786AA6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Computational Theoretical Analysis of</a:t>
            </a:r>
            <a:br>
              <a:rPr kumimoji="1" lang="en-US" altLang="ja-JP" dirty="0"/>
            </a:br>
            <a:r>
              <a:rPr kumimoji="1" lang="en-US" altLang="ja-JP" dirty="0"/>
              <a:t>CHC Optimization and Multi-Abduction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ECF28-D1D3-4211-08F1-9B1917E7C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kumimoji="1" lang="en-US" altLang="ja-JP" dirty="0"/>
                  <a:t>Theorem: Every satisfiable CHCs has a </a:t>
                </a:r>
                <a:r>
                  <a:rPr kumimoji="1" lang="en-US" altLang="ja-JP" i="1" dirty="0"/>
                  <a:t>maximal solution</a:t>
                </a:r>
              </a:p>
              <a:p>
                <a:pPr lvl="1"/>
                <a:r>
                  <a:rPr kumimoji="1" lang="en-US" altLang="ja-JP" dirty="0"/>
                  <a:t>Proved by Zorn’s lemma (see the paper for details)</a:t>
                </a:r>
              </a:p>
              <a:p>
                <a:pPr lvl="1"/>
                <a:r>
                  <a:rPr kumimoji="1" lang="en-US" altLang="ja-JP" dirty="0"/>
                  <a:t>Note: It is easy to see that every satisfiable CHCs has the </a:t>
                </a:r>
                <a:r>
                  <a:rPr kumimoji="1" lang="en-US" altLang="ja-JP" i="1" dirty="0"/>
                  <a:t>unique minimum solution</a:t>
                </a:r>
              </a:p>
              <a:p>
                <a:r>
                  <a:rPr kumimoji="1" lang="en-US" altLang="ja-JP" dirty="0"/>
                  <a:t>Theorem: The multi-abduction problem over LIA may not have a maximal solution in LIA</a:t>
                </a:r>
              </a:p>
              <a:p>
                <a:pPr lvl="1"/>
                <a:r>
                  <a:rPr kumimoji="1" lang="en-US" altLang="ja-JP" dirty="0"/>
                  <a:t>The same result for LRA has already been shown by [Albarghouthi+’16] </a:t>
                </a:r>
              </a:p>
              <a:p>
                <a:pPr lvl="1"/>
                <a:r>
                  <a:rPr kumimoji="1" lang="en-US" altLang="ja-JP" dirty="0"/>
                  <a:t>Negative consequence: Our procedure </a:t>
                </a:r>
                <a:r>
                  <a:rPr kumimoji="1" lang="en-US" altLang="ja-JP" dirty="0" err="1"/>
                  <a:t>OptPCSat</a:t>
                </a:r>
                <a:r>
                  <a:rPr kumimoji="1" lang="en-US" altLang="ja-JP" dirty="0"/>
                  <a:t> that tries to construct LIA/LRA formulas representing a maximal/minimal solution is doomed to fail in such a pathological case</a:t>
                </a:r>
              </a:p>
              <a:p>
                <a:r>
                  <a:rPr kumimoji="1" lang="en-US" altLang="ja-JP" dirty="0"/>
                  <a:t>Theorem: The CHC maximization problem over LIA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1" lang="en-US" altLang="ja-JP" dirty="0"/>
                  <a:t>-complete</a:t>
                </a:r>
              </a:p>
              <a:p>
                <a:pPr lvl="1"/>
                <a:r>
                  <a:rPr kumimoji="1" lang="en-US" altLang="ja-JP" dirty="0"/>
                  <a:t>Negative consequence: existing reduction to SMT solving [Prabhu+’21] is unsound</a:t>
                </a:r>
              </a:p>
              <a:p>
                <a:pPr lvl="1"/>
                <a:r>
                  <a:rPr kumimoji="1" lang="en-US" altLang="ja-JP" dirty="0"/>
                  <a:t>Positive consequence: techniques to solve any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dirty="0"/>
                  <a:t>-hard problem would be applicable</a:t>
                </a:r>
                <a:endParaRPr lang="en-US" altLang="ja-JP" dirty="0"/>
              </a:p>
              <a:p>
                <a:pPr lvl="2"/>
                <a:r>
                  <a:rPr lang="en-US" altLang="ja-JP" b="1" dirty="0">
                    <a:solidFill>
                      <a:srgbClr val="0070C0"/>
                    </a:solidFill>
                  </a:rPr>
                  <a:t>We indeed apply </a:t>
                </a:r>
                <a:r>
                  <a:rPr kumimoji="1" lang="en-US" altLang="ja-JP" b="1" dirty="0">
                    <a:solidFill>
                      <a:srgbClr val="0070C0"/>
                    </a:solidFill>
                  </a:rPr>
                  <a:t>termination analysis of programs, which is a typical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𝜫</m:t>
                        </m:r>
                      </m:e>
                      <m:sub>
                        <m:r>
                          <a:rPr lang="en-US" altLang="ja-JP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ja-JP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ja-JP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b="1" dirty="0">
                    <a:solidFill>
                      <a:srgbClr val="0070C0"/>
                    </a:solidFill>
                  </a:rPr>
                  <a:t>-complete problem</a:t>
                </a:r>
                <a:endParaRPr kumimoji="1" lang="en-US" altLang="ja-JP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ECF28-D1D3-4211-08F1-9B1917E7C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62" t="-682" r="-2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1ECAE-782D-0307-1AA3-107029AF9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3F9101-B5BB-D86B-9985-24F97BE7C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79F1E8-CA1C-5D97-5D72-34B4AFCEC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775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4B753-8BC6-A144-0380-D0A94C32B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Our Contributions</a:t>
            </a:r>
            <a:endParaRPr kumimoji="1" lang="ja-JP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A1E53-D454-78AB-97D8-A39B063EB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en-US" altLang="ja-JP" dirty="0"/>
              <a:t>A computational theoretical analysis of the optimality checking problem for CHCs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 err="1">
                <a:solidFill>
                  <a:srgbClr val="FF0000"/>
                </a:solidFill>
              </a:rPr>
              <a:t>OptPCSat</a:t>
            </a:r>
            <a:r>
              <a:rPr kumimoji="1" lang="en-US" altLang="ja-JP" dirty="0">
                <a:solidFill>
                  <a:srgbClr val="FF0000"/>
                </a:solidFill>
              </a:rPr>
              <a:t>: A CHC optimization method based on termination analysis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/>
              <a:t>Implementation and evaluation of </a:t>
            </a:r>
            <a:r>
              <a:rPr kumimoji="1" lang="en-US" altLang="ja-JP" dirty="0" err="1"/>
              <a:t>OptPCSat</a:t>
            </a:r>
            <a:endParaRPr kumimoji="1" lang="ja-JP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58E58-E25F-D054-AD6A-1B73603E6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C6605-1223-C812-1030-1BCDAC955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2856E-1C49-5A65-F164-935A0F4C4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160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C0A22-ACC0-66BF-20CA-E806B910D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Background: </a:t>
            </a:r>
            <a:r>
              <a:rPr lang="en-US" altLang="ja-JP" sz="4400" b="0" i="0" u="none" strike="noStrike" baseline="0" dirty="0">
                <a:latin typeface="LinLibertineT"/>
              </a:rPr>
              <a:t>Verification of </a:t>
            </a:r>
            <a:r>
              <a:rPr lang="en-US" altLang="ja-JP" sz="4400" b="0" i="0" u="none" strike="noStrike" baseline="0" dirty="0">
                <a:latin typeface="LinLibertineTI"/>
              </a:rPr>
              <a:t>Open </a:t>
            </a:r>
            <a:r>
              <a:rPr lang="en-US" altLang="ja-JP" dirty="0">
                <a:latin typeface="LinLibertineTI"/>
              </a:rPr>
              <a:t>P</a:t>
            </a:r>
            <a:r>
              <a:rPr lang="en-US" altLang="ja-JP" sz="4400" b="0" i="0" u="none" strike="noStrike" baseline="0" dirty="0">
                <a:latin typeface="LinLibertineTI"/>
              </a:rPr>
              <a:t>rograms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E387A2-0251-1BF9-213F-799E072ABD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kumimoji="1" lang="en-US" altLang="ja-JP" dirty="0">
                    <a:latin typeface="LinLibertineT"/>
                  </a:rPr>
                  <a:t>Maximal specification synthesis [Albarghouthi+’16, Prabhu+’21</a:t>
                </a:r>
                <a:r>
                  <a:rPr lang="en-US" altLang="ja-JP" dirty="0">
                    <a:latin typeface="LinLibertineT"/>
                  </a:rPr>
                  <a:t>,</a:t>
                </a:r>
                <a:r>
                  <a:rPr kumimoji="1" lang="en-US" altLang="ja-JP" dirty="0">
                    <a:latin typeface="LinLibertineT"/>
                  </a:rPr>
                  <a:t> Zhou+’21, …]</a:t>
                </a:r>
              </a:p>
              <a:p>
                <a:pPr lvl="1"/>
                <a:r>
                  <a:rPr lang="en-US" altLang="ja-JP" dirty="0">
                    <a:latin typeface="LinLibertineT"/>
                  </a:rPr>
                  <a:t>Given an open program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ja-JP" dirty="0">
                    <a:latin typeface="LinLibertineT"/>
                  </a:rPr>
                  <a:t> that invokes an unknown function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altLang="ja-JP" dirty="0">
                  <a:latin typeface="LinLibertineT"/>
                </a:endParaRPr>
              </a:p>
              <a:p>
                <a:pPr lvl="1"/>
                <a:r>
                  <a:rPr lang="en-US" altLang="ja-JP" dirty="0">
                    <a:latin typeface="LinLibertineT"/>
                  </a:rPr>
                  <a:t>Synthesize a </a:t>
                </a:r>
                <a:r>
                  <a:rPr lang="en-US" altLang="ja-JP" b="1" i="1" dirty="0">
                    <a:latin typeface="LinLibertineT"/>
                  </a:rPr>
                  <a:t>maximally-weak</a:t>
                </a:r>
                <a:r>
                  <a:rPr lang="en-US" altLang="ja-JP" dirty="0">
                    <a:latin typeface="LinLibertineT"/>
                  </a:rPr>
                  <a:t> specification of </a:t>
                </a:r>
                <a14:m>
                  <m:oMath xmlns:m="http://schemas.openxmlformats.org/officeDocument/2006/math">
                    <m:r>
                      <a:rPr lang="en-US" altLang="ja-JP" b="0" i="1" u="none" strike="noStrike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b="0" i="1" u="none" strike="noStrike" baseline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>
                    <a:latin typeface="LinLibertineT"/>
                  </a:rPr>
                  <a:t>among those ensuring the safety of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altLang="ja-JP" b="0" i="0" u="none" strike="noStrike" baseline="0" dirty="0">
                  <a:latin typeface="LinLibertineT"/>
                </a:endParaRPr>
              </a:p>
              <a:p>
                <a:endParaRPr lang="en-US" altLang="ja-JP" dirty="0">
                  <a:latin typeface="LinLibertineT"/>
                </a:endParaRPr>
              </a:p>
              <a:p>
                <a:pPr marL="0" indent="0">
                  <a:buNone/>
                </a:pPr>
                <a:endParaRPr lang="en-US" altLang="ja-JP" b="0" i="0" u="none" strike="noStrike" baseline="0" dirty="0">
                  <a:latin typeface="LinLibertineT"/>
                </a:endParaRPr>
              </a:p>
              <a:p>
                <a:pPr marL="0" indent="0">
                  <a:buNone/>
                </a:pPr>
                <a:endParaRPr lang="en-US" altLang="ja-JP" b="0" i="0" u="none" strike="noStrike" baseline="0" dirty="0">
                  <a:latin typeface="LinLibertineT"/>
                </a:endParaRPr>
              </a:p>
              <a:p>
                <a:endParaRPr lang="en-US" altLang="ja-JP" b="0" i="0" u="none" strike="noStrike" baseline="0" dirty="0">
                  <a:latin typeface="LinLibertineT"/>
                </a:endParaRPr>
              </a:p>
              <a:p>
                <a:endParaRPr lang="en-US" altLang="ja-JP" b="0" i="0" u="none" strike="noStrike" baseline="0" dirty="0">
                  <a:latin typeface="LinLibertineT"/>
                </a:endParaRPr>
              </a:p>
              <a:p>
                <a:r>
                  <a:rPr lang="en-US" altLang="ja-JP" b="0" i="0" u="none" strike="noStrike" baseline="0" dirty="0">
                    <a:latin typeface="LinLibertineT"/>
                  </a:rPr>
                  <a:t>Refinement type optimization</a:t>
                </a:r>
                <a:r>
                  <a:rPr lang="en-US" altLang="ja-JP" dirty="0">
                    <a:latin typeface="LinLibertineT"/>
                  </a:rPr>
                  <a:t> [Hashimoto</a:t>
                </a:r>
                <a:r>
                  <a:rPr lang="ja-JP" altLang="en-US" dirty="0">
                    <a:latin typeface="LinLibertineT"/>
                  </a:rPr>
                  <a:t> </a:t>
                </a:r>
                <a:r>
                  <a:rPr lang="en-US" altLang="ja-JP" dirty="0">
                    <a:latin typeface="LinLibertineT"/>
                  </a:rPr>
                  <a:t>&amp; U. ’15]</a:t>
                </a:r>
              </a:p>
              <a:p>
                <a:pPr lvl="1"/>
                <a:r>
                  <a:rPr lang="en-US" altLang="ja-JP" b="0" i="0" u="none" strike="noStrike" baseline="0" dirty="0">
                    <a:latin typeface="LinLibertineT"/>
                  </a:rPr>
                  <a:t>M</a:t>
                </a:r>
                <a:r>
                  <a:rPr lang="en-US" altLang="ja-JP" dirty="0">
                    <a:latin typeface="LinLibertineT"/>
                  </a:rPr>
                  <a:t>aximal</a:t>
                </a:r>
                <a:r>
                  <a:rPr kumimoji="1" lang="en-US" altLang="ja-JP" dirty="0">
                    <a:latin typeface="LinLibertineT"/>
                  </a:rPr>
                  <a:t> specification synthesis </a:t>
                </a:r>
                <a:r>
                  <a:rPr lang="en-US" altLang="ja-JP" dirty="0">
                    <a:latin typeface="LinLibertineT"/>
                  </a:rPr>
                  <a:t>for </a:t>
                </a:r>
                <a:r>
                  <a:rPr lang="en-US" altLang="ja-JP" i="1" dirty="0">
                    <a:latin typeface="LinLibertineT"/>
                  </a:rPr>
                  <a:t>higher-order</a:t>
                </a:r>
                <a:r>
                  <a:rPr lang="en-US" altLang="ja-JP" dirty="0">
                    <a:latin typeface="LinLibertineT"/>
                  </a:rPr>
                  <a:t> functional programs</a:t>
                </a:r>
              </a:p>
              <a:p>
                <a:pPr lvl="1"/>
                <a:r>
                  <a:rPr lang="en-US" altLang="ja-JP" dirty="0">
                    <a:latin typeface="LinLibertineT"/>
                  </a:rPr>
                  <a:t>Maximize (resp. minimize) </a:t>
                </a:r>
                <a:r>
                  <a:rPr lang="en-US" altLang="ja-JP" dirty="0">
                    <a:solidFill>
                      <a:schemeClr val="tx2"/>
                    </a:solidFill>
                    <a:latin typeface="LinLibertineT"/>
                  </a:rPr>
                  <a:t>predicates</a:t>
                </a:r>
                <a:r>
                  <a:rPr lang="en-US" altLang="ja-JP" dirty="0">
                    <a:latin typeface="LinLibertineT"/>
                  </a:rPr>
                  <a:t> in contravariant (resp. covariant) type positions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E387A2-0251-1BF9-213F-799E072ABD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4" t="-9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D4A63-D99A-CFAF-6598-0541C9C68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8F1E7-9914-92A9-2E61-69095D19B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E3A61-21FD-1E27-38F6-E23E3D79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703142-DE4E-C7FC-F28B-8A414AA48E52}"/>
                  </a:ext>
                </a:extLst>
              </p:cNvPr>
              <p:cNvSpPr txBox="1"/>
              <p:nvPr/>
            </p:nvSpPr>
            <p:spPr>
              <a:xfrm>
                <a:off x="647424" y="2829479"/>
                <a:ext cx="4524850" cy="230832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/>
                <a:r>
                  <a:rPr lang="en-US" altLang="ja-JP" sz="2400" b="0" i="0" u="none" strike="noStrike" baseline="0" dirty="0">
                    <a:solidFill>
                      <a:srgbClr val="7030A0"/>
                    </a:solidFill>
                    <a:latin typeface="Inconsolatazi4-Regular"/>
                  </a:rPr>
                  <a:t>Example open program </a:t>
                </a:r>
                <a14:m>
                  <m:oMath xmlns:m="http://schemas.openxmlformats.org/officeDocument/2006/math">
                    <m:r>
                      <a:rPr lang="en-US" altLang="ja-JP" sz="2400" b="0" i="1" u="none" strike="noStrike" baseline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ja-JP" sz="2400" b="0" i="0" u="none" strike="noStrike" baseline="0" dirty="0">
                    <a:solidFill>
                      <a:srgbClr val="7030A0"/>
                    </a:solidFill>
                    <a:latin typeface="Inconsolatazi4-Regular"/>
                  </a:rPr>
                  <a:t>: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s = 0;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= 0;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while * do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if * then s = s + </a:t>
                </a:r>
                <a14:m>
                  <m:oMath xmlns:m="http://schemas.openxmlformats.org/officeDocument/2006/math">
                    <m:r>
                      <a:rPr lang="en-US" altLang="ja-JP" sz="2400" b="0" i="1" u="none" strike="noStrike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(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);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else</a:t>
                </a:r>
                <a:r>
                  <a:rPr lang="en-US" altLang="ja-JP" sz="2400" dirty="0">
                    <a:latin typeface="Consolas" panose="020B0609020204030204" pitchFamily="49" charset="0"/>
                  </a:rPr>
                  <a:t>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=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+ 1;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assert(s &gt;= 0);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703142-DE4E-C7FC-F28B-8A414AA48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24" y="2829479"/>
                <a:ext cx="4524850" cy="2308324"/>
              </a:xfrm>
              <a:prstGeom prst="rect">
                <a:avLst/>
              </a:prstGeom>
              <a:blipFill>
                <a:blip r:embed="rId4"/>
                <a:stretch>
                  <a:fillRect l="-1882" t="-1837" b="-47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Right 7">
            <a:extLst>
              <a:ext uri="{FF2B5EF4-FFF2-40B4-BE49-F238E27FC236}">
                <a16:creationId xmlns:a16="http://schemas.microsoft.com/office/drawing/2014/main" id="{CDE26987-C9D7-B348-E4A2-3D0A8AA0E7C6}"/>
              </a:ext>
            </a:extLst>
          </p:cNvPr>
          <p:cNvSpPr/>
          <p:nvPr/>
        </p:nvSpPr>
        <p:spPr>
          <a:xfrm>
            <a:off x="5273022" y="3553335"/>
            <a:ext cx="1156447" cy="86061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FFE8EA-193B-A959-0D1A-DAC8400DC5D2}"/>
                  </a:ext>
                </a:extLst>
              </p:cNvPr>
              <p:cNvSpPr txBox="1"/>
              <p:nvPr/>
            </p:nvSpPr>
            <p:spPr>
              <a:xfrm>
                <a:off x="6530217" y="2829479"/>
                <a:ext cx="5399372" cy="230832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/>
                <a:r>
                  <a:rPr lang="en-US" altLang="ja-JP" sz="2400" b="0" i="0" u="none" strike="noStrike" baseline="0" dirty="0">
                    <a:solidFill>
                      <a:srgbClr val="7030A0"/>
                    </a:solidFill>
                    <a:latin typeface="Inconsolatazi4-Regular"/>
                  </a:rPr>
                  <a:t>Maximal specification of </a:t>
                </a:r>
                <a14:m>
                  <m:oMath xmlns:m="http://schemas.openxmlformats.org/officeDocument/2006/math">
                    <m:r>
                      <a:rPr lang="en-US" altLang="ja-JP" sz="2400" b="0" i="1" u="none" strike="noStrike" baseline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ja-JP" sz="2400" b="0" i="0" u="none" strike="noStrike" baseline="0" dirty="0">
                    <a:solidFill>
                      <a:srgbClr val="7030A0"/>
                    </a:solidFill>
                    <a:latin typeface="Inconsolatazi4-Regular"/>
                  </a:rPr>
                  <a:t>:</a:t>
                </a:r>
              </a:p>
              <a:p>
                <a:pPr algn="l"/>
                <a:endParaRPr lang="en-US" altLang="ja-JP" sz="2400" dirty="0">
                  <a:solidFill>
                    <a:schemeClr val="tx1"/>
                  </a:solidFill>
                  <a:latin typeface="Inconsolatazi4-Regular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m:rPr>
                              <m:sty m:val="p"/>
                            </m:rPr>
                            <a:rPr lang="en-US" altLang="ja-JP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int</m:t>
                          </m:r>
                        </m:e>
                      </m:d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int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 </m:t>
                          </m:r>
                          <m:r>
                            <a:rPr lang="en-US" altLang="ja-JP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≥0⇒</m:t>
                          </m:r>
                          <m:r>
                            <a:rPr lang="en-US" altLang="ja-JP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≥0</m:t>
                          </m:r>
                        </m:e>
                      </m:d>
                    </m:oMath>
                  </m:oMathPara>
                </a14:m>
                <a:endParaRPr lang="en-US" altLang="ja-JP" sz="2400" dirty="0">
                  <a:solidFill>
                    <a:schemeClr val="tx1"/>
                  </a:solidFill>
                  <a:latin typeface="Inconsolatazi4-Regular"/>
                </a:endParaRPr>
              </a:p>
              <a:p>
                <a:pPr algn="l"/>
                <a:endParaRPr lang="en-US" altLang="ja-JP" sz="2400" dirty="0">
                  <a:solidFill>
                    <a:schemeClr val="tx1"/>
                  </a:solidFill>
                  <a:latin typeface="Inconsolatazi4-Regular"/>
                </a:endParaRPr>
              </a:p>
              <a:p>
                <a:r>
                  <a:rPr lang="en-US" altLang="ja-JP" sz="2400" dirty="0">
                    <a:latin typeface="Inconsolatazi4-Regular"/>
                  </a:rPr>
                  <a:t>For any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ja-JP" sz="2400" dirty="0">
                    <a:latin typeface="Inconsolatazi4-Regular"/>
                  </a:rPr>
                  <a:t>, 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Inconsolatazi4-Regular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ja-JP" sz="2400" b="0" i="1" u="none" strike="noStrike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sz="2400" b="0" i="1" u="none" strike="noStrike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b="0" i="1" u="none" strike="noStrike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Inconsolatazi4-Regular"/>
                  </a:rPr>
                  <a:t> terminates by returning </a:t>
                </a:r>
                <a14:m>
                  <m:oMath xmlns:m="http://schemas.openxmlformats.org/officeDocument/2006/math">
                    <m:r>
                      <a:rPr lang="en-US" altLang="ja-JP" sz="2400" b="0" i="1" u="none" strike="noStrike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Inconsolatazi4-Regular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US" altLang="ja-JP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altLang="ja-JP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Inconsolatazi4-Regular"/>
                  </a:rPr>
                  <a:t> </a:t>
                </a:r>
                <a:r>
                  <a:rPr lang="en-US" altLang="ja-JP" sz="2400" dirty="0">
                    <a:latin typeface="Inconsolatazi4-Regular"/>
                  </a:rPr>
                  <a:t>holds</a:t>
                </a:r>
                <a:endParaRPr lang="en-US" altLang="ja-JP" sz="2400" dirty="0">
                  <a:solidFill>
                    <a:schemeClr val="tx1"/>
                  </a:solidFill>
                  <a:latin typeface="Inconsolatazi4-Regular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FFE8EA-193B-A959-0D1A-DAC8400DC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217" y="2829479"/>
                <a:ext cx="5399372" cy="2308324"/>
              </a:xfrm>
              <a:prstGeom prst="rect">
                <a:avLst/>
              </a:prstGeom>
              <a:blipFill>
                <a:blip r:embed="rId5"/>
                <a:stretch>
                  <a:fillRect l="-1577" t="-1837" r="-4279" b="-47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28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E177D-230E-B0BF-B73A-BE0937860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err="1"/>
              <a:t>OptPCSat</a:t>
            </a:r>
            <a:endParaRPr kumimoji="1" lang="ja-JP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48C65-E531-B1C1-D30F-F777E155F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Iteratively refine the current solution until an optimal one is found</a:t>
            </a:r>
          </a:p>
          <a:p>
            <a:r>
              <a:rPr kumimoji="1" lang="en-US" altLang="ja-JP" dirty="0"/>
              <a:t>Check optimality and non-optimality of the current solution in parallel</a:t>
            </a:r>
          </a:p>
          <a:p>
            <a:pPr lvl="1"/>
            <a:r>
              <a:rPr kumimoji="1" lang="en-US" altLang="ja-JP" dirty="0"/>
              <a:t>Reduce non-optimality to satisfiability of CHCs with non-emptiness constraints</a:t>
            </a:r>
          </a:p>
          <a:p>
            <a:pPr lvl="1"/>
            <a:r>
              <a:rPr kumimoji="1" lang="en-US" altLang="ja-JP" dirty="0"/>
              <a:t>Reduce optimality to satisfiability of </a:t>
            </a:r>
            <a:r>
              <a:rPr kumimoji="1" lang="en-US" altLang="ja-JP" dirty="0" err="1"/>
              <a:t>pfwCSP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EB48A-9234-739C-EC73-8A3B12C2F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904BE2-5A2A-6763-C9F5-0706B9656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544B8-2760-80A3-205A-AB30B99CF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: 圆角 43">
                <a:extLst>
                  <a:ext uri="{FF2B5EF4-FFF2-40B4-BE49-F238E27FC236}">
                    <a16:creationId xmlns:a16="http://schemas.microsoft.com/office/drawing/2014/main" id="{59CC4F12-029E-F8C5-3346-B627254A6C5C}"/>
                  </a:ext>
                </a:extLst>
              </p:cNvPr>
              <p:cNvSpPr/>
              <p:nvPr/>
            </p:nvSpPr>
            <p:spPr>
              <a:xfrm>
                <a:off x="8819090" y="3422942"/>
                <a:ext cx="1445200" cy="72766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dirty="0"/>
                  <a:t>Current Solution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9" name="矩形: 圆角 43">
                <a:extLst>
                  <a:ext uri="{FF2B5EF4-FFF2-40B4-BE49-F238E27FC236}">
                    <a16:creationId xmlns:a16="http://schemas.microsoft.com/office/drawing/2014/main" id="{59CC4F12-029E-F8C5-3346-B627254A6C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090" y="3422942"/>
                <a:ext cx="1445200" cy="727661"/>
              </a:xfrm>
              <a:prstGeom prst="roundRect">
                <a:avLst/>
              </a:prstGeom>
              <a:blipFill>
                <a:blip r:embed="rId3"/>
                <a:stretch>
                  <a:fillRect l="-418" t="-1653" b="-132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: 圆角 44">
                <a:extLst>
                  <a:ext uri="{FF2B5EF4-FFF2-40B4-BE49-F238E27FC236}">
                    <a16:creationId xmlns:a16="http://schemas.microsoft.com/office/drawing/2014/main" id="{9A83C46E-CD03-C494-8047-2517379DDCF9}"/>
                  </a:ext>
                </a:extLst>
              </p:cNvPr>
              <p:cNvSpPr/>
              <p:nvPr/>
            </p:nvSpPr>
            <p:spPr>
              <a:xfrm>
                <a:off x="9824108" y="5841211"/>
                <a:ext cx="1511560" cy="629383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dirty="0"/>
                  <a:t>Optimal Solution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" name="矩形: 圆角 44">
                <a:extLst>
                  <a:ext uri="{FF2B5EF4-FFF2-40B4-BE49-F238E27FC236}">
                    <a16:creationId xmlns:a16="http://schemas.microsoft.com/office/drawing/2014/main" id="{9A83C46E-CD03-C494-8047-2517379DD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4108" y="5841211"/>
                <a:ext cx="1511560" cy="629383"/>
              </a:xfrm>
              <a:prstGeom prst="roundRect">
                <a:avLst/>
              </a:prstGeom>
              <a:blipFill>
                <a:blip r:embed="rId4"/>
                <a:stretch>
                  <a:fillRect l="-1600" t="-8571" b="-228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45">
            <a:extLst>
              <a:ext uri="{FF2B5EF4-FFF2-40B4-BE49-F238E27FC236}">
                <a16:creationId xmlns:a16="http://schemas.microsoft.com/office/drawing/2014/main" id="{4AE2168B-AEB5-3E9F-DD63-778C71FFA6DC}"/>
              </a:ext>
            </a:extLst>
          </p:cNvPr>
          <p:cNvSpPr/>
          <p:nvPr/>
        </p:nvSpPr>
        <p:spPr>
          <a:xfrm>
            <a:off x="9824108" y="4795615"/>
            <a:ext cx="1511560" cy="713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Optimality</a:t>
            </a:r>
            <a:r>
              <a:rPr lang="ja-JP" altLang="en-US" sz="2000" dirty="0"/>
              <a:t> </a:t>
            </a:r>
            <a:r>
              <a:rPr lang="en-US" altLang="ja-JP" sz="2000" dirty="0"/>
              <a:t>Check</a:t>
            </a:r>
            <a:endParaRPr lang="zh-CN" altLang="en-US" sz="2000" dirty="0"/>
          </a:p>
        </p:txBody>
      </p:sp>
      <p:sp>
        <p:nvSpPr>
          <p:cNvPr id="12" name="矩形 46">
            <a:extLst>
              <a:ext uri="{FF2B5EF4-FFF2-40B4-BE49-F238E27FC236}">
                <a16:creationId xmlns:a16="http://schemas.microsoft.com/office/drawing/2014/main" id="{ADED4DE9-6847-30DA-1519-C92D9EBCB49C}"/>
              </a:ext>
            </a:extLst>
          </p:cNvPr>
          <p:cNvSpPr/>
          <p:nvPr/>
        </p:nvSpPr>
        <p:spPr>
          <a:xfrm>
            <a:off x="7636146" y="4792625"/>
            <a:ext cx="2078959" cy="713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Non-Optimality Check</a:t>
            </a:r>
            <a:endParaRPr lang="zh-CN" altLang="en-US" sz="2000" dirty="0"/>
          </a:p>
        </p:txBody>
      </p:sp>
      <p:cxnSp>
        <p:nvCxnSpPr>
          <p:cNvPr id="13" name="连接符: 肘形 47">
            <a:extLst>
              <a:ext uri="{FF2B5EF4-FFF2-40B4-BE49-F238E27FC236}">
                <a16:creationId xmlns:a16="http://schemas.microsoft.com/office/drawing/2014/main" id="{70D6EBBC-A2D8-E75B-0AB3-C61DDCB1F806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 rot="16200000" flipH="1">
            <a:off x="9738283" y="3954010"/>
            <a:ext cx="645012" cy="1038198"/>
          </a:xfrm>
          <a:prstGeom prst="bentConnector3">
            <a:avLst>
              <a:gd name="adj1" fmla="val 50000"/>
            </a:avLst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连接符: 肘形 48">
            <a:extLst>
              <a:ext uri="{FF2B5EF4-FFF2-40B4-BE49-F238E27FC236}">
                <a16:creationId xmlns:a16="http://schemas.microsoft.com/office/drawing/2014/main" id="{1C7959C0-5826-3AB1-89F5-451F02F6EEA8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 rot="5400000">
            <a:off x="8787647" y="4038582"/>
            <a:ext cx="642022" cy="866064"/>
          </a:xfrm>
          <a:prstGeom prst="bentConnector3">
            <a:avLst>
              <a:gd name="adj1" fmla="val 50000"/>
            </a:avLst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连接符: 肘形 49">
            <a:extLst>
              <a:ext uri="{FF2B5EF4-FFF2-40B4-BE49-F238E27FC236}">
                <a16:creationId xmlns:a16="http://schemas.microsoft.com/office/drawing/2014/main" id="{02E0BD43-9CB0-6A1C-3BB7-A5932768DA76}"/>
              </a:ext>
            </a:extLst>
          </p:cNvPr>
          <p:cNvCxnSpPr>
            <a:cxnSpLocks/>
            <a:stCxn id="12" idx="1"/>
            <a:endCxn id="9" idx="0"/>
          </p:cNvCxnSpPr>
          <p:nvPr/>
        </p:nvCxnSpPr>
        <p:spPr>
          <a:xfrm rot="10800000" flipH="1">
            <a:off x="7636146" y="3422942"/>
            <a:ext cx="1905544" cy="1726510"/>
          </a:xfrm>
          <a:prstGeom prst="bentConnector4">
            <a:avLst>
              <a:gd name="adj1" fmla="val -11997"/>
              <a:gd name="adj2" fmla="val 125517"/>
            </a:avLst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50">
            <a:extLst>
              <a:ext uri="{FF2B5EF4-FFF2-40B4-BE49-F238E27FC236}">
                <a16:creationId xmlns:a16="http://schemas.microsoft.com/office/drawing/2014/main" id="{C670A015-5042-67DB-20AB-52095E505CFE}"/>
              </a:ext>
            </a:extLst>
          </p:cNvPr>
          <p:cNvCxnSpPr>
            <a:cxnSpLocks/>
            <a:stCxn id="11" idx="2"/>
            <a:endCxn id="10" idx="0"/>
          </p:cNvCxnSpPr>
          <p:nvPr/>
        </p:nvCxnSpPr>
        <p:spPr>
          <a:xfrm>
            <a:off x="10579888" y="5509267"/>
            <a:ext cx="0" cy="33194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83">
                <a:extLst>
                  <a:ext uri="{FF2B5EF4-FFF2-40B4-BE49-F238E27FC236}">
                    <a16:creationId xmlns:a16="http://schemas.microsoft.com/office/drawing/2014/main" id="{2C2E52F5-4178-B3A7-4082-31F4BC2DEB7F}"/>
                  </a:ext>
                </a:extLst>
              </p:cNvPr>
              <p:cNvSpPr/>
              <p:nvPr/>
            </p:nvSpPr>
            <p:spPr>
              <a:xfrm>
                <a:off x="6455478" y="3578158"/>
                <a:ext cx="1469961" cy="43457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dirty="0"/>
                  <a:t>Refine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7" name="矩形 83">
                <a:extLst>
                  <a:ext uri="{FF2B5EF4-FFF2-40B4-BE49-F238E27FC236}">
                    <a16:creationId xmlns:a16="http://schemas.microsoft.com/office/drawing/2014/main" id="{2C2E52F5-4178-B3A7-4082-31F4BC2DE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478" y="3578158"/>
                <a:ext cx="1469961" cy="434578"/>
              </a:xfrm>
              <a:prstGeom prst="rect">
                <a:avLst/>
              </a:prstGeom>
              <a:blipFill>
                <a:blip r:embed="rId5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9008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E177D-230E-B0BF-B73A-BE0937860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err="1"/>
              <a:t>OptPCSat</a:t>
            </a:r>
            <a:endParaRPr kumimoji="1" lang="ja-JP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48C65-E531-B1C1-D30F-F777E155F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Iteratively refine the current solution until an optimal one is found</a:t>
            </a:r>
          </a:p>
          <a:p>
            <a:r>
              <a:rPr kumimoji="1" lang="en-US" altLang="ja-JP" dirty="0"/>
              <a:t>Check optimality and non-optimality of the current solution in parallel</a:t>
            </a:r>
          </a:p>
          <a:p>
            <a:pPr lvl="1"/>
            <a:r>
              <a:rPr kumimoji="1" lang="en-US" altLang="ja-JP" dirty="0"/>
              <a:t>Reduce non-optimality to satisfiability of CHCs with non-emptiness constraints</a:t>
            </a:r>
          </a:p>
          <a:p>
            <a:pPr lvl="1"/>
            <a:r>
              <a:rPr kumimoji="1" lang="en-US" altLang="ja-JP" dirty="0">
                <a:solidFill>
                  <a:srgbClr val="FF0000"/>
                </a:solidFill>
              </a:rPr>
              <a:t>Reduce optimality to satisfiability of </a:t>
            </a:r>
            <a:r>
              <a:rPr kumimoji="1" lang="en-US" altLang="ja-JP" dirty="0" err="1">
                <a:solidFill>
                  <a:srgbClr val="FF0000"/>
                </a:solidFill>
              </a:rPr>
              <a:t>pfwCSP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EB48A-9234-739C-EC73-8A3B12C2F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904BE2-5A2A-6763-C9F5-0706B9656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544B8-2760-80A3-205A-AB30B99CF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: 圆角 43">
                <a:extLst>
                  <a:ext uri="{FF2B5EF4-FFF2-40B4-BE49-F238E27FC236}">
                    <a16:creationId xmlns:a16="http://schemas.microsoft.com/office/drawing/2014/main" id="{59CC4F12-029E-F8C5-3346-B627254A6C5C}"/>
                  </a:ext>
                </a:extLst>
              </p:cNvPr>
              <p:cNvSpPr/>
              <p:nvPr/>
            </p:nvSpPr>
            <p:spPr>
              <a:xfrm>
                <a:off x="8819090" y="3422942"/>
                <a:ext cx="1445200" cy="72766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dirty="0"/>
                  <a:t>Current Solution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9" name="矩形: 圆角 43">
                <a:extLst>
                  <a:ext uri="{FF2B5EF4-FFF2-40B4-BE49-F238E27FC236}">
                    <a16:creationId xmlns:a16="http://schemas.microsoft.com/office/drawing/2014/main" id="{59CC4F12-029E-F8C5-3346-B627254A6C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090" y="3422942"/>
                <a:ext cx="1445200" cy="727661"/>
              </a:xfrm>
              <a:prstGeom prst="roundRect">
                <a:avLst/>
              </a:prstGeom>
              <a:blipFill>
                <a:blip r:embed="rId3"/>
                <a:stretch>
                  <a:fillRect l="-418" t="-1653" b="-132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: 圆角 44">
                <a:extLst>
                  <a:ext uri="{FF2B5EF4-FFF2-40B4-BE49-F238E27FC236}">
                    <a16:creationId xmlns:a16="http://schemas.microsoft.com/office/drawing/2014/main" id="{9A83C46E-CD03-C494-8047-2517379DDCF9}"/>
                  </a:ext>
                </a:extLst>
              </p:cNvPr>
              <p:cNvSpPr/>
              <p:nvPr/>
            </p:nvSpPr>
            <p:spPr>
              <a:xfrm>
                <a:off x="9824108" y="5841211"/>
                <a:ext cx="1511560" cy="629383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dirty="0"/>
                  <a:t>Optimal Solution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" name="矩形: 圆角 44">
                <a:extLst>
                  <a:ext uri="{FF2B5EF4-FFF2-40B4-BE49-F238E27FC236}">
                    <a16:creationId xmlns:a16="http://schemas.microsoft.com/office/drawing/2014/main" id="{9A83C46E-CD03-C494-8047-2517379DD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4108" y="5841211"/>
                <a:ext cx="1511560" cy="629383"/>
              </a:xfrm>
              <a:prstGeom prst="roundRect">
                <a:avLst/>
              </a:prstGeom>
              <a:blipFill>
                <a:blip r:embed="rId4"/>
                <a:stretch>
                  <a:fillRect l="-1600" t="-8571" b="-228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45">
            <a:extLst>
              <a:ext uri="{FF2B5EF4-FFF2-40B4-BE49-F238E27FC236}">
                <a16:creationId xmlns:a16="http://schemas.microsoft.com/office/drawing/2014/main" id="{4AE2168B-AEB5-3E9F-DD63-778C71FFA6DC}"/>
              </a:ext>
            </a:extLst>
          </p:cNvPr>
          <p:cNvSpPr/>
          <p:nvPr/>
        </p:nvSpPr>
        <p:spPr>
          <a:xfrm>
            <a:off x="9824108" y="4795615"/>
            <a:ext cx="1511560" cy="713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</a:rPr>
              <a:t>Optimality</a:t>
            </a:r>
            <a:r>
              <a:rPr lang="ja-JP" altLang="en-US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>
                <a:solidFill>
                  <a:srgbClr val="FF0000"/>
                </a:solidFill>
              </a:rPr>
              <a:t>Check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2" name="矩形 46">
            <a:extLst>
              <a:ext uri="{FF2B5EF4-FFF2-40B4-BE49-F238E27FC236}">
                <a16:creationId xmlns:a16="http://schemas.microsoft.com/office/drawing/2014/main" id="{ADED4DE9-6847-30DA-1519-C92D9EBCB49C}"/>
              </a:ext>
            </a:extLst>
          </p:cNvPr>
          <p:cNvSpPr/>
          <p:nvPr/>
        </p:nvSpPr>
        <p:spPr>
          <a:xfrm>
            <a:off x="7636146" y="4792625"/>
            <a:ext cx="2078959" cy="713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Non-Optimality Check</a:t>
            </a:r>
            <a:endParaRPr lang="zh-CN" altLang="en-US" sz="2000" dirty="0"/>
          </a:p>
        </p:txBody>
      </p:sp>
      <p:cxnSp>
        <p:nvCxnSpPr>
          <p:cNvPr id="13" name="连接符: 肘形 47">
            <a:extLst>
              <a:ext uri="{FF2B5EF4-FFF2-40B4-BE49-F238E27FC236}">
                <a16:creationId xmlns:a16="http://schemas.microsoft.com/office/drawing/2014/main" id="{70D6EBBC-A2D8-E75B-0AB3-C61DDCB1F806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 rot="16200000" flipH="1">
            <a:off x="9738283" y="3954010"/>
            <a:ext cx="645012" cy="1038198"/>
          </a:xfrm>
          <a:prstGeom prst="bentConnector3">
            <a:avLst>
              <a:gd name="adj1" fmla="val 50000"/>
            </a:avLst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连接符: 肘形 48">
            <a:extLst>
              <a:ext uri="{FF2B5EF4-FFF2-40B4-BE49-F238E27FC236}">
                <a16:creationId xmlns:a16="http://schemas.microsoft.com/office/drawing/2014/main" id="{1C7959C0-5826-3AB1-89F5-451F02F6EEA8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 rot="5400000">
            <a:off x="8787647" y="4038582"/>
            <a:ext cx="642022" cy="866064"/>
          </a:xfrm>
          <a:prstGeom prst="bentConnector3">
            <a:avLst>
              <a:gd name="adj1" fmla="val 50000"/>
            </a:avLst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连接符: 肘形 49">
            <a:extLst>
              <a:ext uri="{FF2B5EF4-FFF2-40B4-BE49-F238E27FC236}">
                <a16:creationId xmlns:a16="http://schemas.microsoft.com/office/drawing/2014/main" id="{02E0BD43-9CB0-6A1C-3BB7-A5932768DA76}"/>
              </a:ext>
            </a:extLst>
          </p:cNvPr>
          <p:cNvCxnSpPr>
            <a:cxnSpLocks/>
            <a:stCxn id="12" idx="1"/>
            <a:endCxn id="9" idx="0"/>
          </p:cNvCxnSpPr>
          <p:nvPr/>
        </p:nvCxnSpPr>
        <p:spPr>
          <a:xfrm rot="10800000" flipH="1">
            <a:off x="7636146" y="3422942"/>
            <a:ext cx="1905544" cy="1726510"/>
          </a:xfrm>
          <a:prstGeom prst="bentConnector4">
            <a:avLst>
              <a:gd name="adj1" fmla="val -11997"/>
              <a:gd name="adj2" fmla="val 125517"/>
            </a:avLst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50">
            <a:extLst>
              <a:ext uri="{FF2B5EF4-FFF2-40B4-BE49-F238E27FC236}">
                <a16:creationId xmlns:a16="http://schemas.microsoft.com/office/drawing/2014/main" id="{C670A015-5042-67DB-20AB-52095E505CFE}"/>
              </a:ext>
            </a:extLst>
          </p:cNvPr>
          <p:cNvCxnSpPr>
            <a:cxnSpLocks/>
            <a:stCxn id="11" idx="2"/>
            <a:endCxn id="10" idx="0"/>
          </p:cNvCxnSpPr>
          <p:nvPr/>
        </p:nvCxnSpPr>
        <p:spPr>
          <a:xfrm>
            <a:off x="10579888" y="5509267"/>
            <a:ext cx="0" cy="33194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83">
                <a:extLst>
                  <a:ext uri="{FF2B5EF4-FFF2-40B4-BE49-F238E27FC236}">
                    <a16:creationId xmlns:a16="http://schemas.microsoft.com/office/drawing/2014/main" id="{2C2E52F5-4178-B3A7-4082-31F4BC2DEB7F}"/>
                  </a:ext>
                </a:extLst>
              </p:cNvPr>
              <p:cNvSpPr/>
              <p:nvPr/>
            </p:nvSpPr>
            <p:spPr>
              <a:xfrm>
                <a:off x="6455478" y="3578158"/>
                <a:ext cx="1469961" cy="43457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dirty="0"/>
                  <a:t>Refine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7" name="矩形 83">
                <a:extLst>
                  <a:ext uri="{FF2B5EF4-FFF2-40B4-BE49-F238E27FC236}">
                    <a16:creationId xmlns:a16="http://schemas.microsoft.com/office/drawing/2014/main" id="{2C2E52F5-4178-B3A7-4082-31F4BC2DE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478" y="3578158"/>
                <a:ext cx="1469961" cy="434578"/>
              </a:xfrm>
              <a:prstGeom prst="rect">
                <a:avLst/>
              </a:prstGeom>
              <a:blipFill>
                <a:blip r:embed="rId5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250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FDC05-9018-D12C-4387-4FDA7CDE7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Constraint-based Maximality Checking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A6991F-BBF2-DE3A-3E8B-3EB48924AE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75052" y="1130715"/>
                <a:ext cx="5018169" cy="5636479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fontScale="92500"/>
              </a:bodyPr>
              <a:lstStyle/>
              <a:p>
                <a:r>
                  <a:rPr kumimoji="1" lang="en-US" altLang="ja-JP" dirty="0"/>
                  <a:t>We further reduce the demonic-angelic reachability analysis to </a:t>
                </a:r>
                <a:r>
                  <a:rPr kumimoji="1" lang="en-US" altLang="ja-JP" b="1" dirty="0" err="1"/>
                  <a:t>pfwCSP</a:t>
                </a:r>
                <a:r>
                  <a:rPr kumimoji="1" lang="en-US" altLang="ja-JP" dirty="0"/>
                  <a:t> satisfiability, which is an extension of </a:t>
                </a:r>
                <a:r>
                  <a:rPr kumimoji="1" lang="en-US" altLang="ja-JP" b="1" dirty="0"/>
                  <a:t>CHCs</a:t>
                </a:r>
                <a:r>
                  <a:rPr kumimoji="1" lang="en-US" altLang="ja-JP" dirty="0"/>
                  <a:t> to</a:t>
                </a:r>
                <a:br>
                  <a:rPr kumimoji="1" lang="en-US" altLang="ja-JP" dirty="0"/>
                </a:br>
                <a:r>
                  <a:rPr kumimoji="1" lang="en-US" altLang="ja-JP" dirty="0"/>
                  <a:t>(1) head-disjunction,</a:t>
                </a:r>
                <a:br>
                  <a:rPr kumimoji="1" lang="en-US" altLang="ja-JP" dirty="0"/>
                </a:br>
                <a:r>
                  <a:rPr kumimoji="1" lang="en-US" altLang="ja-JP" dirty="0"/>
                  <a:t>(2) </a:t>
                </a:r>
                <a:r>
                  <a:rPr lang="en-US" altLang="ja-JP" dirty="0"/>
                  <a:t>(synthesis of) </a:t>
                </a:r>
                <a:r>
                  <a:rPr kumimoji="1" lang="en-US" altLang="ja-JP" dirty="0"/>
                  <a:t>total functions, and</a:t>
                </a:r>
                <a:br>
                  <a:rPr kumimoji="1" lang="en-US" altLang="ja-JP" dirty="0"/>
                </a:br>
                <a:r>
                  <a:rPr kumimoji="1" lang="en-US" altLang="ja-JP" dirty="0"/>
                  <a:t>(3)</a:t>
                </a:r>
                <a:r>
                  <a:rPr lang="en-US" altLang="ja-JP" dirty="0"/>
                  <a:t> </a:t>
                </a:r>
                <a:r>
                  <a:rPr kumimoji="1" lang="en-US" altLang="ja-JP" dirty="0"/>
                  <a:t>well-</a:t>
                </a:r>
                <a:r>
                  <a:rPr kumimoji="1" lang="en-US" altLang="ja-JP" dirty="0" err="1"/>
                  <a:t>foundedness</a:t>
                </a:r>
                <a:r>
                  <a:rPr kumimoji="1" lang="en-US" altLang="ja-JP" dirty="0"/>
                  <a:t> constraints</a:t>
                </a:r>
                <a:br>
                  <a:rPr lang="en-US" altLang="ja-JP" dirty="0"/>
                </a:br>
                <a:r>
                  <a:rPr lang="en-US" altLang="ja-JP" dirty="0"/>
                  <a:t>(Please see the paper for details)</a:t>
                </a:r>
                <a:endParaRPr kumimoji="1" lang="en-US" altLang="ja-JP" dirty="0"/>
              </a:p>
              <a:p>
                <a:r>
                  <a:rPr lang="en-US" altLang="ja-JP" dirty="0"/>
                  <a:t>(1) and (2) are used for synthesizing strategies for </a:t>
                </a:r>
                <a:r>
                  <a:rPr lang="en-US" altLang="ja-JP" b="0" i="0" u="none" strike="noStrike" baseline="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nondet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endParaRPr lang="en-US" altLang="ja-JP" i="0" dirty="0">
                  <a:solidFill>
                    <a:srgbClr val="0070C0"/>
                  </a:solidFill>
                  <a:latin typeface="Consolas" panose="020B0609020204030204" pitchFamily="49" charset="0"/>
                </a:endParaRPr>
              </a:p>
              <a:p>
                <a:r>
                  <a:rPr lang="en-US" altLang="ja-JP" dirty="0"/>
                  <a:t>(3) is used for synthesizing the ranking function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</m:oMath>
                </a14:m>
                <a:r>
                  <a:rPr lang="en-US" altLang="ja-JP" dirty="0"/>
                  <a:t> witnessing the reachability to assertion violation under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nondet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endParaRPr lang="en-US" altLang="ja-JP" sz="2400" b="0" dirty="0">
                  <a:solidFill>
                    <a:srgbClr val="FF0000"/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A6991F-BBF2-DE3A-3E8B-3EB48924AE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75052" y="1130715"/>
                <a:ext cx="5018169" cy="5636479"/>
              </a:xfrm>
              <a:blipFill>
                <a:blip r:embed="rId3"/>
                <a:stretch>
                  <a:fillRect l="-1333" t="-431" r="-21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9740D-4FC5-2DC6-31F7-0B048D37B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006D4-4539-36F9-D8FF-F11B84C6E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59D7F2-C2F5-DD4F-6ED5-86A06796A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840803"/>
            <a:ext cx="4114800" cy="365125"/>
          </a:xfrm>
        </p:spPr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021A97-D44A-A02C-1BD1-757DDA69E82B}"/>
                  </a:ext>
                </a:extLst>
              </p:cNvPr>
              <p:cNvSpPr txBox="1"/>
              <p:nvPr/>
            </p:nvSpPr>
            <p:spPr>
              <a:xfrm>
                <a:off x="98779" y="1133134"/>
                <a:ext cx="6927755" cy="563647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The maximality of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ja-JP" altLang="en-US" sz="2400" dirty="0">
                    <a:solidFill>
                      <a:srgbClr val="7030A0"/>
                    </a:solidFill>
                    <a:latin typeface="Inconsolatazi4-Regular"/>
                  </a:rPr>
                  <a:t> </a:t>
                </a:r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is reduced to </a:t>
                </a:r>
                <a:r>
                  <a:rPr lang="en-US" altLang="ja-JP" sz="2400" b="1" i="1" dirty="0">
                    <a:solidFill>
                      <a:srgbClr val="7030A0"/>
                    </a:solidFill>
                    <a:latin typeface="Inconsolatazi4-Regular"/>
                  </a:rPr>
                  <a:t>unsafety</a:t>
                </a:r>
                <a:r>
                  <a:rPr lang="ja-JP" altLang="en-US" sz="2400" dirty="0">
                    <a:solidFill>
                      <a:srgbClr val="7030A0"/>
                    </a:solidFill>
                    <a:latin typeface="Inconsolatazi4-Regular"/>
                  </a:rPr>
                  <a:t> </a:t>
                </a:r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under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Inconsolatazi4-Regular"/>
                  </a:rPr>
                  <a:t>demonic(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  <a:latin typeface="Inconsolatazi4-Regular"/>
                  </a:rPr>
                  <a:t>)</a:t>
                </a:r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 &amp; </a:t>
                </a:r>
                <a:r>
                  <a:rPr lang="en-US" altLang="ja-JP" sz="2400" dirty="0">
                    <a:solidFill>
                      <a:srgbClr val="0070C0"/>
                    </a:solidFill>
                    <a:latin typeface="Inconsolatazi4-Regular"/>
                  </a:rPr>
                  <a:t>angelic(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sz="2400" dirty="0">
                    <a:solidFill>
                      <a:srgbClr val="0070C0"/>
                    </a:solidFill>
                    <a:latin typeface="Inconsolatazi4-Regular"/>
                  </a:rPr>
                  <a:t>) </a:t>
                </a:r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non-deterministic choices of:</a:t>
                </a:r>
              </a:p>
              <a:p>
                <a:pPr algn="l"/>
                <a:endParaRPr lang="en-US" altLang="ja-JP" sz="2400" b="0" i="0" u="none" strike="noStrike" baseline="0" dirty="0">
                  <a:latin typeface="Consolas" panose="020B0609020204030204" pitchFamily="49" charset="0"/>
                </a:endParaRPr>
              </a:p>
              <a:p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def </a:t>
                </a:r>
                <a:r>
                  <a:rPr lang="en-US" altLang="ja-JP" sz="2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f_worst</a:t>
                </a:r>
                <a:r>
                  <a:rPr lang="en-US" altLang="ja-JP" sz="2400" dirty="0">
                    <a:latin typeface="Consolas" panose="020B0609020204030204" pitchFamily="49" charset="0"/>
                  </a:rPr>
                  <a:t>(</a:t>
                </a:r>
                <a:r>
                  <a:rPr lang="en-US" altLang="ja-JP" sz="2400" dirty="0" err="1">
                    <a:latin typeface="Consolas" panose="020B0609020204030204" pitchFamily="49" charset="0"/>
                  </a:rPr>
                  <a:t>a,b,x</a:t>
                </a:r>
                <a:r>
                  <a:rPr lang="en-US" altLang="ja-JP" sz="2400" dirty="0">
                    <a:latin typeface="Consolas" panose="020B0609020204030204" pitchFamily="49" charset="0"/>
                  </a:rPr>
                  <a:t>):</a:t>
                </a:r>
                <a:endParaRPr lang="en-US" altLang="ja-JP" sz="2400" b="0" i="0" u="none" strike="noStrike" baseline="0" dirty="0">
                  <a:latin typeface="Consolas" panose="020B0609020204030204" pitchFamily="49" charset="0"/>
                </a:endParaRP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y = </a:t>
                </a:r>
                <a:r>
                  <a:rPr lang="en-US" altLang="ja-JP" sz="2400" b="0" i="0" u="none" strike="noStrike" baseline="0" dirty="0" err="1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nonde</a:t>
                </a:r>
                <a:r>
                  <a:rPr lang="en-US" altLang="ja-JP" sz="2400" b="0" i="0" u="none" strike="noStrike" baseline="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altLang="ja-JP" sz="2400" b="0" i="1" u="none" strike="noStrike" baseline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();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if </a:t>
                </a:r>
                <a:r>
                  <a:rPr lang="ja-JP" altLang="en-US" sz="2400" b="0" i="0" u="none" strike="noStrike" baseline="0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𝑆</a:t>
                </a:r>
                <a:r>
                  <a:rPr lang="en-US" altLang="ja-JP" sz="2400" b="0" i="0" u="none" strike="noStrike" baseline="0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(</a:t>
                </a:r>
                <a:r>
                  <a:rPr lang="en-US" altLang="ja-JP" sz="2400" b="0" i="0" u="none" strike="noStrike" baseline="0" dirty="0" err="1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x,y</a:t>
                </a:r>
                <a:r>
                  <a:rPr lang="en-US" altLang="ja-JP" sz="2400" b="0" i="0" u="none" strike="noStrike" baseline="0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)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or 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(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x,y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)=(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a,b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)</a:t>
                </a:r>
              </a:p>
              <a:p>
                <a:pPr algn="l"/>
                <a:r>
                  <a:rPr lang="en-US" altLang="ja-JP" sz="2400" dirty="0">
                    <a:latin typeface="Consolas" panose="020B0609020204030204" pitchFamily="49" charset="0"/>
                  </a:rPr>
                  <a:t>  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then return y else diverge</a:t>
                </a:r>
              </a:p>
              <a:p>
                <a:r>
                  <a:rPr lang="en-US" altLang="ja-JP" sz="2400" dirty="0">
                    <a:latin typeface="Consolas" panose="020B0609020204030204" pitchFamily="49" charset="0"/>
                  </a:rPr>
                  <a:t>a =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nondet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sz="2400" dirty="0">
                    <a:latin typeface="Consolas" panose="020B0609020204030204" pitchFamily="49" charset="0"/>
                  </a:rPr>
                  <a:t>(); b =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nondet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sz="2400" dirty="0">
                    <a:latin typeface="Consolas" panose="020B0609020204030204" pitchFamily="49" charset="0"/>
                  </a:rPr>
                  <a:t>();</a:t>
                </a:r>
              </a:p>
              <a:p>
                <a:r>
                  <a:rPr lang="en-US" altLang="ja-JP" sz="2400" dirty="0">
                    <a:latin typeface="Consolas" panose="020B0609020204030204" pitchFamily="49" charset="0"/>
                  </a:rPr>
                  <a:t>assert(not </a:t>
                </a:r>
                <a:r>
                  <a:rPr lang="ja-JP" altLang="en-US" sz="2400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𝑆</a:t>
                </a:r>
                <a:r>
                  <a:rPr lang="en-US" altLang="ja-JP" sz="2400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(</a:t>
                </a:r>
                <a:r>
                  <a:rPr lang="en-US" altLang="ja-JP" sz="2400" dirty="0" err="1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a,b</a:t>
                </a:r>
                <a:r>
                  <a:rPr lang="en-US" altLang="ja-JP" sz="2400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)</a:t>
                </a:r>
                <a:r>
                  <a:rPr lang="en-US" altLang="ja-JP" sz="2400" dirty="0">
                    <a:latin typeface="Consolas" panose="020B0609020204030204" pitchFamily="49" charset="0"/>
                  </a:rPr>
                  <a:t>)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s = 0;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= 0;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while </a:t>
                </a:r>
                <a:r>
                  <a:rPr lang="en-US" altLang="ja-JP" sz="2400" b="0" i="0" u="none" strike="noStrike" baseline="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nondet</a:t>
                </a:r>
                <a14:m>
                  <m:oMath xmlns:m="http://schemas.openxmlformats.org/officeDocument/2006/math">
                    <m:r>
                      <a:rPr lang="en-US" altLang="ja-JP" sz="2400" b="0" i="1" u="none" strike="noStrike" baseline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() do</a:t>
                </a:r>
              </a:p>
              <a:p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if </a:t>
                </a:r>
                <a:r>
                  <a:rPr lang="en-US" altLang="ja-JP" sz="2400" b="0" i="0" u="none" strike="noStrike" baseline="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nondet</a:t>
                </a:r>
                <a14:m>
                  <m:oMath xmlns:m="http://schemas.openxmlformats.org/officeDocument/2006/math">
                    <m:r>
                      <a:rPr lang="en-US" altLang="ja-JP" sz="2400" b="0" i="1" u="none" strike="noStrike" baseline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()</a:t>
                </a:r>
                <a:b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</a:br>
                <a:r>
                  <a:rPr lang="en-US" altLang="ja-JP" sz="2400" b="0" i="0" u="none" strike="noStrike" dirty="0">
                    <a:latin typeface="Consolas" panose="020B0609020204030204" pitchFamily="49" charset="0"/>
                  </a:rPr>
                  <a:t>  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then</a:t>
                </a:r>
                <a:r>
                  <a:rPr lang="en-US" altLang="ja-JP" sz="2400" b="0" i="0" u="none" strike="noStrike" dirty="0">
                    <a:latin typeface="Consolas" panose="020B0609020204030204" pitchFamily="49" charset="0"/>
                  </a:rPr>
                  <a:t> 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s = s + </a:t>
                </a:r>
                <a:r>
                  <a:rPr lang="en-US" altLang="ja-JP" sz="2400" dirty="0" err="1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f_worst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(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a,b,i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);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else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=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+ 1;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assert(s &gt;= 0);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021A97-D44A-A02C-1BD1-757DDA69E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79" y="1133134"/>
                <a:ext cx="6927755" cy="5636479"/>
              </a:xfrm>
              <a:prstGeom prst="rect">
                <a:avLst/>
              </a:prstGeom>
              <a:blipFill>
                <a:blip r:embed="rId4"/>
                <a:stretch>
                  <a:fillRect l="-1229" t="-755" r="-351" b="-12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94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E177D-230E-B0BF-B73A-BE0937860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err="1"/>
              <a:t>OptPCSat</a:t>
            </a:r>
            <a:endParaRPr kumimoji="1" lang="ja-JP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48C65-E531-B1C1-D30F-F777E155F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Iteratively refine the current solution until an optimal one is found</a:t>
            </a:r>
          </a:p>
          <a:p>
            <a:r>
              <a:rPr kumimoji="1" lang="en-US" altLang="ja-JP" dirty="0"/>
              <a:t>Check optimality and non-optimality of the current solution in parallel</a:t>
            </a:r>
          </a:p>
          <a:p>
            <a:pPr lvl="1"/>
            <a:r>
              <a:rPr kumimoji="1" lang="en-US" altLang="ja-JP" dirty="0">
                <a:solidFill>
                  <a:srgbClr val="FF0000"/>
                </a:solidFill>
              </a:rPr>
              <a:t>Reduce non-optimality to satisfiability of CHCs with Non-Emptiness constraints</a:t>
            </a:r>
          </a:p>
          <a:p>
            <a:pPr lvl="1"/>
            <a:r>
              <a:rPr kumimoji="1" lang="en-US" altLang="ja-JP" dirty="0"/>
              <a:t>Reduce optimality to satisfiability of </a:t>
            </a:r>
            <a:r>
              <a:rPr kumimoji="1" lang="en-US" altLang="ja-JP" dirty="0" err="1"/>
              <a:t>pfwCSP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EB48A-9234-739C-EC73-8A3B12C2F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904BE2-5A2A-6763-C9F5-0706B9656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544B8-2760-80A3-205A-AB30B99CF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: 圆角 43">
                <a:extLst>
                  <a:ext uri="{FF2B5EF4-FFF2-40B4-BE49-F238E27FC236}">
                    <a16:creationId xmlns:a16="http://schemas.microsoft.com/office/drawing/2014/main" id="{59CC4F12-029E-F8C5-3346-B627254A6C5C}"/>
                  </a:ext>
                </a:extLst>
              </p:cNvPr>
              <p:cNvSpPr/>
              <p:nvPr/>
            </p:nvSpPr>
            <p:spPr>
              <a:xfrm>
                <a:off x="8819090" y="3422942"/>
                <a:ext cx="1445200" cy="72766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dirty="0"/>
                  <a:t>Current Solution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9" name="矩形: 圆角 43">
                <a:extLst>
                  <a:ext uri="{FF2B5EF4-FFF2-40B4-BE49-F238E27FC236}">
                    <a16:creationId xmlns:a16="http://schemas.microsoft.com/office/drawing/2014/main" id="{59CC4F12-029E-F8C5-3346-B627254A6C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090" y="3422942"/>
                <a:ext cx="1445200" cy="727661"/>
              </a:xfrm>
              <a:prstGeom prst="roundRect">
                <a:avLst/>
              </a:prstGeom>
              <a:blipFill>
                <a:blip r:embed="rId3"/>
                <a:stretch>
                  <a:fillRect l="-418" t="-1653" b="-132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: 圆角 44">
                <a:extLst>
                  <a:ext uri="{FF2B5EF4-FFF2-40B4-BE49-F238E27FC236}">
                    <a16:creationId xmlns:a16="http://schemas.microsoft.com/office/drawing/2014/main" id="{9A83C46E-CD03-C494-8047-2517379DDCF9}"/>
                  </a:ext>
                </a:extLst>
              </p:cNvPr>
              <p:cNvSpPr/>
              <p:nvPr/>
            </p:nvSpPr>
            <p:spPr>
              <a:xfrm>
                <a:off x="9824108" y="5841211"/>
                <a:ext cx="1511560" cy="629383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dirty="0"/>
                  <a:t>Optimal Solution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" name="矩形: 圆角 44">
                <a:extLst>
                  <a:ext uri="{FF2B5EF4-FFF2-40B4-BE49-F238E27FC236}">
                    <a16:creationId xmlns:a16="http://schemas.microsoft.com/office/drawing/2014/main" id="{9A83C46E-CD03-C494-8047-2517379DD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4108" y="5841211"/>
                <a:ext cx="1511560" cy="629383"/>
              </a:xfrm>
              <a:prstGeom prst="roundRect">
                <a:avLst/>
              </a:prstGeom>
              <a:blipFill>
                <a:blip r:embed="rId4"/>
                <a:stretch>
                  <a:fillRect l="-1600" t="-8571" b="-228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45">
            <a:extLst>
              <a:ext uri="{FF2B5EF4-FFF2-40B4-BE49-F238E27FC236}">
                <a16:creationId xmlns:a16="http://schemas.microsoft.com/office/drawing/2014/main" id="{4AE2168B-AEB5-3E9F-DD63-778C71FFA6DC}"/>
              </a:ext>
            </a:extLst>
          </p:cNvPr>
          <p:cNvSpPr/>
          <p:nvPr/>
        </p:nvSpPr>
        <p:spPr>
          <a:xfrm>
            <a:off x="9824108" y="4795615"/>
            <a:ext cx="1511560" cy="713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Optimality</a:t>
            </a:r>
            <a:r>
              <a:rPr lang="ja-JP" altLang="en-US" sz="2000" dirty="0"/>
              <a:t> </a:t>
            </a:r>
            <a:r>
              <a:rPr lang="en-US" altLang="ja-JP" sz="2000" dirty="0"/>
              <a:t>Check</a:t>
            </a:r>
            <a:endParaRPr lang="zh-CN" altLang="en-US" sz="2000" dirty="0"/>
          </a:p>
        </p:txBody>
      </p:sp>
      <p:sp>
        <p:nvSpPr>
          <p:cNvPr id="12" name="矩形 46">
            <a:extLst>
              <a:ext uri="{FF2B5EF4-FFF2-40B4-BE49-F238E27FC236}">
                <a16:creationId xmlns:a16="http://schemas.microsoft.com/office/drawing/2014/main" id="{ADED4DE9-6847-30DA-1519-C92D9EBCB49C}"/>
              </a:ext>
            </a:extLst>
          </p:cNvPr>
          <p:cNvSpPr/>
          <p:nvPr/>
        </p:nvSpPr>
        <p:spPr>
          <a:xfrm>
            <a:off x="7636146" y="4792625"/>
            <a:ext cx="2078959" cy="713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</a:rPr>
              <a:t>Non-Optimality Check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cxnSp>
        <p:nvCxnSpPr>
          <p:cNvPr id="13" name="连接符: 肘形 47">
            <a:extLst>
              <a:ext uri="{FF2B5EF4-FFF2-40B4-BE49-F238E27FC236}">
                <a16:creationId xmlns:a16="http://schemas.microsoft.com/office/drawing/2014/main" id="{70D6EBBC-A2D8-E75B-0AB3-C61DDCB1F806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 rot="16200000" flipH="1">
            <a:off x="9738283" y="3954010"/>
            <a:ext cx="645012" cy="1038198"/>
          </a:xfrm>
          <a:prstGeom prst="bentConnector3">
            <a:avLst>
              <a:gd name="adj1" fmla="val 50000"/>
            </a:avLst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连接符: 肘形 48">
            <a:extLst>
              <a:ext uri="{FF2B5EF4-FFF2-40B4-BE49-F238E27FC236}">
                <a16:creationId xmlns:a16="http://schemas.microsoft.com/office/drawing/2014/main" id="{1C7959C0-5826-3AB1-89F5-451F02F6EEA8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 rot="5400000">
            <a:off x="8787647" y="4038582"/>
            <a:ext cx="642022" cy="866064"/>
          </a:xfrm>
          <a:prstGeom prst="bentConnector3">
            <a:avLst>
              <a:gd name="adj1" fmla="val 50000"/>
            </a:avLst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连接符: 肘形 49">
            <a:extLst>
              <a:ext uri="{FF2B5EF4-FFF2-40B4-BE49-F238E27FC236}">
                <a16:creationId xmlns:a16="http://schemas.microsoft.com/office/drawing/2014/main" id="{02E0BD43-9CB0-6A1C-3BB7-A5932768DA76}"/>
              </a:ext>
            </a:extLst>
          </p:cNvPr>
          <p:cNvCxnSpPr>
            <a:cxnSpLocks/>
            <a:stCxn id="12" idx="1"/>
            <a:endCxn id="9" idx="0"/>
          </p:cNvCxnSpPr>
          <p:nvPr/>
        </p:nvCxnSpPr>
        <p:spPr>
          <a:xfrm rot="10800000" flipH="1">
            <a:off x="7636146" y="3422942"/>
            <a:ext cx="1905544" cy="1726510"/>
          </a:xfrm>
          <a:prstGeom prst="bentConnector4">
            <a:avLst>
              <a:gd name="adj1" fmla="val -11997"/>
              <a:gd name="adj2" fmla="val 125517"/>
            </a:avLst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50">
            <a:extLst>
              <a:ext uri="{FF2B5EF4-FFF2-40B4-BE49-F238E27FC236}">
                <a16:creationId xmlns:a16="http://schemas.microsoft.com/office/drawing/2014/main" id="{C670A015-5042-67DB-20AB-52095E505CFE}"/>
              </a:ext>
            </a:extLst>
          </p:cNvPr>
          <p:cNvCxnSpPr>
            <a:cxnSpLocks/>
            <a:stCxn id="11" idx="2"/>
            <a:endCxn id="10" idx="0"/>
          </p:cNvCxnSpPr>
          <p:nvPr/>
        </p:nvCxnSpPr>
        <p:spPr>
          <a:xfrm>
            <a:off x="10579888" y="5509267"/>
            <a:ext cx="0" cy="33194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83">
                <a:extLst>
                  <a:ext uri="{FF2B5EF4-FFF2-40B4-BE49-F238E27FC236}">
                    <a16:creationId xmlns:a16="http://schemas.microsoft.com/office/drawing/2014/main" id="{2C2E52F5-4178-B3A7-4082-31F4BC2DEB7F}"/>
                  </a:ext>
                </a:extLst>
              </p:cNvPr>
              <p:cNvSpPr/>
              <p:nvPr/>
            </p:nvSpPr>
            <p:spPr>
              <a:xfrm>
                <a:off x="6455478" y="3578158"/>
                <a:ext cx="1469961" cy="43457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dirty="0"/>
                  <a:t>Refine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7" name="矩形 83">
                <a:extLst>
                  <a:ext uri="{FF2B5EF4-FFF2-40B4-BE49-F238E27FC236}">
                    <a16:creationId xmlns:a16="http://schemas.microsoft.com/office/drawing/2014/main" id="{2C2E52F5-4178-B3A7-4082-31F4BC2DE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478" y="3578158"/>
                <a:ext cx="1469961" cy="434578"/>
              </a:xfrm>
              <a:prstGeom prst="rect">
                <a:avLst/>
              </a:prstGeom>
              <a:blipFill>
                <a:blip r:embed="rId5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2720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53B21F05-2109-436F-B691-AD0DF59E08F6}"/>
              </a:ext>
            </a:extLst>
          </p:cNvPr>
          <p:cNvGrpSpPr/>
          <p:nvPr/>
        </p:nvGrpSpPr>
        <p:grpSpPr>
          <a:xfrm>
            <a:off x="1776872" y="1372892"/>
            <a:ext cx="3080292" cy="2304810"/>
            <a:chOff x="1226052" y="1372892"/>
            <a:chExt cx="2258512" cy="2304810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BDA486EC-D23A-4A8F-B776-5B3DF92F8F34}"/>
                </a:ext>
              </a:extLst>
            </p:cNvPr>
            <p:cNvSpPr/>
            <p:nvPr/>
          </p:nvSpPr>
          <p:spPr>
            <a:xfrm>
              <a:off x="1226052" y="1372892"/>
              <a:ext cx="2258512" cy="230481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1904D517-0806-4345-B904-A31198181B13}"/>
                    </a:ext>
                  </a:extLst>
                </p:cNvPr>
                <p:cNvSpPr txBox="1"/>
                <p:nvPr/>
              </p:nvSpPr>
              <p:spPr>
                <a:xfrm>
                  <a:off x="2449162" y="1505878"/>
                  <a:ext cx="50037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oMath>
                    </m:oMathPara>
                  </a14:m>
                  <a:endParaRPr lang="zh-CN" alt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1904D517-0806-4345-B904-A31198181B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9162" y="1505878"/>
                  <a:ext cx="500371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7718F63E-ACAE-407E-8312-2E9AF06CE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Constraint-based Non-Maximality Checking</a:t>
            </a:r>
            <a:endParaRPr kumimoji="1" lang="ja-JP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1E4789C-F6DA-4D63-BDAF-86F2B2E46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2C9C1CD-C91D-4D87-AE73-3305A020F867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520F2-EF64-479B-A9E3-767850313C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/>
              <a:t>January 20, 2023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FCCC5AE1-0CF4-4369-8920-4A469DB18467}"/>
                  </a:ext>
                </a:extLst>
              </p:cNvPr>
              <p:cNvSpPr/>
              <p:nvPr/>
            </p:nvSpPr>
            <p:spPr>
              <a:xfrm>
                <a:off x="1981554" y="1890130"/>
                <a:ext cx="2154983" cy="1512599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b="1" dirty="0">
                    <a:solidFill>
                      <a:srgbClr val="FF0000"/>
                    </a:solidFill>
                  </a:rPr>
                  <a:t>Current Solution</a:t>
                </a:r>
                <a:r>
                  <a:rPr lang="ja-JP" alt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endParaRPr lang="ja-JP" alt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FCCC5AE1-0CF4-4369-8920-4A469DB184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554" y="1890130"/>
                <a:ext cx="2154983" cy="151259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组合 16">
            <a:extLst>
              <a:ext uri="{FF2B5EF4-FFF2-40B4-BE49-F238E27FC236}">
                <a16:creationId xmlns:a16="http://schemas.microsoft.com/office/drawing/2014/main" id="{28BD9835-2236-4BE1-BE04-AE4F2576E035}"/>
              </a:ext>
            </a:extLst>
          </p:cNvPr>
          <p:cNvGrpSpPr/>
          <p:nvPr/>
        </p:nvGrpSpPr>
        <p:grpSpPr>
          <a:xfrm>
            <a:off x="4094905" y="1128703"/>
            <a:ext cx="4467419" cy="990846"/>
            <a:chOff x="3389825" y="1796862"/>
            <a:chExt cx="4467419" cy="990846"/>
          </a:xfrm>
        </p:grpSpPr>
        <p:sp>
          <p:nvSpPr>
            <p:cNvPr id="9" name="流程图: 接点 8">
              <a:extLst>
                <a:ext uri="{FF2B5EF4-FFF2-40B4-BE49-F238E27FC236}">
                  <a16:creationId xmlns:a16="http://schemas.microsoft.com/office/drawing/2014/main" id="{E7CD566A-EF2A-401E-9784-E3A9F6DC9ABD}"/>
                </a:ext>
              </a:extLst>
            </p:cNvPr>
            <p:cNvSpPr/>
            <p:nvPr/>
          </p:nvSpPr>
          <p:spPr>
            <a:xfrm>
              <a:off x="3389825" y="2718734"/>
              <a:ext cx="68974" cy="68974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3862AE0C-DB10-4CC9-B8BA-0A96F766D0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7856" y="1981529"/>
              <a:ext cx="934958" cy="75977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8B8FF4AE-A9FA-4E42-BD00-0E12AB197A68}"/>
                </a:ext>
              </a:extLst>
            </p:cNvPr>
            <p:cNvCxnSpPr>
              <a:cxnSpLocks/>
            </p:cNvCxnSpPr>
            <p:nvPr/>
          </p:nvCxnSpPr>
          <p:spPr>
            <a:xfrm>
              <a:off x="4374931" y="1986456"/>
              <a:ext cx="788276" cy="788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93CD58D7-8D46-45AC-9AC1-450FB36390A3}"/>
                    </a:ext>
                  </a:extLst>
                </p:cNvPr>
                <p:cNvSpPr txBox="1"/>
                <p:nvPr/>
              </p:nvSpPr>
              <p:spPr>
                <a:xfrm>
                  <a:off x="4776952" y="1796862"/>
                  <a:ext cx="3080292" cy="46166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  <m:acc>
                          <m:accPr>
                            <m:chr m:val="⃗"/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 ¬</m:t>
                        </m:r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?</m:t>
                        </m:r>
                      </m:oMath>
                    </m:oMathPara>
                  </a14:m>
                  <a:endParaRPr lang="ja-JP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93CD58D7-8D46-45AC-9AC1-450FB36390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6952" y="1796862"/>
                  <a:ext cx="3080292" cy="461665"/>
                </a:xfrm>
                <a:prstGeom prst="rect">
                  <a:avLst/>
                </a:prstGeom>
                <a:blipFill>
                  <a:blip r:embed="rId5"/>
                  <a:stretch>
                    <a:fillRect t="-15385" b="-1794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id="{266745F7-A306-4BD1-89D7-91735C30D229}"/>
                  </a:ext>
                </a:extLst>
              </p:cNvPr>
              <p:cNvSpPr/>
              <p:nvPr/>
            </p:nvSpPr>
            <p:spPr>
              <a:xfrm>
                <a:off x="4923225" y="1924658"/>
                <a:ext cx="7310815" cy="175304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400" dirty="0">
                    <a:solidFill>
                      <a:schemeClr val="tx1"/>
                    </a:solidFill>
                  </a:rPr>
                  <a:t>CHCs+NE for Non-Maximality Checking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endParaRPr lang="en-US" altLang="ja-JP" sz="3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ja-JP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altLang="ja-JP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altLang="ja-JP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ja-JP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ja-JP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altLang="ja-JP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ja-JP" sz="3200" dirty="0" smtClean="0">
                                  <a:solidFill>
                                    <a:srgbClr val="FF0000"/>
                                  </a:solidFill>
                                </a:rPr>
                                <m:t>NonEmpty</m:t>
                              </m:r>
                              <m:d>
                                <m:dPr>
                                  <m:ctrlPr>
                                    <a:rPr lang="en-US" altLang="ja-JP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a:rPr lang="en-US" altLang="ja-JP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altLang="ja-JP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∧</m:t>
                                  </m:r>
                                  <m:r>
                                    <a:rPr lang="en-US" altLang="ja-JP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altLang="ja-JP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ja-JP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ja-JP" altLang="en-US" sz="3200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ja-JP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id="{266745F7-A306-4BD1-89D7-91735C30D2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225" y="1924658"/>
                <a:ext cx="7310815" cy="17530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CC065519-1151-4F52-A30A-DBFE7BF8AD3E}"/>
                  </a:ext>
                </a:extLst>
              </p:cNvPr>
              <p:cNvSpPr txBox="1"/>
              <p:nvPr/>
            </p:nvSpPr>
            <p:spPr>
              <a:xfrm>
                <a:off x="1369147" y="4041441"/>
                <a:ext cx="3570415" cy="9161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⇒ ⊥</m:t>
                              </m:r>
                              <m:r>
                                <a:rPr lang="en-US" altLang="ja-JP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CC065519-1151-4F52-A30A-DBFE7BF8A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147" y="4041441"/>
                <a:ext cx="3570415" cy="9161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箭头: 下 24">
                <a:extLst>
                  <a:ext uri="{FF2B5EF4-FFF2-40B4-BE49-F238E27FC236}">
                    <a16:creationId xmlns:a16="http://schemas.microsoft.com/office/drawing/2014/main" id="{0A8C5311-8C4C-4EEB-8755-C9E877F3F0E9}"/>
                  </a:ext>
                </a:extLst>
              </p:cNvPr>
              <p:cNvSpPr/>
              <p:nvPr/>
            </p:nvSpPr>
            <p:spPr>
              <a:xfrm>
                <a:off x="1944133" y="5027772"/>
                <a:ext cx="2614285" cy="412329"/>
              </a:xfrm>
              <a:prstGeom prst="downArrow">
                <a:avLst>
                  <a:gd name="adj1" fmla="val 60237"/>
                  <a:gd name="adj2" fmla="val 5000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dirty="0"/>
                  <a:t>Solve(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ja-JP" sz="2000" dirty="0"/>
                  <a:t>)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25" name="箭头: 下 24">
                <a:extLst>
                  <a:ext uri="{FF2B5EF4-FFF2-40B4-BE49-F238E27FC236}">
                    <a16:creationId xmlns:a16="http://schemas.microsoft.com/office/drawing/2014/main" id="{0A8C5311-8C4C-4EEB-8755-C9E877F3F0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133" y="5027772"/>
                <a:ext cx="2614285" cy="412329"/>
              </a:xfrm>
              <a:prstGeom prst="downArrow">
                <a:avLst>
                  <a:gd name="adj1" fmla="val 60237"/>
                  <a:gd name="adj2" fmla="val 50000"/>
                </a:avLst>
              </a:prstGeom>
              <a:blipFill>
                <a:blip r:embed="rId8"/>
                <a:stretch>
                  <a:fillRect t="-18571" b="-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A13FAA41-CA51-476C-9538-51D9FC56B786}"/>
                  </a:ext>
                </a:extLst>
              </p:cNvPr>
              <p:cNvSpPr txBox="1"/>
              <p:nvPr/>
            </p:nvSpPr>
            <p:spPr>
              <a:xfrm>
                <a:off x="1640418" y="5440020"/>
                <a:ext cx="3570415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↦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&lt;−10</m:t>
                          </m:r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A13FAA41-CA51-476C-9538-51D9FC56B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418" y="5440020"/>
                <a:ext cx="357041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箭头: 右 26">
            <a:extLst>
              <a:ext uri="{FF2B5EF4-FFF2-40B4-BE49-F238E27FC236}">
                <a16:creationId xmlns:a16="http://schemas.microsoft.com/office/drawing/2014/main" id="{DD143ACE-BDD1-4007-BC3E-C2F87335A1EF}"/>
              </a:ext>
            </a:extLst>
          </p:cNvPr>
          <p:cNvSpPr/>
          <p:nvPr/>
        </p:nvSpPr>
        <p:spPr>
          <a:xfrm>
            <a:off x="5210833" y="5265909"/>
            <a:ext cx="1184333" cy="80988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A0C019B6-BAB5-4C9B-A03E-C801EC486993}"/>
                  </a:ext>
                </a:extLst>
              </p:cNvPr>
              <p:cNvSpPr txBox="1"/>
              <p:nvPr/>
            </p:nvSpPr>
            <p:spPr>
              <a:xfrm>
                <a:off x="6476422" y="5281417"/>
                <a:ext cx="4171804" cy="7788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&lt;−10⇒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ja-JP" sz="2000" b="0" i="0" dirty="0" smtClean="0">
                                  <a:solidFill>
                                    <a:srgbClr val="FF0000"/>
                                  </a:solidFill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altLang="ja-JP" sz="2000" dirty="0">
                                  <a:solidFill>
                                    <a:srgbClr val="FF0000"/>
                                  </a:solidFill>
                                </a:rPr>
                                <m:t>on</m:t>
                              </m:r>
                              <m:r>
                                <m:rPr>
                                  <m:nor/>
                                </m:rPr>
                                <a:rPr lang="en-US" altLang="ja-JP" sz="2000" b="0" i="0" dirty="0" smtClean="0">
                                  <a:solidFill>
                                    <a:srgbClr val="FF0000"/>
                                  </a:solidFill>
                                </a:rPr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en-US" altLang="ja-JP" sz="2000" dirty="0">
                                  <a:solidFill>
                                    <a:srgbClr val="FF0000"/>
                                  </a:solidFill>
                                </a:rPr>
                                <m:t>mpty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≥−10∧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A0C019B6-BAB5-4C9B-A03E-C801EC486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422" y="5281417"/>
                <a:ext cx="4171804" cy="7788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箭头: 上 28">
                <a:extLst>
                  <a:ext uri="{FF2B5EF4-FFF2-40B4-BE49-F238E27FC236}">
                    <a16:creationId xmlns:a16="http://schemas.microsoft.com/office/drawing/2014/main" id="{F807FF74-E307-4F97-91EC-4FA29E820150}"/>
                  </a:ext>
                </a:extLst>
              </p:cNvPr>
              <p:cNvSpPr/>
              <p:nvPr/>
            </p:nvSpPr>
            <p:spPr>
              <a:xfrm>
                <a:off x="7192509" y="4767884"/>
                <a:ext cx="2933372" cy="498401"/>
              </a:xfrm>
              <a:prstGeom prst="upArrow">
                <a:avLst>
                  <a:gd name="adj1" fmla="val 62672"/>
                  <a:gd name="adj2" fmla="val 5000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/>
                  <a:t>Solve(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sz="2000" dirty="0"/>
                  <a:t>)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29" name="箭头: 上 28">
                <a:extLst>
                  <a:ext uri="{FF2B5EF4-FFF2-40B4-BE49-F238E27FC236}">
                    <a16:creationId xmlns:a16="http://schemas.microsoft.com/office/drawing/2014/main" id="{F807FF74-E307-4F97-91EC-4FA29E8201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509" y="4767884"/>
                <a:ext cx="2933372" cy="498401"/>
              </a:xfrm>
              <a:prstGeom prst="upArrow">
                <a:avLst>
                  <a:gd name="adj1" fmla="val 62672"/>
                  <a:gd name="adj2" fmla="val 50000"/>
                </a:avLst>
              </a:prstGeom>
              <a:blipFill>
                <a:blip r:embed="rId11"/>
                <a:stretch>
                  <a:fillRect b="-2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F58AFCB-785A-460B-860D-C7025C63244E}"/>
                  </a:ext>
                </a:extLst>
              </p:cNvPr>
              <p:cNvSpPr txBox="1"/>
              <p:nvPr/>
            </p:nvSpPr>
            <p:spPr>
              <a:xfrm>
                <a:off x="6711190" y="4211187"/>
                <a:ext cx="3702267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↦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&lt;0</m:t>
                          </m:r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F58AFCB-785A-460B-860D-C7025C632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190" y="4211187"/>
                <a:ext cx="3702267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吹き出し: 角を丸めた四角形 2">
                <a:extLst>
                  <a:ext uri="{FF2B5EF4-FFF2-40B4-BE49-F238E27FC236}">
                    <a16:creationId xmlns:a16="http://schemas.microsoft.com/office/drawing/2014/main" id="{B64CEC31-1E4D-4503-B7CA-EA2924315E6C}"/>
                  </a:ext>
                </a:extLst>
              </p:cNvPr>
              <p:cNvSpPr/>
              <p:nvPr/>
            </p:nvSpPr>
            <p:spPr>
              <a:xfrm>
                <a:off x="2398924" y="6215984"/>
                <a:ext cx="2743200" cy="505492"/>
              </a:xfrm>
              <a:prstGeom prst="wedgeRoundRectCallout">
                <a:avLst>
                  <a:gd name="adj1" fmla="val 12147"/>
                  <a:gd name="adj2" fmla="val -118277"/>
                  <a:gd name="adj3" fmla="val 1666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400" dirty="0"/>
                  <a:t>Current Sol.</a:t>
                </a:r>
                <a:r>
                  <a:rPr lang="ja-JP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3" name="吹き出し: 角を丸めた四角形 2">
                <a:extLst>
                  <a:ext uri="{FF2B5EF4-FFF2-40B4-BE49-F238E27FC236}">
                    <a16:creationId xmlns:a16="http://schemas.microsoft.com/office/drawing/2014/main" id="{B64CEC31-1E4D-4503-B7CA-EA2924315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924" y="6215984"/>
                <a:ext cx="2743200" cy="505492"/>
              </a:xfrm>
              <a:prstGeom prst="wedgeRoundRectCallout">
                <a:avLst>
                  <a:gd name="adj1" fmla="val 12147"/>
                  <a:gd name="adj2" fmla="val -118277"/>
                  <a:gd name="adj3" fmla="val 16667"/>
                </a:avLst>
              </a:prstGeom>
              <a:blipFill>
                <a:blip r:embed="rId13"/>
                <a:stretch>
                  <a:fillRect b="-132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E7C7D795-0681-7BC8-C714-5B88F148A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454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4B753-8BC6-A144-0380-D0A94C32B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Our Contributions</a:t>
            </a:r>
            <a:endParaRPr kumimoji="1" lang="ja-JP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A1E53-D454-78AB-97D8-A39B063EB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en-US" altLang="ja-JP" dirty="0"/>
              <a:t>A computational theoretical analysis of the optimality checking problem for CHCs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 err="1"/>
              <a:t>OptPCSat</a:t>
            </a:r>
            <a:r>
              <a:rPr kumimoji="1" lang="en-US" altLang="ja-JP" dirty="0"/>
              <a:t>: A CHC optimization method based on termination analysis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>
                <a:solidFill>
                  <a:srgbClr val="FF0000"/>
                </a:solidFill>
              </a:rPr>
              <a:t>Implementation and evaluation of </a:t>
            </a:r>
            <a:r>
              <a:rPr kumimoji="1" lang="en-US" altLang="ja-JP" dirty="0" err="1">
                <a:solidFill>
                  <a:srgbClr val="FF0000"/>
                </a:solidFill>
              </a:rPr>
              <a:t>OptPCSat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58E58-E25F-D054-AD6A-1B73603E6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C6605-1223-C812-1030-1BCDAC955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2856E-1C49-5A65-F164-935A0F4C4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925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84E49A-0406-630F-8A7E-2740340A8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Implementation and Evaluation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02783A-4201-0FE4-78BB-CAC447D6F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71" y="1359673"/>
            <a:ext cx="6259573" cy="536712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1" lang="en-US" altLang="ja-JP" sz="2000" dirty="0"/>
              <a:t>Implemented </a:t>
            </a:r>
            <a:r>
              <a:rPr kumimoji="1" lang="en-US" altLang="ja-JP" sz="2000" b="1" dirty="0" err="1"/>
              <a:t>OptPCSat</a:t>
            </a:r>
            <a:r>
              <a:rPr kumimoji="1" lang="en-US" altLang="ja-JP" sz="2000" dirty="0"/>
              <a:t> in </a:t>
            </a:r>
            <a:r>
              <a:rPr kumimoji="1" lang="en-US" altLang="ja-JP" sz="2000" dirty="0" err="1"/>
              <a:t>OCaml</a:t>
            </a:r>
            <a:r>
              <a:rPr kumimoji="1" lang="en-US" altLang="ja-JP" sz="2000" dirty="0"/>
              <a:t> 5, using Z3 as a backend SMT solver</a:t>
            </a:r>
            <a:endParaRPr kumimoji="1" lang="ja-JP" alt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ja-JP" sz="2000" dirty="0">
                <a:solidFill>
                  <a:srgbClr val="4D4D4D"/>
                </a:solidFill>
                <a:latin typeface="Segoe UI"/>
                <a:ea typeface="游ゴシック"/>
              </a:rPr>
              <a:t>Compared with </a:t>
            </a:r>
            <a:r>
              <a:rPr lang="en-US" altLang="ja-JP" sz="2000" b="1" dirty="0" err="1">
                <a:solidFill>
                  <a:srgbClr val="4D4D4D"/>
                </a:solidFill>
                <a:latin typeface="Segoe UI"/>
                <a:ea typeface="游ゴシック"/>
              </a:rPr>
              <a:t>HornSpec</a:t>
            </a:r>
            <a:r>
              <a:rPr lang="en-US" altLang="ja-JP" sz="2000" dirty="0">
                <a:solidFill>
                  <a:srgbClr val="4D4D4D"/>
                </a:solidFill>
                <a:latin typeface="Segoe UI"/>
                <a:ea typeface="游ゴシック"/>
              </a:rPr>
              <a:t> [Prabhu+’21] that uses </a:t>
            </a:r>
            <a:r>
              <a:rPr lang="en-US" altLang="ja-JP" sz="2000" i="1" dirty="0">
                <a:solidFill>
                  <a:srgbClr val="4D4D4D"/>
                </a:solidFill>
                <a:latin typeface="Segoe UI"/>
                <a:ea typeface="游ゴシック"/>
              </a:rPr>
              <a:t>unsound</a:t>
            </a:r>
            <a:r>
              <a:rPr lang="en-US" altLang="ja-JP" sz="2000" dirty="0">
                <a:solidFill>
                  <a:srgbClr val="4D4D4D"/>
                </a:solidFill>
                <a:latin typeface="Segoe UI"/>
                <a:ea typeface="游ゴシック"/>
              </a:rPr>
              <a:t> SMT-based maximality checker,</a:t>
            </a:r>
            <a:br>
              <a:rPr lang="en-US" altLang="ja-JP" sz="2000" dirty="0">
                <a:solidFill>
                  <a:srgbClr val="4D4D4D"/>
                </a:solidFill>
                <a:latin typeface="Segoe UI"/>
                <a:ea typeface="游ゴシック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egoe UI"/>
                <a:ea typeface="游ゴシック"/>
                <a:cs typeface="+mn-cs"/>
              </a:rPr>
              <a:t>using</a:t>
            </a:r>
            <a:r>
              <a:rPr lang="en-US" altLang="ja-JP" sz="2000" dirty="0">
                <a:solidFill>
                  <a:srgbClr val="4D4D4D"/>
                </a:solidFill>
                <a:latin typeface="Segoe UI"/>
                <a:ea typeface="游ゴシック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egoe UI"/>
                <a:ea typeface="游ゴシック"/>
                <a:cs typeface="+mn-cs"/>
              </a:rPr>
              <a:t>CHC </a:t>
            </a:r>
            <a:r>
              <a:rPr lang="en-US" altLang="ja-JP" sz="2000" dirty="0">
                <a:solidFill>
                  <a:srgbClr val="4D4D4D"/>
                </a:solidFill>
                <a:latin typeface="Segoe UI"/>
                <a:ea typeface="游ゴシック"/>
              </a:rPr>
              <a:t>Maximization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egoe UI"/>
                <a:ea typeface="游ゴシック"/>
                <a:cs typeface="+mn-cs"/>
              </a:rPr>
              <a:t>Benchmarks (Total 72)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egoe UI"/>
                <a:ea typeface="游ゴシック"/>
                <a:cs typeface="+mn-cs"/>
              </a:rPr>
              <a:t>65 instances from 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egoe UI"/>
                <a:ea typeface="游ゴシック"/>
                <a:cs typeface="+mn-cs"/>
              </a:rPr>
              <a:t>[Prabhu+’21] </a:t>
            </a:r>
            <a:r>
              <a:rPr kumimoji="1" lang="en-US" altLang="ja-JP" sz="2000" dirty="0"/>
              <a:t>that encode maximal specification synthesis problems</a:t>
            </a:r>
            <a:endParaRPr kumimoji="1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egoe UI"/>
              <a:ea typeface="游ゴシック"/>
              <a:cs typeface="+mn-cs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altLang="ja-JP" sz="2000" dirty="0">
                <a:solidFill>
                  <a:srgbClr val="4D4D4D"/>
                </a:solidFill>
                <a:latin typeface="Segoe UI"/>
                <a:ea typeface="游ゴシック"/>
              </a:rPr>
              <a:t>7 new instances manually designed to work as a counterexample for </a:t>
            </a:r>
            <a:r>
              <a:rPr lang="en-US" altLang="ja-JP" sz="2000" b="1" dirty="0" err="1">
                <a:solidFill>
                  <a:srgbClr val="4D4D4D"/>
                </a:solidFill>
                <a:latin typeface="Segoe UI"/>
                <a:ea typeface="游ゴシック"/>
              </a:rPr>
              <a:t>HornSpec</a:t>
            </a:r>
            <a:endParaRPr lang="en-US" altLang="ja-JP" sz="2000" b="1" dirty="0">
              <a:solidFill>
                <a:srgbClr val="4D4D4D"/>
              </a:solidFill>
              <a:latin typeface="Segoe UI"/>
              <a:ea typeface="游ゴシック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n-US" altLang="ja-JP" sz="2000" dirty="0">
              <a:solidFill>
                <a:srgbClr val="4D4D4D"/>
              </a:solidFill>
              <a:latin typeface="Segoe UI"/>
              <a:ea typeface="游ゴシック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1" lang="en-US" altLang="ja-JP" sz="2000" b="1" dirty="0" err="1"/>
              <a:t>OptPCSat</a:t>
            </a:r>
            <a:r>
              <a:rPr lang="en-US" altLang="ja-JP" sz="2000" dirty="0"/>
              <a:t> found optimal solutions for non-trivial CHC optimization problems, despite the hardness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ja-JP" sz="2000" b="1" dirty="0" err="1">
                <a:solidFill>
                  <a:srgbClr val="4D4D4D"/>
                </a:solidFill>
                <a:latin typeface="Segoe UI"/>
                <a:ea typeface="游ゴシック"/>
              </a:rPr>
              <a:t>HornSpec</a:t>
            </a:r>
            <a:r>
              <a:rPr lang="en-US" altLang="ja-JP" sz="2000" dirty="0">
                <a:solidFill>
                  <a:srgbClr val="4D4D4D"/>
                </a:solidFill>
                <a:latin typeface="Segoe UI"/>
                <a:ea typeface="游ゴシック"/>
              </a:rPr>
              <a:t> is generally faster </a:t>
            </a:r>
            <a:r>
              <a:rPr kumimoji="1" lang="en-US" altLang="ja-JP" sz="2000" dirty="0"/>
              <a:t>as expected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ja-JP" sz="2000" dirty="0">
                <a:solidFill>
                  <a:srgbClr val="4D4D4D"/>
                </a:solidFill>
                <a:latin typeface="Segoe UI"/>
                <a:ea typeface="游ゴシック"/>
              </a:rPr>
              <a:t>Among 57 solutions returned, </a:t>
            </a:r>
            <a:r>
              <a:rPr lang="en-US" altLang="ja-JP" sz="2000" b="1" dirty="0" err="1">
                <a:solidFill>
                  <a:srgbClr val="4D4D4D"/>
                </a:solidFill>
                <a:latin typeface="Segoe UI"/>
                <a:ea typeface="游ゴシック"/>
              </a:rPr>
              <a:t>OptPCSat</a:t>
            </a:r>
            <a:r>
              <a:rPr lang="en-US" altLang="ja-JP" sz="2000" dirty="0">
                <a:solidFill>
                  <a:srgbClr val="4D4D4D"/>
                </a:solidFill>
                <a:latin typeface="Segoe UI"/>
                <a:ea typeface="游ゴシック"/>
              </a:rPr>
              <a:t> has successfully shown that 47 solutions are optimal and 2 solutions are nonoptimal</a:t>
            </a:r>
            <a:endParaRPr lang="en-US" altLang="ja-JP" sz="1200" dirty="0">
              <a:solidFill>
                <a:srgbClr val="4D4D4D"/>
              </a:solidFill>
              <a:latin typeface="Segoe UI"/>
              <a:ea typeface="游ゴシック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ja-JP" sz="2000" b="1" dirty="0">
                <a:solidFill>
                  <a:srgbClr val="0070C0"/>
                </a:solidFill>
                <a:latin typeface="LinLibertineT"/>
              </a:rPr>
              <a:t>Practically useful to combine </a:t>
            </a:r>
            <a:r>
              <a:rPr lang="en-US" altLang="ja-JP" sz="2000" b="1" i="0" u="none" strike="noStrike" baseline="0" dirty="0" err="1">
                <a:solidFill>
                  <a:srgbClr val="0070C0"/>
                </a:solidFill>
                <a:latin typeface="LinLibertineT"/>
              </a:rPr>
              <a:t>OptPCSat</a:t>
            </a:r>
            <a:r>
              <a:rPr lang="en-US" altLang="ja-JP" sz="2000" b="1" i="0" u="none" strike="noStrike" baseline="0" dirty="0">
                <a:solidFill>
                  <a:srgbClr val="0070C0"/>
                </a:solidFill>
                <a:latin typeface="LinLibertineT"/>
              </a:rPr>
              <a:t> and </a:t>
            </a:r>
            <a:r>
              <a:rPr lang="en-US" altLang="ja-JP" sz="2000" b="1" i="0" u="none" strike="noStrike" baseline="0" dirty="0" err="1">
                <a:solidFill>
                  <a:srgbClr val="0070C0"/>
                </a:solidFill>
                <a:latin typeface="LinLibertineT"/>
              </a:rPr>
              <a:t>HornSpec</a:t>
            </a:r>
            <a:r>
              <a:rPr lang="en-US" altLang="ja-JP" sz="2000" b="1" i="0" u="none" strike="noStrike" baseline="0" dirty="0">
                <a:solidFill>
                  <a:srgbClr val="0070C0"/>
                </a:solidFill>
                <a:latin typeface="LinLibertineT"/>
              </a:rPr>
              <a:t> to complement each other!</a:t>
            </a:r>
            <a:endParaRPr kumimoji="1" lang="ja-JP" alt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BC5582-7D46-4A33-E7AE-13F33B3D7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5FAC051-F6B8-C9A9-9273-A038A4B2DA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1866" y="6949801"/>
            <a:ext cx="2743200" cy="365125"/>
          </a:xfrm>
        </p:spPr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D0A245D-391D-479D-879E-6806D97E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9A8AB761-736B-9049-A750-3F7B41719F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10498"/>
              </p:ext>
            </p:extLst>
          </p:nvPr>
        </p:nvGraphicFramePr>
        <p:xfrm>
          <a:off x="6345726" y="1167487"/>
          <a:ext cx="5573599" cy="5468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1762020" imgH="1728703" progId="Acrobat.Document.DC">
                  <p:embed/>
                </p:oleObj>
              </mc:Choice>
              <mc:Fallback>
                <p:oleObj name="Acrobat Document" r:id="rId3" imgW="1762020" imgH="1728703" progId="Acrobat.Document.DC">
                  <p:embed/>
                  <p:pic>
                    <p:nvPicPr>
                      <p:cNvPr id="7" name="オブジェクト 6">
                        <a:extLst>
                          <a:ext uri="{FF2B5EF4-FFF2-40B4-BE49-F238E27FC236}">
                            <a16:creationId xmlns:a16="http://schemas.microsoft.com/office/drawing/2014/main" id="{9A8AB761-736B-9049-A750-3F7B41719F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45726" y="1167487"/>
                        <a:ext cx="5573599" cy="5468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582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D0FB9-8019-5AF2-AD39-0B9A51C17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Conclusion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A129EC-6F5E-0C5E-30A0-327F1308F6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kumimoji="1" lang="en-US" altLang="ja-JP" dirty="0"/>
                  <a:t>Computational theoretical analysis of CHC optimization and multi-abduction</a:t>
                </a:r>
              </a:p>
              <a:p>
                <a:pPr lvl="1"/>
                <a:r>
                  <a:rPr kumimoji="1" lang="en-US" altLang="ja-JP" dirty="0"/>
                  <a:t>Theorem: The maximality checking problem of </a:t>
                </a:r>
                <a:r>
                  <a:rPr kumimoji="1" lang="en-US" altLang="ja-JP" b="1" dirty="0"/>
                  <a:t>CHCs</a:t>
                </a:r>
                <a:r>
                  <a:rPr kumimoji="1" lang="en-US" altLang="ja-JP" dirty="0"/>
                  <a:t> over LIA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1" lang="en-US" altLang="ja-JP" dirty="0"/>
                  <a:t>-complete</a:t>
                </a:r>
              </a:p>
              <a:p>
                <a:pPr lvl="2"/>
                <a:r>
                  <a:rPr kumimoji="1" lang="en-US" altLang="ja-JP" dirty="0"/>
                  <a:t>Maximality checking is as hard as termination analysis of programs</a:t>
                </a:r>
              </a:p>
              <a:p>
                <a:pPr lvl="2"/>
                <a:r>
                  <a:rPr kumimoji="1" lang="en-US" altLang="ja-JP" dirty="0"/>
                  <a:t>An existing SMT-based maximality checking is unsound [Prabhu+’21]</a:t>
                </a:r>
              </a:p>
              <a:p>
                <a:r>
                  <a:rPr kumimoji="1" lang="en-US" altLang="ja-JP" b="1" dirty="0" err="1"/>
                  <a:t>OptPCSat</a:t>
                </a:r>
                <a:r>
                  <a:rPr kumimoji="1" lang="en-US" altLang="ja-JP" dirty="0"/>
                  <a:t>: A new CHC optimization method based on </a:t>
                </a:r>
                <a:r>
                  <a:rPr kumimoji="1" lang="en-US" altLang="ja-JP" b="1" i="1" dirty="0">
                    <a:solidFill>
                      <a:srgbClr val="0070C0"/>
                    </a:solidFill>
                  </a:rPr>
                  <a:t>termination analysis</a:t>
                </a:r>
              </a:p>
              <a:p>
                <a:pPr lvl="1"/>
                <a:r>
                  <a:rPr kumimoji="1" lang="en-US" altLang="ja-JP" dirty="0"/>
                  <a:t>Iteratively refine the current solution until an optimal one is found</a:t>
                </a:r>
              </a:p>
              <a:p>
                <a:pPr lvl="1"/>
                <a:r>
                  <a:rPr kumimoji="1" lang="en-US" altLang="ja-JP" dirty="0"/>
                  <a:t>Check optimality and non-optimality of the current solution in parallel</a:t>
                </a:r>
              </a:p>
              <a:p>
                <a:pPr lvl="2"/>
                <a:r>
                  <a:rPr kumimoji="1" lang="en-US" altLang="ja-JP" dirty="0"/>
                  <a:t>Reduce non-optimality to satisfiability of </a:t>
                </a:r>
                <a:r>
                  <a:rPr kumimoji="1" lang="en-US" altLang="ja-JP" b="1" dirty="0"/>
                  <a:t>CHCs</a:t>
                </a:r>
                <a:r>
                  <a:rPr kumimoji="1" lang="en-US" altLang="ja-JP" dirty="0"/>
                  <a:t> with </a:t>
                </a:r>
                <a:r>
                  <a:rPr kumimoji="1" lang="en-US" altLang="ja-JP" b="1" i="1" dirty="0"/>
                  <a:t>Non-Emptiness</a:t>
                </a:r>
                <a:r>
                  <a:rPr kumimoji="1" lang="en-US" altLang="ja-JP" dirty="0"/>
                  <a:t> constraints</a:t>
                </a:r>
              </a:p>
              <a:p>
                <a:pPr lvl="2"/>
                <a:r>
                  <a:rPr kumimoji="1" lang="en-US" altLang="ja-JP" dirty="0"/>
                  <a:t>Reduce optimality to satisfiability of </a:t>
                </a:r>
                <a:r>
                  <a:rPr kumimoji="1" lang="en-US" altLang="ja-JP" b="1" dirty="0" err="1"/>
                  <a:t>pfwCSP</a:t>
                </a:r>
                <a:endParaRPr kumimoji="1" lang="en-US" altLang="ja-JP" dirty="0"/>
              </a:p>
              <a:p>
                <a:pPr lvl="1"/>
                <a:r>
                  <a:rPr kumimoji="1" lang="en-US" altLang="ja-JP" dirty="0"/>
                  <a:t>Despite the computational hardness, our implementation of </a:t>
                </a:r>
                <a:r>
                  <a:rPr kumimoji="1" lang="en-US" altLang="ja-JP" b="1" dirty="0" err="1"/>
                  <a:t>OptPCSat</a:t>
                </a:r>
                <a:r>
                  <a:rPr kumimoji="1" lang="en-US" altLang="ja-JP" dirty="0"/>
                  <a:t> synthesized optimal specifications for non-trivial programs</a:t>
                </a:r>
              </a:p>
              <a:p>
                <a:r>
                  <a:rPr kumimoji="1" lang="en-US" altLang="ja-JP" dirty="0"/>
                  <a:t>Future Work: Extension to </a:t>
                </a:r>
                <a:r>
                  <a:rPr kumimoji="1" lang="en-US" altLang="ja-JP" b="1" dirty="0" err="1"/>
                  <a:t>pfwnCSP</a:t>
                </a:r>
                <a:r>
                  <a:rPr kumimoji="1" lang="en-US" altLang="ja-JP" dirty="0"/>
                  <a:t> optimization to enable applications for</a:t>
                </a:r>
              </a:p>
              <a:p>
                <a:pPr lvl="1"/>
                <a:r>
                  <a:rPr kumimoji="1" lang="en-US" altLang="ja-JP" dirty="0"/>
                  <a:t>Maximal specification synthesis ensuring non-safety (branching-time / liveness) specs.</a:t>
                </a:r>
              </a:p>
              <a:p>
                <a:pPr lvl="1"/>
                <a:r>
                  <a:rPr kumimoji="1" lang="en-US" altLang="ja-JP" dirty="0"/>
                  <a:t>Semantic unrealizability checking for program synthesis</a:t>
                </a: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A129EC-6F5E-0C5E-30A0-327F1308F6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62" t="-13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FBF42-7064-123F-041B-25DDA1830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88199-DD21-5059-9248-2FE3894B1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EB3F5-8841-04AF-A0E8-126736B01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735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5300C-6902-6ECA-B568-436D43BAA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600" dirty="0"/>
              <a:t>Our Approach to Maximal Specification Synthesis</a:t>
            </a:r>
            <a:endParaRPr kumimoji="1"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68936B-127D-52C9-9745-D3122EB919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5171" y="1184056"/>
                <a:ext cx="11926957" cy="5367129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>
                    <a:solidFill>
                      <a:srgbClr val="000000"/>
                    </a:solidFill>
                    <a:latin typeface="LinLibertineT"/>
                  </a:rPr>
                  <a:t>The goal is to find a </a:t>
                </a:r>
                <a:r>
                  <a:rPr lang="en-US" altLang="ja-JP" b="1" i="1" dirty="0">
                    <a:solidFill>
                      <a:srgbClr val="000000"/>
                    </a:solidFill>
                    <a:latin typeface="LinLibertineT"/>
                  </a:rPr>
                  <a:t>maximal</a:t>
                </a:r>
                <a:r>
                  <a:rPr lang="en-US" altLang="ja-JP" dirty="0">
                    <a:solidFill>
                      <a:srgbClr val="000000"/>
                    </a:solidFill>
                    <a:latin typeface="LinLibertineT"/>
                  </a:rPr>
                  <a:t> </a:t>
                </a:r>
                <a:r>
                  <a:rPr lang="en-US" altLang="ja-JP" b="1" i="1" dirty="0">
                    <a:solidFill>
                      <a:srgbClr val="000000"/>
                    </a:solidFill>
                    <a:latin typeface="LinLibertineT"/>
                  </a:rPr>
                  <a:t>specification</a:t>
                </a:r>
                <a:r>
                  <a:rPr lang="en-US" altLang="ja-JP" dirty="0">
                    <a:solidFill>
                      <a:srgbClr val="000000"/>
                    </a:solidFill>
                    <a:latin typeface="LinLibertineT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>
                    <a:solidFill>
                      <a:srgbClr val="000000"/>
                    </a:solidFill>
                    <a:latin typeface="LinLibertineT"/>
                  </a:rPr>
                  <a:t>among </a:t>
                </a:r>
                <a:r>
                  <a:rPr lang="en-US" altLang="ja-JP" b="1" i="1" dirty="0">
                    <a:solidFill>
                      <a:srgbClr val="000000"/>
                    </a:solidFill>
                    <a:latin typeface="LinLibertineT"/>
                  </a:rPr>
                  <a:t>sufficient</a:t>
                </a:r>
                <a:r>
                  <a:rPr lang="en-US" altLang="ja-JP" b="1" dirty="0">
                    <a:solidFill>
                      <a:srgbClr val="000000"/>
                    </a:solidFill>
                    <a:latin typeface="LinLibertineT"/>
                  </a:rPr>
                  <a:t> </a:t>
                </a:r>
                <a:r>
                  <a:rPr lang="en-US" altLang="ja-JP" b="1" i="1" dirty="0">
                    <a:solidFill>
                      <a:srgbClr val="000000"/>
                    </a:solidFill>
                    <a:latin typeface="LinLibertineT"/>
                  </a:rPr>
                  <a:t>specifications</a:t>
                </a:r>
              </a:p>
              <a:p>
                <a:pPr lvl="1"/>
                <a:r>
                  <a:rPr lang="en-US" altLang="ja-JP" dirty="0">
                    <a:solidFill>
                      <a:srgbClr val="000000"/>
                    </a:solidFill>
                    <a:latin typeface="LinLibertineT"/>
                  </a:rPr>
                  <a:t>A </a:t>
                </a:r>
                <a:r>
                  <a:rPr lang="en-US" altLang="ja-JP" b="1" i="1" dirty="0">
                    <a:solidFill>
                      <a:srgbClr val="000000"/>
                    </a:solidFill>
                    <a:latin typeface="LinLibertineT"/>
                  </a:rPr>
                  <a:t>specification</a:t>
                </a:r>
                <a:r>
                  <a:rPr lang="en-US" altLang="ja-JP" dirty="0">
                    <a:solidFill>
                      <a:srgbClr val="000000"/>
                    </a:solidFill>
                    <a:latin typeface="LinLibertineT"/>
                  </a:rPr>
                  <a:t> </a:t>
                </a:r>
                <a:r>
                  <a:rPr lang="en-US" altLang="ja-JP" dirty="0">
                    <a:solidFill>
                      <a:srgbClr val="000000"/>
                    </a:solidFill>
                    <a:latin typeface="LibertineMathMI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ja-JP" dirty="0">
                    <a:solidFill>
                      <a:srgbClr val="000000"/>
                    </a:solidFill>
                    <a:latin typeface="LinLibertineT"/>
                  </a:rPr>
                  <a:t> is a </a:t>
                </a:r>
                <a:r>
                  <a:rPr lang="en-US" altLang="ja-JP" i="1" dirty="0">
                    <a:solidFill>
                      <a:srgbClr val="000000"/>
                    </a:solidFill>
                    <a:latin typeface="LinLibertineT"/>
                  </a:rPr>
                  <a:t>predicate</a:t>
                </a:r>
                <a:r>
                  <a:rPr lang="en-US" altLang="ja-JP" dirty="0">
                    <a:solidFill>
                      <a:srgbClr val="000000"/>
                    </a:solidFill>
                    <a:latin typeface="LinLibertine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ja-JP" dirty="0">
                    <a:solidFill>
                      <a:srgbClr val="000000"/>
                    </a:solidFill>
                    <a:latin typeface="LinLibertineT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ja-JP" dirty="0">
                    <a:solidFill>
                      <a:srgbClr val="000000"/>
                    </a:solidFill>
                    <a:latin typeface="LinLibertineT"/>
                  </a:rPr>
                  <a:t> a postcondition of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ja-JP" dirty="0">
                    <a:solidFill>
                      <a:srgbClr val="000000"/>
                    </a:solidFill>
                    <a:latin typeface="LinLibertineT"/>
                  </a:rPr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ja-JP" altLang="en-US" dirty="0">
                    <a:solidFill>
                      <a:srgbClr val="000000"/>
                    </a:solidFill>
                    <a:latin typeface="LibertineMathMI"/>
                  </a:rPr>
                  <a:t> </a:t>
                </a:r>
                <a:r>
                  <a:rPr lang="en-US" altLang="ja-JP" dirty="0">
                    <a:solidFill>
                      <a:srgbClr val="000000"/>
                    </a:solidFill>
                    <a:latin typeface="LinLibertineT"/>
                  </a:rPr>
                  <a:t>is </a:t>
                </a:r>
                <a:r>
                  <a:rPr lang="en-US" altLang="ja-JP" b="1" i="1" dirty="0">
                    <a:solidFill>
                      <a:srgbClr val="000000"/>
                    </a:solidFill>
                    <a:latin typeface="LinLibertineTI"/>
                  </a:rPr>
                  <a:t>sufficient</a:t>
                </a:r>
                <a:r>
                  <a:rPr lang="en-US" altLang="ja-JP" dirty="0">
                    <a:solidFill>
                      <a:srgbClr val="000000"/>
                    </a:solidFill>
                    <a:latin typeface="LinLibertineTI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altLang="ja-JP" dirty="0">
                    <a:solidFill>
                      <a:srgbClr val="000000"/>
                    </a:solidFill>
                    <a:latin typeface="LinLibertineT"/>
                  </a:rPr>
                  <a:t> The program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ja-JP" dirty="0">
                    <a:solidFill>
                      <a:srgbClr val="000000"/>
                    </a:solidFill>
                    <a:latin typeface="LinLibertineT"/>
                  </a:rPr>
                  <a:t> is </a:t>
                </a:r>
                <a:r>
                  <a:rPr lang="en-US" altLang="ja-JP" i="1" dirty="0">
                    <a:solidFill>
                      <a:srgbClr val="000000"/>
                    </a:solidFill>
                    <a:latin typeface="LinLibertineT"/>
                  </a:rPr>
                  <a:t>assertion safe </a:t>
                </a:r>
                <a:r>
                  <a:rPr lang="en-US" altLang="ja-JP" dirty="0">
                    <a:solidFill>
                      <a:srgbClr val="000000"/>
                    </a:solidFill>
                    <a:latin typeface="LinLibertineT"/>
                  </a:rPr>
                  <a:t>for any implementation of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ja-JP" dirty="0">
                    <a:solidFill>
                      <a:srgbClr val="000000"/>
                    </a:solidFill>
                    <a:latin typeface="Inconsolatazi4-Regular"/>
                  </a:rPr>
                  <a:t> </a:t>
                </a:r>
                <a:r>
                  <a:rPr lang="en-US" altLang="ja-JP" dirty="0">
                    <a:solidFill>
                      <a:srgbClr val="000000"/>
                    </a:solidFill>
                    <a:latin typeface="LinLibertineT"/>
                  </a:rPr>
                  <a:t>satisfying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altLang="ja-JP" i="1" dirty="0">
                  <a:solidFill>
                    <a:srgbClr val="000000"/>
                  </a:solidFill>
                  <a:latin typeface="LinLibertineT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ja-JP" altLang="en-US" dirty="0">
                    <a:solidFill>
                      <a:srgbClr val="000000"/>
                    </a:solidFill>
                    <a:latin typeface="LibertineMathMI"/>
                  </a:rPr>
                  <a:t> </a:t>
                </a:r>
                <a:r>
                  <a:rPr lang="en-US" altLang="ja-JP" dirty="0">
                    <a:solidFill>
                      <a:srgbClr val="000000"/>
                    </a:solidFill>
                    <a:latin typeface="LinLibertineT"/>
                  </a:rPr>
                  <a:t>is </a:t>
                </a:r>
                <a:r>
                  <a:rPr lang="en-US" altLang="ja-JP" b="1" i="1" dirty="0">
                    <a:solidFill>
                      <a:srgbClr val="000000"/>
                    </a:solidFill>
                    <a:latin typeface="LinLibertineTI"/>
                  </a:rPr>
                  <a:t>maximal</a:t>
                </a:r>
                <a:r>
                  <a:rPr lang="en-US" altLang="ja-JP" dirty="0">
                    <a:solidFill>
                      <a:srgbClr val="000000"/>
                    </a:solidFill>
                    <a:latin typeface="LinLibertineTI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altLang="ja-JP" dirty="0">
                    <a:solidFill>
                      <a:srgbClr val="000000"/>
                    </a:solidFill>
                    <a:latin typeface="LinLibertine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ja-JP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dirty="0"/>
                  <a:t> is </a:t>
                </a:r>
                <a:r>
                  <a:rPr lang="en-US" altLang="ja-JP" i="1" dirty="0"/>
                  <a:t>insufficient</a:t>
                </a:r>
                <a:endParaRPr lang="en-US" altLang="ja-JP" b="0" i="0" u="none" strike="noStrike" baseline="0" dirty="0">
                  <a:solidFill>
                    <a:srgbClr val="000000"/>
                  </a:solidFill>
                  <a:latin typeface="LinLibertineT"/>
                </a:endParaRPr>
              </a:p>
              <a:p>
                <a:pPr algn="l"/>
                <a:endParaRPr lang="en-US" altLang="ja-JP" sz="2400" b="0" i="0" u="none" strike="noStrike" baseline="0" dirty="0">
                  <a:solidFill>
                    <a:srgbClr val="000000"/>
                  </a:solidFill>
                  <a:latin typeface="LinLibertine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68936B-127D-52C9-9745-D3122EB919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5171" y="1184056"/>
                <a:ext cx="11926957" cy="5367129"/>
              </a:xfrm>
              <a:blipFill>
                <a:blip r:embed="rId3"/>
                <a:stretch>
                  <a:fillRect l="-664" t="-5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752FA-0A63-5B0C-7186-1A68C1CE8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018FD-6E5F-B189-004B-9D094E151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181FAA-42DC-A11A-C440-F540964B6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AED7C7-578D-CBBB-69CB-B6CA65D207EC}"/>
                  </a:ext>
                </a:extLst>
              </p:cNvPr>
              <p:cNvSpPr txBox="1"/>
              <p:nvPr/>
            </p:nvSpPr>
            <p:spPr>
              <a:xfrm>
                <a:off x="672204" y="3104087"/>
                <a:ext cx="4524850" cy="230832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/>
                <a:r>
                  <a:rPr lang="en-US" altLang="ja-JP" sz="2400" b="0" i="0" u="none" strike="noStrike" baseline="0" dirty="0">
                    <a:solidFill>
                      <a:srgbClr val="7030A0"/>
                    </a:solidFill>
                    <a:latin typeface="Inconsolatazi4-Regular"/>
                  </a:rPr>
                  <a:t>Example open program </a:t>
                </a:r>
                <a14:m>
                  <m:oMath xmlns:m="http://schemas.openxmlformats.org/officeDocument/2006/math">
                    <m:r>
                      <a:rPr lang="en-US" altLang="ja-JP" sz="2400" b="0" i="1" u="none" strike="noStrike" baseline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ja-JP" sz="2400" b="0" i="0" u="none" strike="noStrike" baseline="0" dirty="0">
                    <a:solidFill>
                      <a:srgbClr val="7030A0"/>
                    </a:solidFill>
                    <a:latin typeface="Inconsolatazi4-Regular"/>
                  </a:rPr>
                  <a:t>: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s = 0;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= 0;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while * do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if * then s = s + </a:t>
                </a:r>
                <a14:m>
                  <m:oMath xmlns:m="http://schemas.openxmlformats.org/officeDocument/2006/math">
                    <m:r>
                      <a:rPr lang="en-US" altLang="ja-JP" sz="2400" b="0" i="1" u="none" strike="noStrike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(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);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else</a:t>
                </a:r>
                <a:r>
                  <a:rPr lang="en-US" altLang="ja-JP" sz="2400" dirty="0">
                    <a:latin typeface="Consolas" panose="020B0609020204030204" pitchFamily="49" charset="0"/>
                  </a:rPr>
                  <a:t>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=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+ 1;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assert(s &gt;= 0);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AED7C7-578D-CBBB-69CB-B6CA65D20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04" y="3104087"/>
                <a:ext cx="4524850" cy="2308324"/>
              </a:xfrm>
              <a:prstGeom prst="rect">
                <a:avLst/>
              </a:prstGeom>
              <a:blipFill>
                <a:blip r:embed="rId4"/>
                <a:stretch>
                  <a:fillRect l="-1879" t="-1837" b="-47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28B8D1-B758-39A3-F6E1-49BD88E5F244}"/>
                  </a:ext>
                </a:extLst>
              </p:cNvPr>
              <p:cNvSpPr txBox="1"/>
              <p:nvPr/>
            </p:nvSpPr>
            <p:spPr>
              <a:xfrm>
                <a:off x="5381378" y="3104087"/>
                <a:ext cx="6592678" cy="224676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ja-JP" sz="2400" b="0" i="0" u="none" strike="noStrike" baseline="0" dirty="0">
                    <a:solidFill>
                      <a:srgbClr val="7030A0"/>
                    </a:solidFill>
                    <a:latin typeface="Inconsolatazi4-Regular"/>
                  </a:rPr>
                  <a:t>Example specifications:</a:t>
                </a:r>
                <a:endParaRPr lang="en-US" altLang="ja-JP" sz="2400" b="0" i="1" u="none" strike="noStrike" baseline="0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u="none" strike="noStrike" baseline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u="none" strike="noStrike" baseline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sz="2400" b="0" i="1" u="none" strike="noStrike" baseline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ja-JP" sz="2400" b="0" i="1" u="none" strike="noStrike" baseline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u="none" strike="noStrike" baseline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400" b="0" i="1" u="none" strike="noStrike" baseline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b="0" i="1" u="none" strike="noStrike" baseline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2400" b="0" i="1" u="none" strike="noStrike" baseline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≝ ⊥</m:t>
                    </m:r>
                  </m:oMath>
                </a14:m>
                <a:r>
                  <a:rPr lang="en-US" altLang="ja-JP" sz="2400" b="0" i="0" u="none" strike="noStrike" baseline="0" dirty="0">
                    <a:solidFill>
                      <a:schemeClr val="accent6"/>
                    </a:solidFill>
                    <a:latin typeface="Inconsolatazi4-Regular"/>
                  </a:rPr>
                  <a:t> is sufficient but non-maximal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u="none" strike="noStrike" baseline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u="none" strike="noStrike" baseline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sz="2400" b="0" i="1" u="none" strike="noStrike" baseline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ja-JP" sz="2400" b="0" i="1" u="none" strike="noStrike" baseline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u="none" strike="noStrike" baseline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400" b="0" i="1" u="none" strike="noStrike" baseline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b="0" i="1" u="none" strike="noStrike" baseline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2400" b="0" i="1" u="none" strike="noStrike" baseline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altLang="ja-JP" sz="2400" b="0" i="1" u="none" strike="noStrike" baseline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400" b="0" i="1" u="none" strike="noStrike" baseline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ja-JP" sz="2400" b="0" i="0" u="none" strike="noStrike" baseline="0" dirty="0">
                    <a:solidFill>
                      <a:schemeClr val="accent6"/>
                    </a:solidFill>
                    <a:latin typeface="Inconsolatazi4-Regular"/>
                  </a:rPr>
                  <a:t> is sufficient but non-maximal</a:t>
                </a:r>
                <a:br>
                  <a:rPr lang="en-US" altLang="ja-JP" sz="2400" b="0" i="0" u="none" strike="noStrike" baseline="0" dirty="0">
                    <a:solidFill>
                      <a:schemeClr val="accent6"/>
                    </a:solidFill>
                    <a:latin typeface="Inconsolatazi4-Regular"/>
                  </a:rPr>
                </a:br>
                <a:endParaRPr lang="en-US" altLang="ja-JP" sz="2400" b="0" i="0" u="none" strike="noStrike" baseline="0" dirty="0">
                  <a:solidFill>
                    <a:schemeClr val="accent6"/>
                  </a:solidFill>
                  <a:latin typeface="Inconsolatazi4-Regular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u="none" strike="noStrike" baseline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u="none" strike="noStrike" baseline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sz="2400" b="0" i="1" u="none" strike="noStrike" baseline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d>
                      <m:dPr>
                        <m:ctrlPr>
                          <a:rPr lang="en-US" altLang="ja-JP" sz="2400" b="0" i="1" u="none" strike="noStrike" baseline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u="none" strike="noStrike" baseline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400" b="0" i="1" u="none" strike="noStrike" baseline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b="0" i="1" u="none" strike="noStrike" baseline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2400" b="0" i="1" u="none" strike="noStrike" baseline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altLang="ja-JP" sz="2400" b="0" i="1" u="none" strike="noStrike" baseline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400" b="0" i="1" u="none" strike="noStrike" baseline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≥0⇒</m:t>
                    </m:r>
                    <m:r>
                      <a:rPr lang="en-US" altLang="ja-JP" sz="2400" b="0" i="1" u="none" strike="noStrike" baseline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400" b="0" i="1" u="none" strike="noStrike" baseline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ja-JP" sz="2400" b="0" i="0" u="none" strike="noStrike" baseline="0" dirty="0">
                    <a:solidFill>
                      <a:schemeClr val="accent6"/>
                    </a:solidFill>
                    <a:latin typeface="Inconsolatazi4-Regular"/>
                  </a:rPr>
                  <a:t> is </a:t>
                </a:r>
                <a:r>
                  <a:rPr lang="en-US" altLang="ja-JP" sz="2400" b="1" i="1" u="none" strike="noStrike" baseline="0" dirty="0">
                    <a:solidFill>
                      <a:schemeClr val="accent6"/>
                    </a:solidFill>
                    <a:latin typeface="Inconsolatazi4-Regular"/>
                  </a:rPr>
                  <a:t>maximal</a:t>
                </a:r>
                <a:endParaRPr lang="en-US" altLang="ja-JP" sz="2400" b="0" i="0" u="none" strike="noStrike" baseline="0" dirty="0">
                  <a:solidFill>
                    <a:schemeClr val="accent6"/>
                  </a:solidFill>
                  <a:latin typeface="Inconsolatazi4-Regular"/>
                </a:endParaRPr>
              </a:p>
              <a:p>
                <a:r>
                  <a:rPr lang="en-US" altLang="ja-JP" sz="2000" dirty="0">
                    <a:solidFill>
                      <a:srgbClr val="0070C0"/>
                    </a:solidFill>
                    <a:latin typeface="Inconsolatazi4-Regular"/>
                  </a:rPr>
                  <a:t>There may be multiple maximal &amp; sufficient spec. in general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28B8D1-B758-39A3-F6E1-49BD88E5F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378" y="3104087"/>
                <a:ext cx="6592678" cy="2246769"/>
              </a:xfrm>
              <a:prstGeom prst="rect">
                <a:avLst/>
              </a:prstGeom>
              <a:blipFill>
                <a:blip r:embed="rId5"/>
                <a:stretch>
                  <a:fillRect l="-1385" t="-1887" b="-35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D8596C-1F90-2C42-4852-0BB49F7667D3}"/>
                  </a:ext>
                </a:extLst>
              </p:cNvPr>
              <p:cNvSpPr txBox="1"/>
              <p:nvPr/>
            </p:nvSpPr>
            <p:spPr>
              <a:xfrm>
                <a:off x="211917" y="5521146"/>
                <a:ext cx="11768165" cy="120032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kumimoji="1" lang="en-US" altLang="ja-JP" sz="2400" dirty="0"/>
                  <a:t>Our method finds a </a:t>
                </a:r>
                <a:r>
                  <a:rPr kumimoji="1" lang="en-US" altLang="ja-JP" sz="2400" i="1" dirty="0"/>
                  <a:t>maximal</a:t>
                </a:r>
                <a:r>
                  <a:rPr kumimoji="1" lang="en-US" altLang="ja-JP" sz="2400" dirty="0"/>
                  <a:t> spec. by iteratively improving </a:t>
                </a:r>
                <a:r>
                  <a:rPr kumimoji="1" lang="en-US" altLang="ja-JP" sz="2400" i="1" dirty="0"/>
                  <a:t>sufficient</a:t>
                </a:r>
                <a:r>
                  <a:rPr kumimoji="1" lang="en-US" altLang="ja-JP" sz="2400" dirty="0"/>
                  <a:t> ones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kumimoji="1" lang="en-US" altLang="ja-JP" sz="2400" dirty="0"/>
                  <a:t> :</a:t>
                </a:r>
                <a:br>
                  <a:rPr lang="en-US" altLang="ja-JP" sz="2400" dirty="0"/>
                </a:br>
                <a:r>
                  <a:rPr kumimoji="1" lang="en-US" altLang="ja-JP" sz="2400" dirty="0"/>
                  <a:t>If the </a:t>
                </a:r>
                <a:r>
                  <a:rPr kumimoji="1" lang="en-US" altLang="ja-JP" sz="2400" dirty="0">
                    <a:solidFill>
                      <a:schemeClr val="accent6"/>
                    </a:solidFill>
                  </a:rPr>
                  <a:t>current</a:t>
                </a:r>
                <a:r>
                  <a:rPr kumimoji="1" lang="en-US" altLang="ja-JP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rgbClr val="FF0000"/>
                    </a:solidFill>
                  </a:rPr>
                  <a:t> is </a:t>
                </a:r>
                <a:r>
                  <a:rPr kumimoji="1" lang="en-US" altLang="ja-JP" sz="2400" i="1" dirty="0">
                    <a:solidFill>
                      <a:srgbClr val="FF0000"/>
                    </a:solidFill>
                  </a:rPr>
                  <a:t>maximal</a:t>
                </a:r>
                <a:r>
                  <a:rPr kumimoji="1" lang="en-US" altLang="ja-JP" sz="2400" dirty="0"/>
                  <a:t> then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, and otherwise construct another </a:t>
                </a:r>
                <a:r>
                  <a:rPr lang="en-US" altLang="ja-JP" sz="2400" i="1" dirty="0"/>
                  <a:t>sufficient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that is strictly larger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and repeat until convergence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D8596C-1F90-2C42-4852-0BB49F766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17" y="5521146"/>
                <a:ext cx="11768165" cy="1200329"/>
              </a:xfrm>
              <a:prstGeom prst="rect">
                <a:avLst/>
              </a:prstGeom>
              <a:blipFill>
                <a:blip r:embed="rId6"/>
                <a:stretch>
                  <a:fillRect l="-776" t="-3015" b="-105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DBB66647-F0A4-8689-A8FF-91988BCB732A}"/>
              </a:ext>
            </a:extLst>
          </p:cNvPr>
          <p:cNvSpPr/>
          <p:nvPr/>
        </p:nvSpPr>
        <p:spPr>
          <a:xfrm>
            <a:off x="3658146" y="4671916"/>
            <a:ext cx="5226008" cy="847788"/>
          </a:xfrm>
          <a:prstGeom prst="wedgeRectCallout">
            <a:avLst>
              <a:gd name="adj1" fmla="val -51345"/>
              <a:gd name="adj2" fmla="val 10705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rgbClr val="FF0000"/>
                </a:solidFill>
              </a:rPr>
              <a:t>Check maximality via reduction to reachability analysis!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4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A5E4C-5F41-C2DC-A30E-A5A329D55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Sufficiency Checking </a:t>
            </a:r>
            <a:r>
              <a:rPr lang="en-US" altLang="ja-JP" dirty="0"/>
              <a:t>as </a:t>
            </a:r>
            <a:r>
              <a:rPr kumimoji="1" lang="en-US" altLang="ja-JP" dirty="0"/>
              <a:t>Safety Analysis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D7B89F-F3DD-C4A7-6A8F-E2C18301BD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ja-JP" dirty="0"/>
                  <a:t>Use an implementation of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ja-JP" dirty="0"/>
                  <a:t> that is the “worst” among those satisfying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altLang="ja-JP" i="1" dirty="0">
                    <a:latin typeface="Cambria Math" panose="02040503050406030204" pitchFamily="18" charset="0"/>
                  </a:rPr>
                </a:br>
                <a:endParaRPr lang="en-US" altLang="ja-JP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D7B89F-F3DD-C4A7-6A8F-E2C18301BD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66" t="-6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E9514-DA30-9762-B71E-3ED327F74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D32EB-324D-C09B-47DD-3DAC949C8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6FC5B4-9311-5F3B-297A-A8E172FB5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9D4C6F-F313-41C9-A150-8549D63979C2}"/>
                  </a:ext>
                </a:extLst>
              </p:cNvPr>
              <p:cNvSpPr txBox="1"/>
              <p:nvPr/>
            </p:nvSpPr>
            <p:spPr>
              <a:xfrm>
                <a:off x="1403279" y="2796189"/>
                <a:ext cx="4524850" cy="230832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/>
                <a:r>
                  <a:rPr lang="en-US" altLang="ja-JP" sz="2400" b="0" i="0" u="none" strike="noStrike" baseline="0" dirty="0">
                    <a:solidFill>
                      <a:srgbClr val="7030A0"/>
                    </a:solidFill>
                    <a:latin typeface="Inconsolatazi4-Regular"/>
                  </a:rPr>
                  <a:t>Example open program </a:t>
                </a:r>
                <a14:m>
                  <m:oMath xmlns:m="http://schemas.openxmlformats.org/officeDocument/2006/math">
                    <m:r>
                      <a:rPr lang="en-US" altLang="ja-JP" sz="2400" b="0" i="1" u="none" strike="noStrike" baseline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ja-JP" sz="2400" b="0" i="0" u="none" strike="noStrike" baseline="0" dirty="0">
                    <a:solidFill>
                      <a:srgbClr val="7030A0"/>
                    </a:solidFill>
                    <a:latin typeface="Inconsolatazi4-Regular"/>
                  </a:rPr>
                  <a:t>: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s = 0;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= 0;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while * do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if * then s = s + </a:t>
                </a:r>
                <a14:m>
                  <m:oMath xmlns:m="http://schemas.openxmlformats.org/officeDocument/2006/math">
                    <m:r>
                      <a:rPr lang="en-US" altLang="ja-JP" sz="2400" b="0" i="1" u="none" strike="noStrike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(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);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else</a:t>
                </a:r>
                <a:r>
                  <a:rPr lang="en-US" altLang="ja-JP" sz="2400" dirty="0">
                    <a:latin typeface="Consolas" panose="020B0609020204030204" pitchFamily="49" charset="0"/>
                  </a:rPr>
                  <a:t>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=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+ 1;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assert(s &gt;= 0);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9D4C6F-F313-41C9-A150-8549D6397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279" y="2796189"/>
                <a:ext cx="4524850" cy="2308324"/>
              </a:xfrm>
              <a:prstGeom prst="rect">
                <a:avLst/>
              </a:prstGeom>
              <a:blipFill>
                <a:blip r:embed="rId4"/>
                <a:stretch>
                  <a:fillRect l="-1882" t="-1842"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2E4329-339A-9144-809D-9688647AD201}"/>
                  </a:ext>
                </a:extLst>
              </p:cNvPr>
              <p:cNvSpPr txBox="1"/>
              <p:nvPr/>
            </p:nvSpPr>
            <p:spPr>
              <a:xfrm>
                <a:off x="6048622" y="1968078"/>
                <a:ext cx="6008207" cy="489364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The sufficiency of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ja-JP" altLang="en-US" sz="2400" dirty="0">
                    <a:solidFill>
                      <a:srgbClr val="7030A0"/>
                    </a:solidFill>
                    <a:latin typeface="Inconsolatazi4-Regular"/>
                  </a:rPr>
                  <a:t> </a:t>
                </a:r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is reduced to </a:t>
                </a:r>
                <a:r>
                  <a:rPr lang="en-US" altLang="ja-JP" sz="2400" b="1" i="1" dirty="0">
                    <a:solidFill>
                      <a:srgbClr val="7030A0"/>
                    </a:solidFill>
                    <a:latin typeface="Inconsolatazi4-Regular"/>
                  </a:rPr>
                  <a:t>safety</a:t>
                </a:r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 under demonic(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) non-deterministic choices of</a:t>
                </a:r>
                <a:r>
                  <a:rPr lang="en-US" altLang="ja-JP" sz="2400" b="0" i="0" u="none" strike="noStrike" baseline="0" dirty="0">
                    <a:solidFill>
                      <a:srgbClr val="7030A0"/>
                    </a:solidFill>
                    <a:latin typeface="Inconsolatazi4-Regular"/>
                  </a:rPr>
                  <a:t>:</a:t>
                </a:r>
              </a:p>
              <a:p>
                <a:pPr algn="l"/>
                <a:endParaRPr lang="en-US" altLang="ja-JP" sz="2400" b="0" i="0" u="none" strike="noStrike" baseline="0" dirty="0">
                  <a:latin typeface="Consolas" panose="020B0609020204030204" pitchFamily="49" charset="0"/>
                </a:endParaRP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def </a:t>
                </a:r>
                <a:r>
                  <a:rPr lang="en-US" altLang="ja-JP" sz="2400" b="0" i="0" u="none" strike="noStrike" baseline="0" dirty="0" err="1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f_worst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(x):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y = nondet</a:t>
                </a:r>
                <a14:m>
                  <m:oMath xmlns:m="http://schemas.openxmlformats.org/officeDocument/2006/math">
                    <m:r>
                      <a:rPr lang="en-US" altLang="ja-JP" sz="2400" b="0" i="1" u="none" strike="noStrike" baseline="0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();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if </a:t>
                </a:r>
                <a14:m>
                  <m:oMath xmlns:m="http://schemas.openxmlformats.org/officeDocument/2006/math">
                    <m:r>
                      <a:rPr lang="en-US" altLang="ja-JP" sz="2400" b="0" i="1" u="none" strike="noStrike" baseline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ja-JP" sz="2400" b="0" i="0" u="none" strike="noStrike" baseline="0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(</a:t>
                </a:r>
                <a:r>
                  <a:rPr lang="en-US" altLang="ja-JP" sz="2400" b="0" i="0" u="none" strike="noStrike" baseline="0" dirty="0" err="1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x,y</a:t>
                </a:r>
                <a:r>
                  <a:rPr lang="en-US" altLang="ja-JP" sz="2400" b="0" i="0" u="none" strike="noStrike" baseline="0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)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then</a:t>
                </a:r>
              </a:p>
              <a:p>
                <a:pPr algn="l"/>
                <a:r>
                  <a:rPr lang="en-US" altLang="ja-JP" sz="2400" dirty="0">
                    <a:latin typeface="Consolas" panose="020B0609020204030204" pitchFamily="49" charset="0"/>
                  </a:rPr>
                  <a:t>  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return y else diverge</a:t>
                </a:r>
              </a:p>
              <a:p>
                <a:pPr algn="l"/>
                <a:b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</a:b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s = 0;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= 0;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while *</a:t>
                </a:r>
                <a14:m>
                  <m:oMath xmlns:m="http://schemas.openxmlformats.org/officeDocument/2006/math">
                    <m:r>
                      <a:rPr lang="en-US" altLang="ja-JP" sz="2400" b="0" i="1" u="none" strike="noStrike" baseline="0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do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if *</a:t>
                </a:r>
                <a14:m>
                  <m:oMath xmlns:m="http://schemas.openxmlformats.org/officeDocument/2006/math">
                    <m:r>
                      <a:rPr lang="en-US" altLang="ja-JP" sz="2400" b="0" i="1" u="none" strike="noStrike" baseline="0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then s = s + </a:t>
                </a:r>
                <a:r>
                  <a:rPr lang="en-US" altLang="ja-JP" sz="2400" b="0" i="0" u="none" strike="noStrike" baseline="0" dirty="0" err="1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f_worst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(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);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else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=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+ 1;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assert(s &gt;= 0);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2E4329-339A-9144-809D-9688647AD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622" y="1968078"/>
                <a:ext cx="6008207" cy="4893647"/>
              </a:xfrm>
              <a:prstGeom prst="rect">
                <a:avLst/>
              </a:prstGeom>
              <a:blipFill>
                <a:blip r:embed="rId5"/>
                <a:stretch>
                  <a:fillRect l="-1417" t="-870" r="-810" b="-17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00DEEC28-FEDC-65BD-F1D9-CB8D7C4311FB}"/>
                  </a:ext>
                </a:extLst>
              </p:cNvPr>
              <p:cNvSpPr/>
              <p:nvPr/>
            </p:nvSpPr>
            <p:spPr>
              <a:xfrm>
                <a:off x="163506" y="1962023"/>
                <a:ext cx="5764623" cy="786873"/>
              </a:xfrm>
              <a:prstGeom prst="wedgeRectCallout">
                <a:avLst>
                  <a:gd name="adj1" fmla="val 42465"/>
                  <a:gd name="adj2" fmla="val -83072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400" dirty="0"/>
                  <a:t>as much as </a:t>
                </a:r>
                <a:r>
                  <a:rPr lang="en-US" altLang="ja-JP" sz="2400" b="1" i="1" dirty="0"/>
                  <a:t>non-deterministic</a:t>
                </a:r>
                <a:r>
                  <a:rPr lang="en-US" altLang="ja-JP" sz="2400" dirty="0"/>
                  <a:t> to</a:t>
                </a:r>
                <a:br>
                  <a:rPr lang="en-US" altLang="ja-JP" sz="2400" dirty="0"/>
                </a:br>
                <a:r>
                  <a:rPr lang="en-US" altLang="ja-JP" sz="2400" dirty="0"/>
                  <a:t>simulate any implementation satisfying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00DEEC28-FEDC-65BD-F1D9-CB8D7C4311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06" y="1962023"/>
                <a:ext cx="5764623" cy="786873"/>
              </a:xfrm>
              <a:prstGeom prst="wedgeRectCallout">
                <a:avLst>
                  <a:gd name="adj1" fmla="val 42465"/>
                  <a:gd name="adj2" fmla="val -83072"/>
                </a:avLst>
              </a:prstGeom>
              <a:blipFill>
                <a:blip r:embed="rId6"/>
                <a:stretch>
                  <a:fillRect l="-950" b="-148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F669A2-07DC-18EA-5ACB-2BE64BCF4744}"/>
                  </a:ext>
                </a:extLst>
              </p:cNvPr>
              <p:cNvSpPr txBox="1"/>
              <p:nvPr/>
            </p:nvSpPr>
            <p:spPr>
              <a:xfrm>
                <a:off x="497034" y="5151807"/>
                <a:ext cx="5431095" cy="1569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ja-JP" sz="2400" dirty="0"/>
                  <a:t> is </a:t>
                </a:r>
                <a:r>
                  <a:rPr lang="en-US" altLang="ja-JP" sz="2400" b="1" i="1" dirty="0"/>
                  <a:t>sufficient</a:t>
                </a:r>
                <a:br>
                  <a:rPr lang="en-US" altLang="ja-JP" sz="2400" dirty="0"/>
                </a:b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ja-JP" sz="2400" dirty="0"/>
                  <a:t> is </a:t>
                </a:r>
                <a:r>
                  <a:rPr lang="en-US" altLang="ja-JP" sz="2400" i="1" dirty="0"/>
                  <a:t>assertion safe</a:t>
                </a:r>
                <a:r>
                  <a:rPr lang="en-US" altLang="ja-JP" sz="2400" dirty="0"/>
                  <a:t> for any implementation of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ja-JP" sz="2400" dirty="0"/>
                  <a:t> satisfying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altLang="ja-JP" sz="2400" b="1" i="1" dirty="0"/>
                </a:b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ja-JP" sz="2400" dirty="0"/>
                  <a:t> is </a:t>
                </a:r>
                <a:r>
                  <a:rPr lang="en-US" altLang="ja-JP" sz="2400" i="1" dirty="0"/>
                  <a:t>assertion safe</a:t>
                </a:r>
                <a:r>
                  <a:rPr lang="en-US" altLang="ja-JP" sz="2400" dirty="0"/>
                  <a:t> for </a:t>
                </a:r>
                <a:r>
                  <a:rPr lang="en-US" altLang="ja-JP" sz="2400" dirty="0" err="1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f_worst</a:t>
                </a:r>
                <a:endParaRPr lang="en-US" altLang="ja-JP" sz="2400" b="1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F669A2-07DC-18EA-5ACB-2BE64BCF4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34" y="5151807"/>
                <a:ext cx="5431095" cy="1569660"/>
              </a:xfrm>
              <a:prstGeom prst="rect">
                <a:avLst/>
              </a:prstGeom>
              <a:blipFill>
                <a:blip r:embed="rId7"/>
                <a:stretch>
                  <a:fillRect l="-1682" t="-2308" b="-73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046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6D72B-9E58-75AB-A00A-0169A218C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1" y="-28541"/>
            <a:ext cx="11926957" cy="1034303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Maximality Checking as Reachability Analysis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CB18E7-A2AE-758B-9A25-12A96DA321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486" y="957519"/>
                <a:ext cx="4904035" cy="3021029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en-US" altLang="ja-JP" dirty="0"/>
                  <a:t> is </a:t>
                </a:r>
                <a:r>
                  <a:rPr kumimoji="1" lang="en-US" altLang="ja-JP" b="1" i="1" dirty="0"/>
                  <a:t>maximal</a:t>
                </a:r>
                <a:br>
                  <a:rPr lang="en-US" altLang="ja-JP" dirty="0"/>
                </a:b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en-US" altLang="ja-JP" b="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kumimoji="1" lang="en-US" altLang="ja-JP" dirty="0"/>
                  <a:t> is </a:t>
                </a:r>
                <a:r>
                  <a:rPr kumimoji="1" lang="en-US" altLang="ja-JP" i="1" dirty="0"/>
                  <a:t>insufficient</a:t>
                </a:r>
                <a:br>
                  <a:rPr kumimoji="1" lang="en-US" altLang="ja-JP" b="1" i="1" dirty="0"/>
                </a:b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ja-JP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ja-JP" dirty="0"/>
                  <a:t> is </a:t>
                </a:r>
                <a:r>
                  <a:rPr lang="en-US" altLang="ja-JP" i="1" dirty="0"/>
                  <a:t>unsafe</a:t>
                </a:r>
                <a:r>
                  <a:rPr lang="en-US" altLang="ja-JP" dirty="0"/>
                  <a:t> (i.e., an assertion violation is </a:t>
                </a:r>
                <a:r>
                  <a:rPr lang="en-US" altLang="ja-JP" i="1" dirty="0"/>
                  <a:t>reachable</a:t>
                </a:r>
                <a:r>
                  <a:rPr lang="en-US" altLang="ja-JP" dirty="0"/>
                  <a:t>)</a:t>
                </a:r>
                <a:br>
                  <a:rPr lang="en-US" altLang="ja-JP" dirty="0"/>
                </a:br>
                <a:r>
                  <a:rPr lang="en-US" altLang="ja-JP" dirty="0"/>
                  <a:t>for the “worst” implementation </a:t>
                </a:r>
                <a:r>
                  <a:rPr lang="en-US" altLang="ja-JP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f_worst</a:t>
                </a:r>
                <a:r>
                  <a:rPr lang="en-US" altLang="ja-JP" dirty="0"/>
                  <a:t> of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ja-JP" dirty="0"/>
                  <a:t> satisfying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endParaRPr kumimoji="1" lang="en-US" altLang="ja-JP" b="1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CB18E7-A2AE-758B-9A25-12A96DA321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486" y="957519"/>
                <a:ext cx="4904035" cy="3021029"/>
              </a:xfrm>
              <a:blipFill>
                <a:blip r:embed="rId2"/>
                <a:stretch>
                  <a:fillRect l="-1735" t="-10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BAB8E-413C-8E4B-EA0A-DF9F2EDDC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23113-EC70-F121-BD27-A4C15320B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9E2A8-AFEB-07E4-B644-3EFCF4CA7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A992EA-B241-1ED0-83C8-D6F3E3EFA2DF}"/>
                  </a:ext>
                </a:extLst>
              </p:cNvPr>
              <p:cNvSpPr txBox="1"/>
              <p:nvPr/>
            </p:nvSpPr>
            <p:spPr>
              <a:xfrm>
                <a:off x="436671" y="4283963"/>
                <a:ext cx="4524850" cy="230832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/>
                <a:r>
                  <a:rPr lang="en-US" altLang="ja-JP" sz="2400" b="0" i="0" u="none" strike="noStrike" baseline="0" dirty="0">
                    <a:solidFill>
                      <a:srgbClr val="7030A0"/>
                    </a:solidFill>
                    <a:latin typeface="Inconsolatazi4-Regular"/>
                  </a:rPr>
                  <a:t>Example open program </a:t>
                </a:r>
                <a14:m>
                  <m:oMath xmlns:m="http://schemas.openxmlformats.org/officeDocument/2006/math">
                    <m:r>
                      <a:rPr lang="en-US" altLang="ja-JP" sz="2400" b="0" i="1" u="none" strike="noStrike" baseline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ja-JP" sz="2400" b="0" i="0" u="none" strike="noStrike" baseline="0" dirty="0">
                    <a:solidFill>
                      <a:srgbClr val="7030A0"/>
                    </a:solidFill>
                    <a:latin typeface="Inconsolatazi4-Regular"/>
                  </a:rPr>
                  <a:t>: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s = 0;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= 0;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while * do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if * then s = s + </a:t>
                </a:r>
                <a14:m>
                  <m:oMath xmlns:m="http://schemas.openxmlformats.org/officeDocument/2006/math">
                    <m:r>
                      <a:rPr lang="en-US" altLang="ja-JP" sz="2400" b="0" i="1" u="none" strike="noStrike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(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);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else</a:t>
                </a:r>
                <a:r>
                  <a:rPr lang="en-US" altLang="ja-JP" sz="2400" dirty="0">
                    <a:latin typeface="Consolas" panose="020B0609020204030204" pitchFamily="49" charset="0"/>
                  </a:rPr>
                  <a:t>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=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+ 1;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assert(s &gt;= 0);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A992EA-B241-1ED0-83C8-D6F3E3EFA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71" y="4283963"/>
                <a:ext cx="4524850" cy="2308324"/>
              </a:xfrm>
              <a:prstGeom prst="rect">
                <a:avLst/>
              </a:prstGeom>
              <a:blipFill>
                <a:blip r:embed="rId3"/>
                <a:stretch>
                  <a:fillRect l="-2016" t="-1842"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82D8CF-9809-660D-FC23-7F7E7C31B236}"/>
                  </a:ext>
                </a:extLst>
              </p:cNvPr>
              <p:cNvSpPr txBox="1"/>
              <p:nvPr/>
            </p:nvSpPr>
            <p:spPr>
              <a:xfrm>
                <a:off x="5129074" y="957519"/>
                <a:ext cx="6927755" cy="563231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The maximality of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ja-JP" altLang="en-US" sz="2400" dirty="0">
                    <a:solidFill>
                      <a:srgbClr val="7030A0"/>
                    </a:solidFill>
                    <a:latin typeface="Inconsolatazi4-Regular"/>
                  </a:rPr>
                  <a:t> </a:t>
                </a:r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is reduced to </a:t>
                </a:r>
                <a:r>
                  <a:rPr lang="en-US" altLang="ja-JP" sz="2400" b="1" i="1" dirty="0">
                    <a:solidFill>
                      <a:srgbClr val="7030A0"/>
                    </a:solidFill>
                    <a:latin typeface="Inconsolatazi4-Regular"/>
                  </a:rPr>
                  <a:t>unsafety</a:t>
                </a:r>
                <a:r>
                  <a:rPr lang="ja-JP" altLang="en-US" sz="2400" dirty="0">
                    <a:solidFill>
                      <a:srgbClr val="7030A0"/>
                    </a:solidFill>
                    <a:latin typeface="Inconsolatazi4-Regular"/>
                  </a:rPr>
                  <a:t> </a:t>
                </a:r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under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Inconsolatazi4-Regular"/>
                  </a:rPr>
                  <a:t>demonic(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  <a:latin typeface="Inconsolatazi4-Regular"/>
                  </a:rPr>
                  <a:t>)</a:t>
                </a:r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 &amp; </a:t>
                </a:r>
                <a:r>
                  <a:rPr lang="en-US" altLang="ja-JP" sz="2400" dirty="0">
                    <a:solidFill>
                      <a:srgbClr val="0070C0"/>
                    </a:solidFill>
                    <a:latin typeface="Inconsolatazi4-Regular"/>
                  </a:rPr>
                  <a:t>angelic(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sz="2400" dirty="0">
                    <a:solidFill>
                      <a:srgbClr val="0070C0"/>
                    </a:solidFill>
                    <a:latin typeface="Inconsolatazi4-Regular"/>
                  </a:rPr>
                  <a:t>) </a:t>
                </a:r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non-deterministic choices of:</a:t>
                </a:r>
              </a:p>
              <a:p>
                <a:endParaRPr lang="en-US" altLang="ja-JP" sz="2400" b="0" i="0" u="none" strike="noStrike" baseline="0" dirty="0">
                  <a:latin typeface="Consolas" panose="020B0609020204030204" pitchFamily="49" charset="0"/>
                </a:endParaRPr>
              </a:p>
              <a:p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def </a:t>
                </a:r>
                <a:r>
                  <a:rPr lang="en-US" altLang="ja-JP" sz="2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f_worst</a:t>
                </a:r>
                <a:r>
                  <a:rPr lang="en-US" altLang="ja-JP" sz="2400" dirty="0">
                    <a:latin typeface="Consolas" panose="020B0609020204030204" pitchFamily="49" charset="0"/>
                  </a:rPr>
                  <a:t>(</a:t>
                </a:r>
                <a:r>
                  <a:rPr lang="en-US" altLang="ja-JP" sz="2400" dirty="0" err="1">
                    <a:latin typeface="Consolas" panose="020B0609020204030204" pitchFamily="49" charset="0"/>
                  </a:rPr>
                  <a:t>a,b,x</a:t>
                </a:r>
                <a:r>
                  <a:rPr lang="en-US" altLang="ja-JP" sz="2400" dirty="0">
                    <a:latin typeface="Consolas" panose="020B0609020204030204" pitchFamily="49" charset="0"/>
                  </a:rPr>
                  <a:t>):</a:t>
                </a:r>
                <a:endParaRPr lang="en-US" altLang="ja-JP" sz="2400" b="0" i="0" u="none" strike="noStrike" baseline="0" dirty="0">
                  <a:latin typeface="Consolas" panose="020B0609020204030204" pitchFamily="49" charset="0"/>
                </a:endParaRP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y = </a:t>
                </a:r>
                <a:r>
                  <a:rPr lang="en-US" altLang="ja-JP" sz="2400" b="0" i="0" u="none" strike="noStrike" baseline="0" dirty="0" err="1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nonde</a:t>
                </a:r>
                <a:r>
                  <a:rPr lang="en-US" altLang="ja-JP" sz="2400" b="0" i="0" u="none" strike="noStrike" baseline="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altLang="ja-JP" sz="2400" b="0" i="1" u="none" strike="noStrike" baseline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();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if </a:t>
                </a:r>
                <a:r>
                  <a:rPr lang="ja-JP" altLang="en-US" sz="2400" b="0" i="0" u="none" strike="noStrike" baseline="0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𝑆</a:t>
                </a:r>
                <a:r>
                  <a:rPr lang="en-US" altLang="ja-JP" sz="2400" b="0" i="0" u="none" strike="noStrike" baseline="0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(</a:t>
                </a:r>
                <a:r>
                  <a:rPr lang="en-US" altLang="ja-JP" sz="2400" b="0" i="0" u="none" strike="noStrike" baseline="0" dirty="0" err="1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x,y</a:t>
                </a:r>
                <a:r>
                  <a:rPr lang="en-US" altLang="ja-JP" sz="2400" b="0" i="0" u="none" strike="noStrike" baseline="0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)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or 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(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x,y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)=(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a,b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)</a:t>
                </a:r>
              </a:p>
              <a:p>
                <a:pPr algn="l"/>
                <a:r>
                  <a:rPr lang="en-US" altLang="ja-JP" sz="2400" dirty="0">
                    <a:latin typeface="Consolas" panose="020B0609020204030204" pitchFamily="49" charset="0"/>
                  </a:rPr>
                  <a:t>  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then return y else diverge</a:t>
                </a:r>
              </a:p>
              <a:p>
                <a:r>
                  <a:rPr lang="en-US" altLang="ja-JP" sz="2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a = nondet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(); b = nondet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();</a:t>
                </a:r>
              </a:p>
              <a:p>
                <a:r>
                  <a:rPr lang="en-US" altLang="ja-JP" sz="2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assert(not </a:t>
                </a:r>
                <a:r>
                  <a:rPr lang="ja-JP" altLang="en-US" sz="2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𝑆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(a,b))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s = 0;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= 0;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while </a:t>
                </a:r>
                <a:r>
                  <a:rPr lang="en-US" altLang="ja-JP" sz="2400" b="0" i="0" u="none" strike="noStrike" baseline="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nondet</a:t>
                </a:r>
                <a14:m>
                  <m:oMath xmlns:m="http://schemas.openxmlformats.org/officeDocument/2006/math">
                    <m:r>
                      <a:rPr lang="en-US" altLang="ja-JP" sz="2400" b="0" i="1" u="none" strike="noStrike" baseline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() do</a:t>
                </a:r>
              </a:p>
              <a:p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if 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nondet</a:t>
                </a:r>
                <a14:m>
                  <m:oMath xmlns:m="http://schemas.openxmlformats.org/officeDocument/2006/math">
                    <m:r>
                      <a:rPr lang="en-US" altLang="ja-JP" sz="2400" b="0" i="1" u="none" strike="noStrike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()</a:t>
                </a:r>
                <a:b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</a:br>
                <a:r>
                  <a:rPr lang="en-US" altLang="ja-JP" sz="2400" b="0" i="0" u="none" strike="noStrike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then</a:t>
                </a:r>
                <a:r>
                  <a:rPr lang="en-US" altLang="ja-JP" sz="2400" b="0" i="0" u="none" strike="noStrike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s = s + </a:t>
                </a:r>
                <a:r>
                  <a:rPr lang="en-US" altLang="ja-JP" sz="2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f_worst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(</a:t>
                </a:r>
                <a:r>
                  <a:rPr lang="en-US" altLang="ja-JP" sz="2400" b="0" i="0" u="none" strike="noStrike" baseline="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a,b,i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);</a:t>
                </a:r>
              </a:p>
              <a:p>
                <a:pPr algn="l"/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else </a:t>
                </a:r>
                <a:r>
                  <a:rPr lang="en-US" altLang="ja-JP" sz="2400" b="0" i="0" u="none" strike="noStrike" baseline="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= </a:t>
                </a:r>
                <a:r>
                  <a:rPr lang="en-US" altLang="ja-JP" sz="2400" b="0" i="0" u="none" strike="noStrike" baseline="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+ 1;</a:t>
                </a:r>
              </a:p>
              <a:p>
                <a:pPr algn="l"/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assert(s &gt;= 0);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82D8CF-9809-660D-FC23-7F7E7C31B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074" y="957519"/>
                <a:ext cx="6927755" cy="5632311"/>
              </a:xfrm>
              <a:prstGeom prst="rect">
                <a:avLst/>
              </a:prstGeom>
              <a:blipFill>
                <a:blip r:embed="rId4"/>
                <a:stretch>
                  <a:fillRect l="-1229" t="-756" r="-351" b="-14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818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6D72B-9E58-75AB-A00A-0169A218C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1" y="-28541"/>
            <a:ext cx="11926957" cy="1034303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Maximality Checking as Reachability Analysis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CB18E7-A2AE-758B-9A25-12A96DA321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486" y="957519"/>
                <a:ext cx="4904035" cy="3021029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en-US" altLang="ja-JP" dirty="0"/>
                  <a:t> is </a:t>
                </a:r>
                <a:r>
                  <a:rPr kumimoji="1" lang="en-US" altLang="ja-JP" b="1" i="1" dirty="0"/>
                  <a:t>maximal</a:t>
                </a:r>
                <a:br>
                  <a:rPr lang="en-US" altLang="ja-JP" dirty="0"/>
                </a:b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en-US" altLang="ja-JP" b="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kumimoji="1" lang="en-US" altLang="ja-JP" dirty="0"/>
                  <a:t> is </a:t>
                </a:r>
                <a:r>
                  <a:rPr kumimoji="1" lang="en-US" altLang="ja-JP" i="1" dirty="0"/>
                  <a:t>insufficient</a:t>
                </a:r>
                <a:br>
                  <a:rPr kumimoji="1" lang="en-US" altLang="ja-JP" b="1" i="1" dirty="0"/>
                </a:b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ja-JP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ja-JP" dirty="0"/>
                  <a:t> is </a:t>
                </a:r>
                <a:r>
                  <a:rPr lang="en-US" altLang="ja-JP" i="1" dirty="0"/>
                  <a:t>unsafe</a:t>
                </a:r>
                <a:r>
                  <a:rPr lang="en-US" altLang="ja-JP" dirty="0"/>
                  <a:t> (i.e., an assertion violation is </a:t>
                </a:r>
                <a:r>
                  <a:rPr lang="en-US" altLang="ja-JP" i="1" dirty="0"/>
                  <a:t>reachable</a:t>
                </a:r>
                <a:r>
                  <a:rPr lang="en-US" altLang="ja-JP" dirty="0"/>
                  <a:t>)</a:t>
                </a:r>
                <a:br>
                  <a:rPr lang="en-US" altLang="ja-JP" dirty="0"/>
                </a:br>
                <a:r>
                  <a:rPr lang="en-US" altLang="ja-JP" dirty="0"/>
                  <a:t>for the “worst” implementation </a:t>
                </a:r>
                <a:r>
                  <a:rPr lang="en-US" altLang="ja-JP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f_worst</a:t>
                </a:r>
                <a:r>
                  <a:rPr lang="en-US" altLang="ja-JP" dirty="0"/>
                  <a:t> of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ja-JP" dirty="0"/>
                  <a:t> satisfying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endParaRPr kumimoji="1" lang="en-US" altLang="ja-JP" b="1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CB18E7-A2AE-758B-9A25-12A96DA321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486" y="957519"/>
                <a:ext cx="4904035" cy="3021029"/>
              </a:xfrm>
              <a:blipFill>
                <a:blip r:embed="rId2"/>
                <a:stretch>
                  <a:fillRect l="-1735" t="-10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BAB8E-413C-8E4B-EA0A-DF9F2EDDC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23113-EC70-F121-BD27-A4C15320B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9E2A8-AFEB-07E4-B644-3EFCF4CA7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A992EA-B241-1ED0-83C8-D6F3E3EFA2DF}"/>
                  </a:ext>
                </a:extLst>
              </p:cNvPr>
              <p:cNvSpPr txBox="1"/>
              <p:nvPr/>
            </p:nvSpPr>
            <p:spPr>
              <a:xfrm>
                <a:off x="436671" y="4283963"/>
                <a:ext cx="4524850" cy="230832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/>
                <a:r>
                  <a:rPr lang="en-US" altLang="ja-JP" sz="2400" b="0" i="0" u="none" strike="noStrike" baseline="0" dirty="0">
                    <a:solidFill>
                      <a:srgbClr val="7030A0"/>
                    </a:solidFill>
                    <a:latin typeface="Inconsolatazi4-Regular"/>
                  </a:rPr>
                  <a:t>Example open program </a:t>
                </a:r>
                <a14:m>
                  <m:oMath xmlns:m="http://schemas.openxmlformats.org/officeDocument/2006/math">
                    <m:r>
                      <a:rPr lang="en-US" altLang="ja-JP" sz="2400" b="0" i="1" u="none" strike="noStrike" baseline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ja-JP" sz="2400" b="0" i="0" u="none" strike="noStrike" baseline="0" dirty="0">
                    <a:solidFill>
                      <a:srgbClr val="7030A0"/>
                    </a:solidFill>
                    <a:latin typeface="Inconsolatazi4-Regular"/>
                  </a:rPr>
                  <a:t>: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s = 0;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= 0;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while * do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if * then s = s + </a:t>
                </a:r>
                <a14:m>
                  <m:oMath xmlns:m="http://schemas.openxmlformats.org/officeDocument/2006/math">
                    <m:r>
                      <a:rPr lang="en-US" altLang="ja-JP" sz="2400" b="0" i="1" u="none" strike="noStrike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(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);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else</a:t>
                </a:r>
                <a:r>
                  <a:rPr lang="en-US" altLang="ja-JP" sz="2400" dirty="0">
                    <a:latin typeface="Consolas" panose="020B0609020204030204" pitchFamily="49" charset="0"/>
                  </a:rPr>
                  <a:t>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=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+ 1;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assert(s &gt;= 0);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A992EA-B241-1ED0-83C8-D6F3E3EFA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71" y="4283963"/>
                <a:ext cx="4524850" cy="2308324"/>
              </a:xfrm>
              <a:prstGeom prst="rect">
                <a:avLst/>
              </a:prstGeom>
              <a:blipFill>
                <a:blip r:embed="rId3"/>
                <a:stretch>
                  <a:fillRect l="-2016" t="-1842"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82D8CF-9809-660D-FC23-7F7E7C31B236}"/>
                  </a:ext>
                </a:extLst>
              </p:cNvPr>
              <p:cNvSpPr txBox="1"/>
              <p:nvPr/>
            </p:nvSpPr>
            <p:spPr>
              <a:xfrm>
                <a:off x="5129074" y="957519"/>
                <a:ext cx="6927755" cy="563647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The maximality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ja-JP" altLang="en-US" sz="2400" dirty="0">
                    <a:solidFill>
                      <a:srgbClr val="7030A0"/>
                    </a:solidFill>
                    <a:latin typeface="Inconsolatazi4-Regular"/>
                  </a:rPr>
                  <a:t> </a:t>
                </a:r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is reduced to </a:t>
                </a:r>
                <a:r>
                  <a:rPr lang="en-US" altLang="ja-JP" sz="2400" b="1" i="1" dirty="0">
                    <a:solidFill>
                      <a:srgbClr val="7030A0"/>
                    </a:solidFill>
                    <a:latin typeface="Inconsolatazi4-Regular"/>
                  </a:rPr>
                  <a:t>unsafety</a:t>
                </a:r>
                <a:r>
                  <a:rPr lang="ja-JP" altLang="en-US" sz="2400" dirty="0">
                    <a:solidFill>
                      <a:srgbClr val="7030A0"/>
                    </a:solidFill>
                    <a:latin typeface="Inconsolatazi4-Regular"/>
                  </a:rPr>
                  <a:t> </a:t>
                </a:r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under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Inconsolatazi4-Regular"/>
                  </a:rPr>
                  <a:t>demonic(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  <a:latin typeface="Inconsolatazi4-Regular"/>
                  </a:rPr>
                  <a:t>)</a:t>
                </a:r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 &amp; </a:t>
                </a:r>
                <a:r>
                  <a:rPr lang="en-US" altLang="ja-JP" sz="2400" dirty="0">
                    <a:solidFill>
                      <a:srgbClr val="0070C0"/>
                    </a:solidFill>
                    <a:latin typeface="Inconsolatazi4-Regular"/>
                  </a:rPr>
                  <a:t>angelic(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sz="2400" dirty="0">
                    <a:solidFill>
                      <a:srgbClr val="0070C0"/>
                    </a:solidFill>
                    <a:latin typeface="Inconsolatazi4-Regular"/>
                  </a:rPr>
                  <a:t>) </a:t>
                </a:r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non-deterministic choices of:</a:t>
                </a:r>
              </a:p>
              <a:p>
                <a:pPr algn="l"/>
                <a:endParaRPr lang="en-US" altLang="ja-JP" sz="2400" b="0" i="0" u="none" strike="noStrike" baseline="0" dirty="0">
                  <a:latin typeface="Consolas" panose="020B0609020204030204" pitchFamily="49" charset="0"/>
                </a:endParaRPr>
              </a:p>
              <a:p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def </a:t>
                </a:r>
                <a:r>
                  <a:rPr lang="en-US" altLang="ja-JP" sz="2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f_worst</a:t>
                </a:r>
                <a:r>
                  <a:rPr lang="en-US" altLang="ja-JP" sz="2400" dirty="0">
                    <a:latin typeface="Consolas" panose="020B0609020204030204" pitchFamily="49" charset="0"/>
                  </a:rPr>
                  <a:t>(</a:t>
                </a:r>
                <a:r>
                  <a:rPr lang="en-US" altLang="ja-JP" sz="2400" dirty="0" err="1">
                    <a:latin typeface="Consolas" panose="020B0609020204030204" pitchFamily="49" charset="0"/>
                  </a:rPr>
                  <a:t>a,b,x</a:t>
                </a:r>
                <a:r>
                  <a:rPr lang="en-US" altLang="ja-JP" sz="2400" dirty="0">
                    <a:latin typeface="Consolas" panose="020B0609020204030204" pitchFamily="49" charset="0"/>
                  </a:rPr>
                  <a:t>):</a:t>
                </a:r>
                <a:endParaRPr lang="en-US" altLang="ja-JP" sz="2400" b="0" i="0" u="none" strike="noStrike" baseline="0" dirty="0">
                  <a:latin typeface="Consolas" panose="020B0609020204030204" pitchFamily="49" charset="0"/>
                </a:endParaRPr>
              </a:p>
              <a:p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y = </a:t>
                </a:r>
                <a:r>
                  <a:rPr lang="en-US" altLang="ja-JP" sz="2400" b="0" i="0" u="none" strike="noStrike" baseline="0" dirty="0" err="1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nonde</a:t>
                </a:r>
                <a:r>
                  <a:rPr lang="en-US" altLang="ja-JP" sz="2400" b="0" i="0" u="none" strike="noStrike" baseline="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();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u="none" strike="noStrike" baseline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u="none" strike="noStrike" baseline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sz="2400" b="0" i="1" u="none" strike="noStrike" baseline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altLang="ja-JP" sz="2400" b="0" i="0" u="none" strike="noStrike" baseline="0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(</a:t>
                </a:r>
                <a:r>
                  <a:rPr lang="en-US" altLang="ja-JP" sz="2400" b="0" i="0" u="none" strike="noStrike" baseline="0" dirty="0" err="1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x,y</a:t>
                </a:r>
                <a:r>
                  <a:rPr lang="en-US" altLang="ja-JP" sz="2400" b="0" i="0" u="none" strike="noStrike" baseline="0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)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or 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(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x,y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)=(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a,b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)</a:t>
                </a:r>
              </a:p>
              <a:p>
                <a:pPr algn="l"/>
                <a:r>
                  <a:rPr lang="en-US" altLang="ja-JP" sz="2400" dirty="0">
                    <a:latin typeface="Consolas" panose="020B0609020204030204" pitchFamily="49" charset="0"/>
                  </a:rPr>
                  <a:t>  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then return y else diverge</a:t>
                </a:r>
              </a:p>
              <a:p>
                <a:r>
                  <a:rPr lang="en-US" altLang="ja-JP" sz="2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a = nondet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(); b = nondet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();</a:t>
                </a:r>
              </a:p>
              <a:p>
                <a:r>
                  <a:rPr lang="en-US" altLang="ja-JP" sz="2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assert(not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sz="24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(</a:t>
                </a:r>
                <a:r>
                  <a:rPr lang="en-US" altLang="ja-JP" sz="2400" dirty="0" err="1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a,b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))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s = 0;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= 0;</a:t>
                </a:r>
              </a:p>
              <a:p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while </a:t>
                </a:r>
                <a:r>
                  <a:rPr lang="en-US" altLang="ja-JP" sz="2400" b="0" i="0" u="none" strike="noStrike" baseline="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nondet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() do</a:t>
                </a:r>
              </a:p>
              <a:p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if </a:t>
                </a:r>
                <a:r>
                  <a:rPr lang="en-US" altLang="ja-JP" sz="2400" b="0" i="0" u="none" strike="noStrike" baseline="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nondet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()</a:t>
                </a:r>
                <a:b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</a:br>
                <a:r>
                  <a:rPr lang="en-US" altLang="ja-JP" sz="2400" b="0" i="0" u="none" strike="noStrike" dirty="0">
                    <a:latin typeface="Consolas" panose="020B0609020204030204" pitchFamily="49" charset="0"/>
                  </a:rPr>
                  <a:t>  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then</a:t>
                </a:r>
                <a:r>
                  <a:rPr lang="en-US" altLang="ja-JP" sz="2400" b="0" i="0" u="none" strike="noStrike" dirty="0">
                    <a:latin typeface="Consolas" panose="020B0609020204030204" pitchFamily="49" charset="0"/>
                  </a:rPr>
                  <a:t> 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s 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= s + </a:t>
                </a:r>
                <a:r>
                  <a:rPr lang="en-US" altLang="ja-JP" sz="2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f_worst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(</a:t>
                </a:r>
                <a:r>
                  <a:rPr lang="en-US" altLang="ja-JP" sz="2400" b="0" i="0" u="none" strike="noStrike" baseline="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a,b,i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);</a:t>
                </a:r>
              </a:p>
              <a:p>
                <a:pPr algn="l"/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else </a:t>
                </a:r>
                <a:r>
                  <a:rPr lang="en-US" altLang="ja-JP" sz="2400" b="0" i="0" u="none" strike="noStrike" baseline="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= </a:t>
                </a:r>
                <a:r>
                  <a:rPr lang="en-US" altLang="ja-JP" sz="2400" b="0" i="0" u="none" strike="noStrike" baseline="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+ 1;</a:t>
                </a:r>
              </a:p>
              <a:p>
                <a:pPr algn="l"/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assert(s &gt;= 0);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82D8CF-9809-660D-FC23-7F7E7C31B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074" y="957519"/>
                <a:ext cx="6927755" cy="5636479"/>
              </a:xfrm>
              <a:prstGeom prst="rect">
                <a:avLst/>
              </a:prstGeom>
              <a:blipFill>
                <a:blip r:embed="rId4"/>
                <a:stretch>
                  <a:fillRect l="-1229" t="-755" r="-351" b="-12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103C74-9201-257A-D2B3-E760E9A098E1}"/>
                  </a:ext>
                </a:extLst>
              </p:cNvPr>
              <p:cNvSpPr txBox="1"/>
              <p:nvPr/>
            </p:nvSpPr>
            <p:spPr>
              <a:xfrm>
                <a:off x="8128478" y="1731938"/>
                <a:ext cx="3917992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u="none" strike="noStrike" baseline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u="none" strike="noStrike" baseline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ja-JP" sz="2400" b="0" i="1" u="none" strike="noStrike" baseline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d>
                        <m:dPr>
                          <m:ctrlPr>
                            <a:rPr lang="en-US" altLang="ja-JP" sz="2400" b="0" i="1" u="none" strike="noStrike" baseline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u="none" strike="noStrike" baseline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400" b="0" i="1" u="none" strike="noStrike" baseline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b="0" i="1" u="none" strike="noStrike" baseline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ja-JP" sz="2400" b="0" i="1" u="none" strike="noStrike" baseline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altLang="ja-JP" sz="2400" b="0" i="1" u="none" strike="noStrike" baseline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400" b="0" i="1" u="none" strike="noStrike" baseline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≥0⇒</m:t>
                      </m:r>
                      <m:r>
                        <a:rPr lang="en-US" altLang="ja-JP" sz="2400" b="0" i="1" u="none" strike="noStrike" baseline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400" b="0" i="1" u="none" strike="noStrike" baseline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ja-JP" alt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103C74-9201-257A-D2B3-E760E9A09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478" y="1731938"/>
                <a:ext cx="3917992" cy="461665"/>
              </a:xfrm>
              <a:prstGeom prst="rect">
                <a:avLst/>
              </a:prstGeom>
              <a:blipFill>
                <a:blip r:embed="rId5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588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6D72B-9E58-75AB-A00A-0169A218C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1" y="-28541"/>
            <a:ext cx="11926957" cy="1034303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Maximality Checking as Reachability Analysis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CB18E7-A2AE-758B-9A25-12A96DA321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486" y="957519"/>
                <a:ext cx="4904035" cy="3021029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en-US" altLang="ja-JP" dirty="0"/>
                  <a:t> is </a:t>
                </a:r>
                <a:r>
                  <a:rPr kumimoji="1" lang="en-US" altLang="ja-JP" b="1" i="1" dirty="0"/>
                  <a:t>maximal</a:t>
                </a:r>
                <a:br>
                  <a:rPr lang="en-US" altLang="ja-JP" dirty="0"/>
                </a:b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en-US" altLang="ja-JP" b="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kumimoji="1" lang="en-US" altLang="ja-JP" dirty="0"/>
                  <a:t> is </a:t>
                </a:r>
                <a:r>
                  <a:rPr kumimoji="1" lang="en-US" altLang="ja-JP" i="1" dirty="0"/>
                  <a:t>insufficient</a:t>
                </a:r>
                <a:br>
                  <a:rPr kumimoji="1" lang="en-US" altLang="ja-JP" b="1" i="1" dirty="0"/>
                </a:b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ja-JP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ja-JP" dirty="0"/>
                  <a:t> is </a:t>
                </a:r>
                <a:r>
                  <a:rPr lang="en-US" altLang="ja-JP" i="1" dirty="0"/>
                  <a:t>unsafe</a:t>
                </a:r>
                <a:r>
                  <a:rPr lang="en-US" altLang="ja-JP" dirty="0"/>
                  <a:t> (i.e., an assertion violation is </a:t>
                </a:r>
                <a:r>
                  <a:rPr lang="en-US" altLang="ja-JP" i="1" dirty="0"/>
                  <a:t>reachable</a:t>
                </a:r>
                <a:r>
                  <a:rPr lang="en-US" altLang="ja-JP" dirty="0"/>
                  <a:t>)</a:t>
                </a:r>
                <a:br>
                  <a:rPr lang="en-US" altLang="ja-JP" dirty="0"/>
                </a:br>
                <a:r>
                  <a:rPr lang="en-US" altLang="ja-JP" dirty="0"/>
                  <a:t>for the “worst” implementation </a:t>
                </a:r>
                <a:r>
                  <a:rPr lang="en-US" altLang="ja-JP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f_worst</a:t>
                </a:r>
                <a:r>
                  <a:rPr lang="en-US" altLang="ja-JP" dirty="0"/>
                  <a:t> of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ja-JP" dirty="0"/>
                  <a:t> satisfying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endParaRPr kumimoji="1" lang="en-US" altLang="ja-JP" b="1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CB18E7-A2AE-758B-9A25-12A96DA321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486" y="957519"/>
                <a:ext cx="4904035" cy="3021029"/>
              </a:xfrm>
              <a:blipFill>
                <a:blip r:embed="rId2"/>
                <a:stretch>
                  <a:fillRect l="-1735" t="-10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BAB8E-413C-8E4B-EA0A-DF9F2EDDC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23113-EC70-F121-BD27-A4C15320B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9E2A8-AFEB-07E4-B644-3EFCF4CA7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A992EA-B241-1ED0-83C8-D6F3E3EFA2DF}"/>
                  </a:ext>
                </a:extLst>
              </p:cNvPr>
              <p:cNvSpPr txBox="1"/>
              <p:nvPr/>
            </p:nvSpPr>
            <p:spPr>
              <a:xfrm>
                <a:off x="436671" y="4283963"/>
                <a:ext cx="4524850" cy="230832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/>
                <a:r>
                  <a:rPr lang="en-US" altLang="ja-JP" sz="2400" b="0" i="0" u="none" strike="noStrike" baseline="0" dirty="0">
                    <a:solidFill>
                      <a:srgbClr val="7030A0"/>
                    </a:solidFill>
                    <a:latin typeface="Inconsolatazi4-Regular"/>
                  </a:rPr>
                  <a:t>Example open program </a:t>
                </a:r>
                <a14:m>
                  <m:oMath xmlns:m="http://schemas.openxmlformats.org/officeDocument/2006/math">
                    <m:r>
                      <a:rPr lang="en-US" altLang="ja-JP" sz="2400" b="0" i="1" u="none" strike="noStrike" baseline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ja-JP" sz="2400" b="0" i="0" u="none" strike="noStrike" baseline="0" dirty="0">
                    <a:solidFill>
                      <a:srgbClr val="7030A0"/>
                    </a:solidFill>
                    <a:latin typeface="Inconsolatazi4-Regular"/>
                  </a:rPr>
                  <a:t>: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s = 0;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= 0;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while * do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if * then s = s + </a:t>
                </a:r>
                <a14:m>
                  <m:oMath xmlns:m="http://schemas.openxmlformats.org/officeDocument/2006/math">
                    <m:r>
                      <a:rPr lang="en-US" altLang="ja-JP" sz="2400" b="0" i="1" u="none" strike="noStrike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(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);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else</a:t>
                </a:r>
                <a:r>
                  <a:rPr lang="en-US" altLang="ja-JP" sz="2400" dirty="0">
                    <a:latin typeface="Consolas" panose="020B0609020204030204" pitchFamily="49" charset="0"/>
                  </a:rPr>
                  <a:t>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=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+ 1;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assert(s &gt;= 0);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A992EA-B241-1ED0-83C8-D6F3E3EFA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71" y="4283963"/>
                <a:ext cx="4524850" cy="2308324"/>
              </a:xfrm>
              <a:prstGeom prst="rect">
                <a:avLst/>
              </a:prstGeom>
              <a:blipFill>
                <a:blip r:embed="rId3"/>
                <a:stretch>
                  <a:fillRect l="-2016" t="-1842"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82D8CF-9809-660D-FC23-7F7E7C31B236}"/>
                  </a:ext>
                </a:extLst>
              </p:cNvPr>
              <p:cNvSpPr txBox="1"/>
              <p:nvPr/>
            </p:nvSpPr>
            <p:spPr>
              <a:xfrm>
                <a:off x="5129074" y="957519"/>
                <a:ext cx="6927755" cy="563647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The maximality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ja-JP" altLang="en-US" sz="2400" dirty="0">
                    <a:solidFill>
                      <a:srgbClr val="7030A0"/>
                    </a:solidFill>
                    <a:latin typeface="Inconsolatazi4-Regular"/>
                  </a:rPr>
                  <a:t> </a:t>
                </a:r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is reduced to </a:t>
                </a:r>
                <a:r>
                  <a:rPr lang="en-US" altLang="ja-JP" sz="2400" b="1" i="1" dirty="0">
                    <a:solidFill>
                      <a:srgbClr val="7030A0"/>
                    </a:solidFill>
                    <a:latin typeface="Inconsolatazi4-Regular"/>
                  </a:rPr>
                  <a:t>unsafety</a:t>
                </a:r>
                <a:r>
                  <a:rPr lang="ja-JP" altLang="en-US" sz="2400" dirty="0">
                    <a:solidFill>
                      <a:srgbClr val="7030A0"/>
                    </a:solidFill>
                    <a:latin typeface="Inconsolatazi4-Regular"/>
                  </a:rPr>
                  <a:t> </a:t>
                </a:r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under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Inconsolatazi4-Regular"/>
                  </a:rPr>
                  <a:t>demonic(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  <a:latin typeface="Inconsolatazi4-Regular"/>
                  </a:rPr>
                  <a:t>)</a:t>
                </a:r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 &amp; </a:t>
                </a:r>
                <a:r>
                  <a:rPr lang="en-US" altLang="ja-JP" sz="2400" dirty="0">
                    <a:solidFill>
                      <a:srgbClr val="0070C0"/>
                    </a:solidFill>
                    <a:latin typeface="Inconsolatazi4-Regular"/>
                  </a:rPr>
                  <a:t>angelic(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sz="2400" dirty="0">
                    <a:solidFill>
                      <a:srgbClr val="0070C0"/>
                    </a:solidFill>
                    <a:latin typeface="Inconsolatazi4-Regular"/>
                  </a:rPr>
                  <a:t>) </a:t>
                </a:r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non-deterministic choices of:</a:t>
                </a:r>
              </a:p>
              <a:p>
                <a:pPr algn="l"/>
                <a:endParaRPr lang="en-US" altLang="ja-JP" sz="2400" b="0" i="0" u="none" strike="noStrike" baseline="0" dirty="0">
                  <a:latin typeface="Consolas" panose="020B0609020204030204" pitchFamily="49" charset="0"/>
                </a:endParaRPr>
              </a:p>
              <a:p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def </a:t>
                </a:r>
                <a:r>
                  <a:rPr lang="en-US" altLang="ja-JP" sz="2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f_worst</a:t>
                </a:r>
                <a:r>
                  <a:rPr lang="en-US" altLang="ja-JP" sz="2400" dirty="0">
                    <a:latin typeface="Consolas" panose="020B0609020204030204" pitchFamily="49" charset="0"/>
                  </a:rPr>
                  <a:t>(</a:t>
                </a:r>
                <a:r>
                  <a:rPr lang="en-US" altLang="ja-JP" sz="2400" dirty="0" err="1">
                    <a:latin typeface="Consolas" panose="020B0609020204030204" pitchFamily="49" charset="0"/>
                  </a:rPr>
                  <a:t>a,b,x</a:t>
                </a:r>
                <a:r>
                  <a:rPr lang="en-US" altLang="ja-JP" sz="2400" dirty="0">
                    <a:latin typeface="Consolas" panose="020B0609020204030204" pitchFamily="49" charset="0"/>
                  </a:rPr>
                  <a:t>):</a:t>
                </a:r>
                <a:endParaRPr lang="en-US" altLang="ja-JP" sz="2400" b="0" i="0" u="none" strike="noStrike" baseline="0" dirty="0">
                  <a:latin typeface="Consolas" panose="020B0609020204030204" pitchFamily="49" charset="0"/>
                </a:endParaRPr>
              </a:p>
              <a:p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y = </a:t>
                </a:r>
                <a:r>
                  <a:rPr lang="en-US" altLang="ja-JP" sz="2400" b="0" i="0" u="none" strike="noStrike" baseline="0" dirty="0" err="1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nonde</a:t>
                </a:r>
                <a:r>
                  <a:rPr lang="en-US" altLang="ja-JP" sz="2400" b="0" i="0" u="none" strike="noStrike" baseline="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();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if </a:t>
                </a:r>
                <a:r>
                  <a:rPr lang="en-US" altLang="ja-JP" sz="2400" b="0" i="0" u="none" strike="noStrike" baseline="0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x&lt;0 or y&gt;=0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or 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(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x,y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)=(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a,b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)</a:t>
                </a:r>
              </a:p>
              <a:p>
                <a:pPr algn="l"/>
                <a:r>
                  <a:rPr lang="en-US" altLang="ja-JP" sz="2400" dirty="0">
                    <a:latin typeface="Consolas" panose="020B0609020204030204" pitchFamily="49" charset="0"/>
                  </a:rPr>
                  <a:t>  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then return y else diverge</a:t>
                </a:r>
              </a:p>
              <a:p>
                <a:r>
                  <a:rPr lang="en-US" altLang="ja-JP" sz="2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a = nondet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(); b = nondet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();</a:t>
                </a:r>
              </a:p>
              <a:p>
                <a:r>
                  <a:rPr lang="en-US" altLang="ja-JP" sz="2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assert(</a:t>
                </a:r>
                <a:r>
                  <a:rPr lang="en-US" altLang="ja-JP" sz="2400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a&gt;=0 and b&lt;0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)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s = 0;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= 0;</a:t>
                </a:r>
              </a:p>
              <a:p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while </a:t>
                </a:r>
                <a:r>
                  <a:rPr lang="en-US" altLang="ja-JP" sz="2400" b="0" i="0" u="none" strike="noStrike" baseline="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nondet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() do</a:t>
                </a:r>
              </a:p>
              <a:p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if </a:t>
                </a:r>
                <a:r>
                  <a:rPr lang="en-US" altLang="ja-JP" sz="2400" b="0" i="0" u="none" strike="noStrike" baseline="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nondet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()</a:t>
                </a:r>
                <a:b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</a:br>
                <a:r>
                  <a:rPr lang="en-US" altLang="ja-JP" sz="2400" b="0" i="0" u="none" strike="noStrike" dirty="0">
                    <a:latin typeface="Consolas" panose="020B0609020204030204" pitchFamily="49" charset="0"/>
                  </a:rPr>
                  <a:t>  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then</a:t>
                </a:r>
                <a:r>
                  <a:rPr lang="en-US" altLang="ja-JP" sz="2400" b="0" i="0" u="none" strike="noStrike" dirty="0">
                    <a:latin typeface="Consolas" panose="020B0609020204030204" pitchFamily="49" charset="0"/>
                  </a:rPr>
                  <a:t> 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s = s + </a:t>
                </a:r>
                <a:r>
                  <a:rPr lang="en-US" altLang="ja-JP" sz="2400" dirty="0" err="1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f_worst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(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a,b,i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);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else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=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+ 1;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assert(s &gt;= 0);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82D8CF-9809-660D-FC23-7F7E7C31B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074" y="957519"/>
                <a:ext cx="6927755" cy="5636479"/>
              </a:xfrm>
              <a:prstGeom prst="rect">
                <a:avLst/>
              </a:prstGeom>
              <a:blipFill>
                <a:blip r:embed="rId4"/>
                <a:stretch>
                  <a:fillRect l="-1229" t="-755" r="-351" b="-12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103C74-9201-257A-D2B3-E760E9A098E1}"/>
                  </a:ext>
                </a:extLst>
              </p:cNvPr>
              <p:cNvSpPr txBox="1"/>
              <p:nvPr/>
            </p:nvSpPr>
            <p:spPr>
              <a:xfrm>
                <a:off x="8128478" y="1731938"/>
                <a:ext cx="3917992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u="none" strike="noStrike" baseline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u="none" strike="noStrike" baseline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ja-JP" sz="2400" b="0" i="1" u="none" strike="noStrike" baseline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d>
                        <m:dPr>
                          <m:ctrlPr>
                            <a:rPr lang="en-US" altLang="ja-JP" sz="2400" b="0" i="1" u="none" strike="noStrike" baseline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u="none" strike="noStrike" baseline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400" b="0" i="1" u="none" strike="noStrike" baseline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b="0" i="1" u="none" strike="noStrike" baseline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ja-JP" sz="2400" b="0" i="1" u="none" strike="noStrike" baseline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altLang="ja-JP" sz="2400" b="0" i="1" u="none" strike="noStrike" baseline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400" b="0" i="1" u="none" strike="noStrike" baseline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≥0⇒</m:t>
                      </m:r>
                      <m:r>
                        <a:rPr lang="en-US" altLang="ja-JP" sz="2400" b="0" i="1" u="none" strike="noStrike" baseline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400" b="0" i="1" u="none" strike="noStrike" baseline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ja-JP" alt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103C74-9201-257A-D2B3-E760E9A09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478" y="1731938"/>
                <a:ext cx="3917992" cy="461665"/>
              </a:xfrm>
              <a:prstGeom prst="rect">
                <a:avLst/>
              </a:prstGeom>
              <a:blipFill>
                <a:blip r:embed="rId5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964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6D72B-9E58-75AB-A00A-0169A218C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1" y="-28541"/>
            <a:ext cx="11926957" cy="1034303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Maximality Checking as Reachability Analysis</a:t>
            </a:r>
            <a:endParaRPr kumimoji="1" lang="ja-JP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BAB8E-413C-8E4B-EA0A-DF9F2EDDC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23113-EC70-F121-BD27-A4C15320B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9E2A8-AFEB-07E4-B644-3EFCF4CA7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82D8CF-9809-660D-FC23-7F7E7C31B236}"/>
                  </a:ext>
                </a:extLst>
              </p:cNvPr>
              <p:cNvSpPr txBox="1"/>
              <p:nvPr/>
            </p:nvSpPr>
            <p:spPr>
              <a:xfrm>
                <a:off x="117522" y="1005762"/>
                <a:ext cx="6927755" cy="563647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The maximality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ja-JP" altLang="en-US" sz="2400" dirty="0">
                    <a:solidFill>
                      <a:srgbClr val="7030A0"/>
                    </a:solidFill>
                    <a:latin typeface="Inconsolatazi4-Regular"/>
                  </a:rPr>
                  <a:t> </a:t>
                </a:r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is reduced to </a:t>
                </a:r>
                <a:r>
                  <a:rPr lang="en-US" altLang="ja-JP" sz="2400" b="1" i="1" dirty="0">
                    <a:solidFill>
                      <a:srgbClr val="7030A0"/>
                    </a:solidFill>
                    <a:latin typeface="Inconsolatazi4-Regular"/>
                  </a:rPr>
                  <a:t>unsafety</a:t>
                </a:r>
                <a:r>
                  <a:rPr lang="ja-JP" altLang="en-US" sz="2400" dirty="0">
                    <a:solidFill>
                      <a:srgbClr val="7030A0"/>
                    </a:solidFill>
                    <a:latin typeface="Inconsolatazi4-Regular"/>
                  </a:rPr>
                  <a:t> </a:t>
                </a:r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under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Inconsolatazi4-Regular"/>
                  </a:rPr>
                  <a:t>demonic(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  <a:latin typeface="Inconsolatazi4-Regular"/>
                  </a:rPr>
                  <a:t>)</a:t>
                </a:r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 &amp; </a:t>
                </a:r>
                <a:r>
                  <a:rPr lang="en-US" altLang="ja-JP" sz="2400" dirty="0">
                    <a:solidFill>
                      <a:srgbClr val="0070C0"/>
                    </a:solidFill>
                    <a:latin typeface="Inconsolatazi4-Regular"/>
                  </a:rPr>
                  <a:t>angelic(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sz="2400" dirty="0">
                    <a:solidFill>
                      <a:srgbClr val="0070C0"/>
                    </a:solidFill>
                    <a:latin typeface="Inconsolatazi4-Regular"/>
                  </a:rPr>
                  <a:t>) </a:t>
                </a:r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non-deterministic choices of:</a:t>
                </a:r>
              </a:p>
              <a:p>
                <a:pPr algn="l"/>
                <a:endParaRPr lang="en-US" altLang="ja-JP" sz="2400" b="0" i="0" u="none" strike="noStrike" baseline="0" dirty="0">
                  <a:latin typeface="Consolas" panose="020B0609020204030204" pitchFamily="49" charset="0"/>
                </a:endParaRPr>
              </a:p>
              <a:p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def </a:t>
                </a:r>
                <a:r>
                  <a:rPr lang="en-US" altLang="ja-JP" sz="2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f_worst</a:t>
                </a:r>
                <a:r>
                  <a:rPr lang="en-US" altLang="ja-JP" sz="2400" dirty="0">
                    <a:latin typeface="Consolas" panose="020B0609020204030204" pitchFamily="49" charset="0"/>
                  </a:rPr>
                  <a:t>(</a:t>
                </a:r>
                <a:r>
                  <a:rPr lang="en-US" altLang="ja-JP" sz="2400" dirty="0" err="1">
                    <a:latin typeface="Consolas" panose="020B0609020204030204" pitchFamily="49" charset="0"/>
                  </a:rPr>
                  <a:t>a,b,x</a:t>
                </a:r>
                <a:r>
                  <a:rPr lang="en-US" altLang="ja-JP" sz="2400" dirty="0">
                    <a:latin typeface="Consolas" panose="020B0609020204030204" pitchFamily="49" charset="0"/>
                  </a:rPr>
                  <a:t>):</a:t>
                </a:r>
                <a:endParaRPr lang="en-US" altLang="ja-JP" sz="2400" b="0" i="0" u="none" strike="noStrike" baseline="0" dirty="0">
                  <a:latin typeface="Consolas" panose="020B0609020204030204" pitchFamily="49" charset="0"/>
                </a:endParaRPr>
              </a:p>
              <a:p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y = </a:t>
                </a:r>
                <a:r>
                  <a:rPr lang="en-US" altLang="ja-JP" sz="2400" b="0" i="0" u="none" strike="noStrike" baseline="0" dirty="0" err="1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nonde</a:t>
                </a:r>
                <a:r>
                  <a:rPr lang="en-US" altLang="ja-JP" sz="2400" b="0" i="0" u="none" strike="noStrike" baseline="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();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if </a:t>
                </a:r>
                <a:r>
                  <a:rPr lang="en-US" altLang="ja-JP" sz="2400" b="0" i="0" u="none" strike="noStrike" baseline="0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x&lt;0 or y&gt;=0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or 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(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x,y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)=(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a,b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)</a:t>
                </a:r>
              </a:p>
              <a:p>
                <a:pPr algn="l"/>
                <a:r>
                  <a:rPr lang="en-US" altLang="ja-JP" sz="2400" dirty="0">
                    <a:latin typeface="Consolas" panose="020B0609020204030204" pitchFamily="49" charset="0"/>
                  </a:rPr>
                  <a:t>  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then return y else diverge</a:t>
                </a:r>
              </a:p>
              <a:p>
                <a:r>
                  <a:rPr lang="en-US" altLang="ja-JP" sz="2400" dirty="0">
                    <a:latin typeface="Consolas" panose="020B0609020204030204" pitchFamily="49" charset="0"/>
                  </a:rPr>
                  <a:t>a =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nondet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sz="2400" dirty="0">
                    <a:latin typeface="Consolas" panose="020B0609020204030204" pitchFamily="49" charset="0"/>
                  </a:rPr>
                  <a:t>(); b =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nondet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sz="2400" dirty="0">
                    <a:latin typeface="Consolas" panose="020B0609020204030204" pitchFamily="49" charset="0"/>
                  </a:rPr>
                  <a:t>();</a:t>
                </a:r>
              </a:p>
              <a:p>
                <a:r>
                  <a:rPr lang="en-US" altLang="ja-JP" sz="2400" dirty="0">
                    <a:latin typeface="Consolas" panose="020B0609020204030204" pitchFamily="49" charset="0"/>
                  </a:rPr>
                  <a:t>assert(</a:t>
                </a:r>
                <a:r>
                  <a:rPr lang="en-US" altLang="ja-JP" sz="2400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a&gt;=0 and b&lt;0</a:t>
                </a:r>
                <a:r>
                  <a:rPr lang="en-US" altLang="ja-JP" sz="2400" dirty="0">
                    <a:latin typeface="Consolas" panose="020B0609020204030204" pitchFamily="49" charset="0"/>
                  </a:rPr>
                  <a:t>)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s = 0;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= 0;</a:t>
                </a:r>
              </a:p>
              <a:p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while </a:t>
                </a:r>
                <a:r>
                  <a:rPr lang="en-US" altLang="ja-JP" sz="2400" b="0" i="0" u="none" strike="noStrike" baseline="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nondet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() do</a:t>
                </a:r>
              </a:p>
              <a:p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if </a:t>
                </a:r>
                <a:r>
                  <a:rPr lang="en-US" altLang="ja-JP" sz="2400" b="0" i="0" u="none" strike="noStrike" baseline="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nondet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()</a:t>
                </a:r>
                <a:b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</a:br>
                <a:r>
                  <a:rPr lang="en-US" altLang="ja-JP" sz="2400" b="0" i="0" u="none" strike="noStrike" dirty="0">
                    <a:latin typeface="Consolas" panose="020B0609020204030204" pitchFamily="49" charset="0"/>
                  </a:rPr>
                  <a:t>  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then</a:t>
                </a:r>
                <a:r>
                  <a:rPr lang="en-US" altLang="ja-JP" sz="2400" b="0" i="0" u="none" strike="noStrike" dirty="0">
                    <a:latin typeface="Consolas" panose="020B0609020204030204" pitchFamily="49" charset="0"/>
                  </a:rPr>
                  <a:t> 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s = s + </a:t>
                </a:r>
                <a:r>
                  <a:rPr lang="en-US" altLang="ja-JP" sz="2400" dirty="0" err="1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f_worst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(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a,b,i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);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else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=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+ 1;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assert(s &gt;= 0);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82D8CF-9809-660D-FC23-7F7E7C31B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22" y="1005762"/>
                <a:ext cx="6927755" cy="5636479"/>
              </a:xfrm>
              <a:prstGeom prst="rect">
                <a:avLst/>
              </a:prstGeom>
              <a:blipFill>
                <a:blip r:embed="rId3"/>
                <a:stretch>
                  <a:fillRect l="-1229" t="-755" r="-351" b="-12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103C74-9201-257A-D2B3-E760E9A098E1}"/>
                  </a:ext>
                </a:extLst>
              </p:cNvPr>
              <p:cNvSpPr txBox="1"/>
              <p:nvPr/>
            </p:nvSpPr>
            <p:spPr>
              <a:xfrm>
                <a:off x="3116926" y="1780181"/>
                <a:ext cx="3917992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u="none" strike="noStrike" baseline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u="none" strike="noStrike" baseline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ja-JP" sz="2400" b="0" i="1" u="none" strike="noStrike" baseline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d>
                        <m:dPr>
                          <m:ctrlPr>
                            <a:rPr lang="en-US" altLang="ja-JP" sz="2400" b="0" i="1" u="none" strike="noStrike" baseline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u="none" strike="noStrike" baseline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400" b="0" i="1" u="none" strike="noStrike" baseline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b="0" i="1" u="none" strike="noStrike" baseline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ja-JP" sz="2400" b="0" i="1" u="none" strike="noStrike" baseline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altLang="ja-JP" sz="2400" b="0" i="1" u="none" strike="noStrike" baseline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400" b="0" i="1" u="none" strike="noStrike" baseline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≥0⇒</m:t>
                      </m:r>
                      <m:r>
                        <a:rPr lang="en-US" altLang="ja-JP" sz="2400" b="0" i="1" u="none" strike="noStrike" baseline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400" b="0" i="1" u="none" strike="noStrike" baseline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ja-JP" alt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103C74-9201-257A-D2B3-E760E9A09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926" y="1780181"/>
                <a:ext cx="3917992" cy="461665"/>
              </a:xfrm>
              <a:prstGeom prst="rect">
                <a:avLst/>
              </a:prstGeom>
              <a:blipFill>
                <a:blip r:embed="rId4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4DE0B6-7FD0-77F6-C267-BCB0A65BCD71}"/>
                  </a:ext>
                </a:extLst>
              </p:cNvPr>
              <p:cNvSpPr txBox="1"/>
              <p:nvPr/>
            </p:nvSpPr>
            <p:spPr>
              <a:xfrm>
                <a:off x="7418145" y="1780181"/>
                <a:ext cx="4114799" cy="483209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ja-JP" sz="2800" dirty="0"/>
                  <a:t>Reachability to assertion violation is witnessed by</a:t>
                </a:r>
              </a:p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en-US" altLang="ja-JP" sz="2800" i="1" dirty="0">
                    <a:solidFill>
                      <a:srgbClr val="0070C0"/>
                    </a:solidFill>
                  </a:rPr>
                  <a:t>Strategies for angelic non-deterministic choices:</a:t>
                </a:r>
              </a:p>
              <a:p>
                <a:pPr marL="971550" lvl="1" indent="-514350">
                  <a:buFont typeface="Arial" panose="020B0604020202020204" pitchFamily="34" charset="0"/>
                  <a:buChar char="•"/>
                </a:pPr>
                <a:r>
                  <a:rPr lang="en-US" altLang="ja-JP" sz="2800" b="1" i="0" u="none" strike="noStrike" baseline="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b</a:t>
                </a:r>
                <a:r>
                  <a:rPr lang="en-US" altLang="ja-JP" sz="2800" i="1" dirty="0">
                    <a:solidFill>
                      <a:srgbClr val="0070C0"/>
                    </a:solidFill>
                  </a:rPr>
                  <a:t>,</a:t>
                </a:r>
                <a:endParaRPr lang="en-US" altLang="ja-JP" sz="2800" b="0" i="0" u="none" strike="noStrike" baseline="0" dirty="0">
                  <a:solidFill>
                    <a:srgbClr val="0070C0"/>
                  </a:solidFill>
                  <a:latin typeface="Consolas" panose="020B0609020204030204" pitchFamily="49" charset="0"/>
                </a:endParaRPr>
              </a:p>
              <a:p>
                <a:pPr marL="971550" lvl="1" indent="-514350">
                  <a:buFont typeface="Arial" panose="020B0604020202020204" pitchFamily="34" charset="0"/>
                  <a:buChar char="•"/>
                </a:pPr>
                <a:r>
                  <a:rPr lang="en-US" altLang="ja-JP" sz="2800" b="1" dirty="0" err="1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i</a:t>
                </a:r>
                <a:r>
                  <a:rPr lang="en-US" altLang="ja-JP" sz="2800" b="1" i="0" u="none" strike="noStrike" baseline="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&lt;=a</a:t>
                </a:r>
                <a:r>
                  <a:rPr lang="en-US" altLang="ja-JP" sz="2800" i="1" dirty="0">
                    <a:solidFill>
                      <a:srgbClr val="0070C0"/>
                    </a:solidFill>
                  </a:rPr>
                  <a:t>, and</a:t>
                </a:r>
                <a:endParaRPr lang="en-US" altLang="ja-JP" sz="2800" b="0" i="0" u="none" strike="noStrike" baseline="0" dirty="0">
                  <a:solidFill>
                    <a:srgbClr val="0070C0"/>
                  </a:solidFill>
                  <a:latin typeface="Consolas" panose="020B0609020204030204" pitchFamily="49" charset="0"/>
                </a:endParaRPr>
              </a:p>
              <a:p>
                <a:pPr marL="971550" lvl="1" indent="-514350">
                  <a:buFont typeface="Arial" panose="020B0604020202020204" pitchFamily="34" charset="0"/>
                  <a:buChar char="•"/>
                </a:pPr>
                <a:r>
                  <a:rPr lang="en-US" altLang="ja-JP" sz="2800" b="1" i="0" u="none" strike="noStrike" baseline="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a=</a:t>
                </a:r>
                <a:r>
                  <a:rPr lang="en-US" altLang="ja-JP" sz="2800" b="1" dirty="0" err="1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i</a:t>
                </a:r>
                <a:r>
                  <a:rPr lang="en-US" altLang="ja-JP" sz="2800" b="1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ja-JP" sz="2800" b="1" i="0" u="none" strike="noStrike" baseline="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and s&gt;=0</a:t>
                </a:r>
                <a:r>
                  <a:rPr lang="en-US" altLang="ja-JP" sz="2800" i="1" dirty="0">
                    <a:solidFill>
                      <a:srgbClr val="0070C0"/>
                    </a:solidFill>
                  </a:rPr>
                  <a:t>,</a:t>
                </a:r>
                <a:endParaRPr lang="en-US" altLang="ja-JP" sz="2800" b="0" i="0" u="none" strike="noStrike" baseline="0" dirty="0">
                  <a:solidFill>
                    <a:srgbClr val="0070C0"/>
                  </a:solidFill>
                  <a:latin typeface="Consolas" panose="020B0609020204030204" pitchFamily="49" charset="0"/>
                </a:endParaRPr>
              </a:p>
              <a:p>
                <a:pPr lvl="1"/>
                <a:r>
                  <a:rPr lang="en-US" altLang="ja-JP" sz="2800" b="0" i="1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r</a:t>
                </a:r>
                <a:r>
                  <a:rPr lang="en-US" altLang="ja-JP" sz="2800" i="1" dirty="0">
                    <a:solidFill>
                      <a:schemeClr val="tx1"/>
                    </a:solidFill>
                  </a:rPr>
                  <a:t>espectively</a:t>
                </a:r>
                <a:endParaRPr lang="en-US" altLang="ja-JP" sz="2800" b="0" i="0" u="none" strike="noStrike" baseline="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en-US" altLang="ja-JP" sz="2800" i="1" dirty="0">
                    <a:solidFill>
                      <a:srgbClr val="FF0000"/>
                    </a:solidFill>
                  </a:rPr>
                  <a:t>Lexicographic ranking function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</m:oMath>
                </a14:m>
                <a:endParaRPr lang="en-US" altLang="ja-JP" sz="28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4DE0B6-7FD0-77F6-C267-BCB0A65BC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145" y="1780181"/>
                <a:ext cx="4114799" cy="4832092"/>
              </a:xfrm>
              <a:prstGeom prst="rect">
                <a:avLst/>
              </a:prstGeom>
              <a:blipFill>
                <a:blip r:embed="rId5"/>
                <a:stretch>
                  <a:fillRect l="-2954" t="-1132" r="-3397" b="-23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4073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6D72B-9E58-75AB-A00A-0169A218C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1" y="-28541"/>
            <a:ext cx="11926957" cy="1034303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Maximality Checking as Reachability Analysis</a:t>
            </a:r>
            <a:endParaRPr kumimoji="1" lang="ja-JP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BAB8E-413C-8E4B-EA0A-DF9F2EDDC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23113-EC70-F121-BD27-A4C15320B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9E2A8-AFEB-07E4-B644-3EFCF4CA7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82D8CF-9809-660D-FC23-7F7E7C31B236}"/>
                  </a:ext>
                </a:extLst>
              </p:cNvPr>
              <p:cNvSpPr txBox="1"/>
              <p:nvPr/>
            </p:nvSpPr>
            <p:spPr>
              <a:xfrm>
                <a:off x="117522" y="1005762"/>
                <a:ext cx="6927755" cy="569386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The maximality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ja-JP" altLang="en-US" sz="2400" dirty="0">
                    <a:solidFill>
                      <a:srgbClr val="7030A0"/>
                    </a:solidFill>
                    <a:latin typeface="Inconsolatazi4-Regular"/>
                  </a:rPr>
                  <a:t> </a:t>
                </a:r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is reduced to </a:t>
                </a:r>
                <a:r>
                  <a:rPr lang="en-US" altLang="ja-JP" sz="2400" b="1" i="1" dirty="0">
                    <a:solidFill>
                      <a:srgbClr val="7030A0"/>
                    </a:solidFill>
                    <a:latin typeface="Inconsolatazi4-Regular"/>
                  </a:rPr>
                  <a:t>unsafety</a:t>
                </a:r>
                <a:r>
                  <a:rPr lang="ja-JP" altLang="en-US" sz="2400" dirty="0">
                    <a:solidFill>
                      <a:srgbClr val="7030A0"/>
                    </a:solidFill>
                    <a:latin typeface="Inconsolatazi4-Regular"/>
                  </a:rPr>
                  <a:t> </a:t>
                </a:r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under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Inconsolatazi4-Regular"/>
                  </a:rPr>
                  <a:t>demonic(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  <a:latin typeface="Inconsolatazi4-Regular"/>
                  </a:rPr>
                  <a:t>)</a:t>
                </a:r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 &amp; </a:t>
                </a:r>
                <a:r>
                  <a:rPr lang="en-US" altLang="ja-JP" sz="2400" dirty="0">
                    <a:solidFill>
                      <a:srgbClr val="0070C0"/>
                    </a:solidFill>
                    <a:latin typeface="Inconsolatazi4-Regular"/>
                  </a:rPr>
                  <a:t>angelic(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sz="2400" dirty="0">
                    <a:solidFill>
                      <a:srgbClr val="0070C0"/>
                    </a:solidFill>
                    <a:latin typeface="Inconsolatazi4-Regular"/>
                  </a:rPr>
                  <a:t>) </a:t>
                </a:r>
                <a:r>
                  <a:rPr lang="en-US" altLang="ja-JP" sz="2400" dirty="0">
                    <a:solidFill>
                      <a:srgbClr val="7030A0"/>
                    </a:solidFill>
                    <a:latin typeface="Inconsolatazi4-Regular"/>
                  </a:rPr>
                  <a:t>non-deterministic choices of:</a:t>
                </a:r>
              </a:p>
              <a:p>
                <a:pPr algn="l"/>
                <a:endParaRPr lang="en-US" altLang="ja-JP" sz="2400" b="0" i="0" u="none" strike="noStrike" baseline="0" dirty="0">
                  <a:latin typeface="Consolas" panose="020B0609020204030204" pitchFamily="49" charset="0"/>
                </a:endParaRPr>
              </a:p>
              <a:p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def </a:t>
                </a:r>
                <a:r>
                  <a:rPr lang="en-US" altLang="ja-JP" sz="2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f_worst</a:t>
                </a:r>
                <a:r>
                  <a:rPr lang="en-US" altLang="ja-JP" sz="2400" dirty="0">
                    <a:latin typeface="Consolas" panose="020B0609020204030204" pitchFamily="49" charset="0"/>
                  </a:rPr>
                  <a:t>(</a:t>
                </a:r>
                <a:r>
                  <a:rPr lang="en-US" altLang="ja-JP" sz="2400" dirty="0" err="1">
                    <a:latin typeface="Consolas" panose="020B0609020204030204" pitchFamily="49" charset="0"/>
                  </a:rPr>
                  <a:t>a,b,x</a:t>
                </a:r>
                <a:r>
                  <a:rPr lang="en-US" altLang="ja-JP" sz="2400" dirty="0">
                    <a:latin typeface="Consolas" panose="020B0609020204030204" pitchFamily="49" charset="0"/>
                  </a:rPr>
                  <a:t>):</a:t>
                </a:r>
                <a:endParaRPr lang="en-US" altLang="ja-JP" sz="2400" b="0" i="0" u="none" strike="noStrike" baseline="0" dirty="0">
                  <a:latin typeface="Consolas" panose="020B0609020204030204" pitchFamily="49" charset="0"/>
                </a:endParaRPr>
              </a:p>
              <a:p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y = </a:t>
                </a:r>
                <a:r>
                  <a:rPr lang="en-US" altLang="ja-JP" sz="240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b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if </a:t>
                </a:r>
                <a:r>
                  <a:rPr lang="en-US" altLang="ja-JP" sz="2400" b="0" i="0" u="none" strike="noStrike" baseline="0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x&lt;0 or y&gt;=0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or 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(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x,y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)=(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a,b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)</a:t>
                </a:r>
              </a:p>
              <a:p>
                <a:pPr algn="l"/>
                <a:r>
                  <a:rPr lang="en-US" altLang="ja-JP" sz="2400" dirty="0">
                    <a:latin typeface="Consolas" panose="020B0609020204030204" pitchFamily="49" charset="0"/>
                  </a:rPr>
                  <a:t>  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then return y else diverge</a:t>
                </a:r>
              </a:p>
              <a:p>
                <a:r>
                  <a:rPr lang="en-US" altLang="ja-JP" sz="2400" dirty="0">
                    <a:latin typeface="Consolas" panose="020B0609020204030204" pitchFamily="49" charset="0"/>
                  </a:rPr>
                  <a:t>a =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nondet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sz="2400" dirty="0">
                    <a:latin typeface="Consolas" panose="020B0609020204030204" pitchFamily="49" charset="0"/>
                  </a:rPr>
                  <a:t>(); b =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nondet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sz="2400" dirty="0">
                    <a:latin typeface="Consolas" panose="020B0609020204030204" pitchFamily="49" charset="0"/>
                  </a:rPr>
                  <a:t>();</a:t>
                </a:r>
              </a:p>
              <a:p>
                <a:r>
                  <a:rPr lang="en-US" altLang="ja-JP" sz="2400" dirty="0">
                    <a:latin typeface="Consolas" panose="020B0609020204030204" pitchFamily="49" charset="0"/>
                  </a:rPr>
                  <a:t>assert(</a:t>
                </a:r>
                <a:r>
                  <a:rPr lang="en-US" altLang="ja-JP" sz="2400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a&gt;=0 and b&lt;0</a:t>
                </a:r>
                <a:r>
                  <a:rPr lang="en-US" altLang="ja-JP" sz="2400" dirty="0">
                    <a:latin typeface="Consolas" panose="020B0609020204030204" pitchFamily="49" charset="0"/>
                  </a:rPr>
                  <a:t>)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s = 0;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= 0;</a:t>
                </a:r>
              </a:p>
              <a:p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while </a:t>
                </a:r>
                <a:r>
                  <a:rPr lang="en-US" altLang="ja-JP" sz="2400" dirty="0" err="1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i</a:t>
                </a:r>
                <a:r>
                  <a:rPr lang="en-US" altLang="ja-JP" sz="240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&lt;=a</a:t>
                </a:r>
                <a:r>
                  <a:rPr lang="en-US" altLang="ja-JP" sz="2400" b="1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do</a:t>
                </a:r>
              </a:p>
              <a:p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if </a:t>
                </a:r>
                <a:r>
                  <a:rPr lang="en-US" altLang="ja-JP" sz="240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a=</a:t>
                </a:r>
                <a:r>
                  <a:rPr lang="en-US" altLang="ja-JP" sz="2400" dirty="0" err="1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i</a:t>
                </a:r>
                <a:r>
                  <a:rPr lang="en-US" altLang="ja-JP" sz="240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 and s&gt;=0</a:t>
                </a:r>
                <a:b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</a:br>
                <a:r>
                  <a:rPr lang="en-US" altLang="ja-JP" sz="2400" b="0" i="0" u="none" strike="noStrike" dirty="0">
                    <a:latin typeface="Consolas" panose="020B0609020204030204" pitchFamily="49" charset="0"/>
                  </a:rPr>
                  <a:t>  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then</a:t>
                </a:r>
                <a:r>
                  <a:rPr lang="en-US" altLang="ja-JP" sz="2400" b="0" i="0" u="none" strike="noStrike" dirty="0">
                    <a:latin typeface="Consolas" panose="020B0609020204030204" pitchFamily="49" charset="0"/>
                  </a:rPr>
                  <a:t> 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s = s + </a:t>
                </a:r>
                <a:r>
                  <a:rPr lang="en-US" altLang="ja-JP" sz="2400" dirty="0" err="1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f_worst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(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a,b,i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);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 else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= </a:t>
                </a:r>
                <a:r>
                  <a:rPr lang="en-US" altLang="ja-JP" sz="2400" b="0" i="0" u="none" strike="noStrike" baseline="0" dirty="0" err="1">
                    <a:latin typeface="Consolas" panose="020B0609020204030204" pitchFamily="49" charset="0"/>
                  </a:rPr>
                  <a:t>i</a:t>
                </a:r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 + 1;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assert(s &gt;= 0);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82D8CF-9809-660D-FC23-7F7E7C31B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22" y="1005762"/>
                <a:ext cx="6927755" cy="5693866"/>
              </a:xfrm>
              <a:prstGeom prst="rect">
                <a:avLst/>
              </a:prstGeom>
              <a:blipFill>
                <a:blip r:embed="rId3"/>
                <a:stretch>
                  <a:fillRect l="-1229" t="-748" r="-351" b="-3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103C74-9201-257A-D2B3-E760E9A098E1}"/>
                  </a:ext>
                </a:extLst>
              </p:cNvPr>
              <p:cNvSpPr txBox="1"/>
              <p:nvPr/>
            </p:nvSpPr>
            <p:spPr>
              <a:xfrm>
                <a:off x="3116926" y="1780181"/>
                <a:ext cx="3917992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u="none" strike="noStrike" baseline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u="none" strike="noStrike" baseline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ja-JP" sz="2400" b="0" i="1" u="none" strike="noStrike" baseline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d>
                        <m:dPr>
                          <m:ctrlPr>
                            <a:rPr lang="en-US" altLang="ja-JP" sz="2400" b="0" i="1" u="none" strike="noStrike" baseline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u="none" strike="noStrike" baseline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400" b="0" i="1" u="none" strike="noStrike" baseline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b="0" i="1" u="none" strike="noStrike" baseline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ja-JP" sz="2400" b="0" i="1" u="none" strike="noStrike" baseline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altLang="ja-JP" sz="2400" b="0" i="1" u="none" strike="noStrike" baseline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400" b="0" i="1" u="none" strike="noStrike" baseline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≥0⇒</m:t>
                      </m:r>
                      <m:r>
                        <a:rPr lang="en-US" altLang="ja-JP" sz="2400" b="0" i="1" u="none" strike="noStrike" baseline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400" b="0" i="1" u="none" strike="noStrike" baseline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ja-JP" alt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103C74-9201-257A-D2B3-E760E9A09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926" y="1780181"/>
                <a:ext cx="3917992" cy="461665"/>
              </a:xfrm>
              <a:prstGeom prst="rect">
                <a:avLst/>
              </a:prstGeom>
              <a:blipFill>
                <a:blip r:embed="rId4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4DE0B6-7FD0-77F6-C267-BCB0A65BCD71}"/>
                  </a:ext>
                </a:extLst>
              </p:cNvPr>
              <p:cNvSpPr txBox="1"/>
              <p:nvPr/>
            </p:nvSpPr>
            <p:spPr>
              <a:xfrm>
                <a:off x="7418145" y="1780181"/>
                <a:ext cx="4114799" cy="483209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ja-JP" sz="2800" dirty="0"/>
                  <a:t>Reachability to assertion violation is witnessed by</a:t>
                </a:r>
              </a:p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en-US" altLang="ja-JP" sz="2800" i="1" dirty="0">
                    <a:solidFill>
                      <a:srgbClr val="0070C0"/>
                    </a:solidFill>
                  </a:rPr>
                  <a:t>Strategies for angelic non-deterministic choices:</a:t>
                </a:r>
              </a:p>
              <a:p>
                <a:pPr marL="971550" lvl="1" indent="-514350">
                  <a:buFont typeface="Arial" panose="020B0604020202020204" pitchFamily="34" charset="0"/>
                  <a:buChar char="•"/>
                </a:pPr>
                <a:r>
                  <a:rPr lang="en-US" altLang="ja-JP" sz="2800" b="1" i="0" u="none" strike="noStrike" baseline="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b</a:t>
                </a:r>
                <a:r>
                  <a:rPr lang="en-US" altLang="ja-JP" sz="2800" i="1" dirty="0">
                    <a:solidFill>
                      <a:srgbClr val="0070C0"/>
                    </a:solidFill>
                  </a:rPr>
                  <a:t>,</a:t>
                </a:r>
                <a:endParaRPr lang="en-US" altLang="ja-JP" sz="2800" b="0" i="0" u="none" strike="noStrike" baseline="0" dirty="0">
                  <a:solidFill>
                    <a:srgbClr val="0070C0"/>
                  </a:solidFill>
                  <a:latin typeface="Consolas" panose="020B0609020204030204" pitchFamily="49" charset="0"/>
                </a:endParaRPr>
              </a:p>
              <a:p>
                <a:pPr marL="971550" lvl="1" indent="-514350">
                  <a:buFont typeface="Arial" panose="020B0604020202020204" pitchFamily="34" charset="0"/>
                  <a:buChar char="•"/>
                </a:pPr>
                <a:r>
                  <a:rPr lang="en-US" altLang="ja-JP" sz="2800" b="1" dirty="0" err="1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i</a:t>
                </a:r>
                <a:r>
                  <a:rPr lang="en-US" altLang="ja-JP" sz="2800" b="1" i="0" u="none" strike="noStrike" baseline="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&lt;=a</a:t>
                </a:r>
                <a:r>
                  <a:rPr lang="en-US" altLang="ja-JP" sz="2800" i="1" dirty="0">
                    <a:solidFill>
                      <a:srgbClr val="0070C0"/>
                    </a:solidFill>
                  </a:rPr>
                  <a:t>, and</a:t>
                </a:r>
                <a:endParaRPr lang="en-US" altLang="ja-JP" sz="2800" b="0" i="0" u="none" strike="noStrike" baseline="0" dirty="0">
                  <a:solidFill>
                    <a:srgbClr val="0070C0"/>
                  </a:solidFill>
                  <a:latin typeface="Consolas" panose="020B0609020204030204" pitchFamily="49" charset="0"/>
                </a:endParaRPr>
              </a:p>
              <a:p>
                <a:pPr marL="971550" lvl="1" indent="-514350">
                  <a:buFont typeface="Arial" panose="020B0604020202020204" pitchFamily="34" charset="0"/>
                  <a:buChar char="•"/>
                </a:pPr>
                <a:r>
                  <a:rPr lang="en-US" altLang="ja-JP" sz="2800" b="1" i="0" u="none" strike="noStrike" baseline="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a=</a:t>
                </a:r>
                <a:r>
                  <a:rPr lang="en-US" altLang="ja-JP" sz="2800" b="1" dirty="0" err="1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i</a:t>
                </a:r>
                <a:r>
                  <a:rPr lang="en-US" altLang="ja-JP" sz="2800" b="1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ja-JP" sz="2800" b="1" i="0" u="none" strike="noStrike" baseline="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and s&gt;=0</a:t>
                </a:r>
                <a:r>
                  <a:rPr lang="en-US" altLang="ja-JP" sz="2800" i="1" dirty="0">
                    <a:solidFill>
                      <a:srgbClr val="0070C0"/>
                    </a:solidFill>
                  </a:rPr>
                  <a:t>,</a:t>
                </a:r>
                <a:endParaRPr lang="en-US" altLang="ja-JP" sz="2800" b="0" i="0" u="none" strike="noStrike" baseline="0" dirty="0">
                  <a:solidFill>
                    <a:srgbClr val="0070C0"/>
                  </a:solidFill>
                  <a:latin typeface="Consolas" panose="020B0609020204030204" pitchFamily="49" charset="0"/>
                </a:endParaRPr>
              </a:p>
              <a:p>
                <a:pPr lvl="1"/>
                <a:r>
                  <a:rPr lang="en-US" altLang="ja-JP" sz="2800" b="0" i="1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r</a:t>
                </a:r>
                <a:r>
                  <a:rPr lang="en-US" altLang="ja-JP" sz="2800" i="1" dirty="0">
                    <a:solidFill>
                      <a:schemeClr val="tx1"/>
                    </a:solidFill>
                  </a:rPr>
                  <a:t>espectively</a:t>
                </a:r>
                <a:endParaRPr lang="en-US" altLang="ja-JP" sz="2800" b="0" i="0" u="none" strike="noStrike" baseline="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en-US" altLang="ja-JP" sz="2800" i="1" dirty="0">
                    <a:solidFill>
                      <a:srgbClr val="FF0000"/>
                    </a:solidFill>
                  </a:rPr>
                  <a:t>Lexicographic ranking function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</m:oMath>
                </a14:m>
                <a:endParaRPr lang="en-US" altLang="ja-JP" sz="28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4DE0B6-7FD0-77F6-C267-BCB0A65BC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145" y="1780181"/>
                <a:ext cx="4114799" cy="4832092"/>
              </a:xfrm>
              <a:prstGeom prst="rect">
                <a:avLst/>
              </a:prstGeom>
              <a:blipFill>
                <a:blip r:embed="rId5"/>
                <a:stretch>
                  <a:fillRect l="-2954" t="-1132" r="-3397" b="-23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2748386"/>
      </p:ext>
    </p:extLst>
  </p:cSld>
  <p:clrMapOvr>
    <a:masterClrMapping/>
  </p:clrMapOvr>
</p:sld>
</file>

<file path=ppt/theme/theme1.xml><?xml version="1.0" encoding="utf-8"?>
<a:theme xmlns:a="http://schemas.openxmlformats.org/drawingml/2006/main" name="テーマ1">
  <a:themeElements>
    <a:clrScheme name="ユーザー定義 1">
      <a:dk1>
        <a:srgbClr val="4D4D4D"/>
      </a:dk1>
      <a:lt1>
        <a:srgbClr val="FFFFFF"/>
      </a:lt1>
      <a:dk2>
        <a:srgbClr val="0071BC"/>
      </a:dk2>
      <a:lt2>
        <a:srgbClr val="EAEAEA"/>
      </a:lt2>
      <a:accent1>
        <a:srgbClr val="E2F1FA"/>
      </a:accent1>
      <a:accent2>
        <a:srgbClr val="FF5050"/>
      </a:accent2>
      <a:accent3>
        <a:srgbClr val="FFE5E5"/>
      </a:accent3>
      <a:accent4>
        <a:srgbClr val="FFFFFF"/>
      </a:accent4>
      <a:accent5>
        <a:srgbClr val="FFFFFF"/>
      </a:accent5>
      <a:accent6>
        <a:srgbClr val="000000"/>
      </a:accent6>
      <a:hlink>
        <a:srgbClr val="FFFFFF"/>
      </a:hlink>
      <a:folHlink>
        <a:srgbClr val="FFFFFF"/>
      </a:folHlink>
    </a:clrScheme>
    <a:fontScheme name="ユーザー定義 1">
      <a:majorFont>
        <a:latin typeface="Segoe UI"/>
        <a:ea typeface="游ゴシック Light"/>
        <a:cs typeface=""/>
      </a:majorFont>
      <a:minorFont>
        <a:latin typeface="Segoe UI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テーマ1" id="{E8B8749A-2A19-497B-8B74-ED0888102607}" vid="{393DEE16-01A1-4616-B1B8-4193EB20E09B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6181</TotalTime>
  <Words>3630</Words>
  <Application>Microsoft Office PowerPoint</Application>
  <PresentationFormat>Widescreen</PresentationFormat>
  <Paragraphs>465</Paragraphs>
  <Slides>27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Inconsolatazi4-Regular</vt:lpstr>
      <vt:lpstr>LibertineMathMI</vt:lpstr>
      <vt:lpstr>LinLibertineT</vt:lpstr>
      <vt:lpstr>LinLibertineTI</vt:lpstr>
      <vt:lpstr>游ゴシック</vt:lpstr>
      <vt:lpstr>Arial</vt:lpstr>
      <vt:lpstr>Cambria Math</vt:lpstr>
      <vt:lpstr>Consolas</vt:lpstr>
      <vt:lpstr>Segoe UI</vt:lpstr>
      <vt:lpstr>Times New Roman</vt:lpstr>
      <vt:lpstr>テーマ1</vt:lpstr>
      <vt:lpstr>Acrobat Document</vt:lpstr>
      <vt:lpstr>Optimal CHC Solving via Termination Proofs</vt:lpstr>
      <vt:lpstr>Background: Verification of Open Programs</vt:lpstr>
      <vt:lpstr>Our Approach to Maximal Specification Synthesis</vt:lpstr>
      <vt:lpstr>Sufficiency Checking as Safety Analysis</vt:lpstr>
      <vt:lpstr>Maximality Checking as Reachability Analysis</vt:lpstr>
      <vt:lpstr>Maximality Checking as Reachability Analysis</vt:lpstr>
      <vt:lpstr>Maximality Checking as Reachability Analysis</vt:lpstr>
      <vt:lpstr>Maximality Checking as Reachability Analysis</vt:lpstr>
      <vt:lpstr>Maximality Checking as Reachability Analysis</vt:lpstr>
      <vt:lpstr>Maximality Checking as Reachability Analysis</vt:lpstr>
      <vt:lpstr>Maximality Checking as Reachability Analysis</vt:lpstr>
      <vt:lpstr>Maximal Specification Synthesis as CHC Optimization</vt:lpstr>
      <vt:lpstr>CHC Solving</vt:lpstr>
      <vt:lpstr>CHC Optimization [Hashimoto &amp; U. ’15]</vt:lpstr>
      <vt:lpstr>CHC Optimization [Hashimoto &amp; U. ’15] (cont.)</vt:lpstr>
      <vt:lpstr>Our Contributions</vt:lpstr>
      <vt:lpstr>Our Contributions</vt:lpstr>
      <vt:lpstr>Computational Theoretical Analysis of CHC Optimization and Multi-Abduction</vt:lpstr>
      <vt:lpstr>Our Contributions</vt:lpstr>
      <vt:lpstr>OptPCSat</vt:lpstr>
      <vt:lpstr>OptPCSat</vt:lpstr>
      <vt:lpstr>Constraint-based Maximality Checking</vt:lpstr>
      <vt:lpstr>OptPCSat</vt:lpstr>
      <vt:lpstr>Constraint-based Non-Maximality Checking</vt:lpstr>
      <vt:lpstr>Our Contributions</vt:lpstr>
      <vt:lpstr>Implementation and Evaluation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Hiroshi Unno</dc:creator>
  <cp:lastModifiedBy>Hiroshi Unno</cp:lastModifiedBy>
  <cp:revision>39</cp:revision>
  <dcterms:created xsi:type="dcterms:W3CDTF">2023-01-15T20:15:34Z</dcterms:created>
  <dcterms:modified xsi:type="dcterms:W3CDTF">2023-04-24T08:57:57Z</dcterms:modified>
</cp:coreProperties>
</file>