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ppt/tags/tag10.xml" ContentType="application/vnd.openxmlformats-officedocument.presentationml.tags+xml"/>
  <Override PartName="/ppt/notesSlides/notesSlide12.xml" ContentType="application/vnd.openxmlformats-officedocument.presentationml.notesSlide+xml"/>
  <Override PartName="/ppt/tags/tag11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12.xml" ContentType="application/vnd.openxmlformats-officedocument.presentationml.tags+xml"/>
  <Override PartName="/ppt/notesSlides/notesSlide15.xml" ContentType="application/vnd.openxmlformats-officedocument.presentationml.notesSlide+xml"/>
  <Override PartName="/ppt/tags/tag13.xml" ContentType="application/vnd.openxmlformats-officedocument.presentationml.tags+xml"/>
  <Override PartName="/ppt/notesSlides/notesSlide16.xml" ContentType="application/vnd.openxmlformats-officedocument.presentationml.notesSlide+xml"/>
  <Override PartName="/ppt/tags/tag14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15.xml" ContentType="application/vnd.openxmlformats-officedocument.presentationml.tags+xml"/>
  <Override PartName="/ppt/notesSlides/notesSlide19.xml" ContentType="application/vnd.openxmlformats-officedocument.presentationml.notesSlide+xml"/>
  <Override PartName="/ppt/tags/tag16.xml" ContentType="application/vnd.openxmlformats-officedocument.presentationml.tags+xml"/>
  <Override PartName="/ppt/notesSlides/notesSlide20.xml" ContentType="application/vnd.openxmlformats-officedocument.presentationml.notesSlide+xml"/>
  <Override PartName="/ppt/tags/tag17.xml" ContentType="application/vnd.openxmlformats-officedocument.presentationml.tag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tags/tag18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tags/tag19.xml" ContentType="application/vnd.openxmlformats-officedocument.presentationml.tags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80" r:id="rId1"/>
  </p:sldMasterIdLst>
  <p:notesMasterIdLst>
    <p:notesMasterId r:id="rId29"/>
  </p:notesMasterIdLst>
  <p:handoutMasterIdLst>
    <p:handoutMasterId r:id="rId30"/>
  </p:handoutMasterIdLst>
  <p:sldIdLst>
    <p:sldId id="345" r:id="rId2"/>
    <p:sldId id="346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354" r:id="rId11"/>
    <p:sldId id="358" r:id="rId12"/>
    <p:sldId id="369" r:id="rId13"/>
    <p:sldId id="370" r:id="rId14"/>
    <p:sldId id="371" r:id="rId15"/>
    <p:sldId id="343" r:id="rId16"/>
    <p:sldId id="327" r:id="rId17"/>
    <p:sldId id="372" r:id="rId18"/>
    <p:sldId id="334" r:id="rId19"/>
    <p:sldId id="357" r:id="rId20"/>
    <p:sldId id="315" r:id="rId21"/>
    <p:sldId id="317" r:id="rId22"/>
    <p:sldId id="366" r:id="rId23"/>
    <p:sldId id="367" r:id="rId24"/>
    <p:sldId id="362" r:id="rId25"/>
    <p:sldId id="363" r:id="rId26"/>
    <p:sldId id="368" r:id="rId27"/>
    <p:sldId id="294" r:id="rId2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dai Hashimoto" initials="KH" lastIdx="77" clrIdx="0">
    <p:extLst/>
  </p:cmAuthor>
  <p:cmAuthor id="2" name="Kodai Hashimoto" initials="KH [2]" lastIdx="1" clrIdx="1">
    <p:extLst/>
  </p:cmAuthor>
  <p:cmAuthor id="3" name="Kodai Hashimoto" initials="KH [3]" lastIdx="1" clrIdx="2">
    <p:extLst/>
  </p:cmAuthor>
  <p:cmAuthor id="4" name="Kodai Hashimoto" initials="KH [4]" lastIdx="1" clrIdx="3">
    <p:extLst/>
  </p:cmAuthor>
  <p:cmAuthor id="5" name="Kodai Hashimoto" initials="KH [5]" lastIdx="1" clrIdx="4">
    <p:extLst/>
  </p:cmAuthor>
  <p:cmAuthor id="6" name="Kodai Hashimoto" initials="KH [6]" lastIdx="1" clrIdx="5">
    <p:extLst/>
  </p:cmAuthor>
  <p:cmAuthor id="7" name="Kodai Hashimoto" initials="KH [7]" lastIdx="1" clrIdx="6">
    <p:extLst/>
  </p:cmAuthor>
  <p:cmAuthor id="8" name="Kodai Hashimoto" initials="KH [8]" lastIdx="1" clrIdx="7">
    <p:extLst/>
  </p:cmAuthor>
  <p:cmAuthor id="9" name="Kodai Hashimoto" initials="KH [9]" lastIdx="1" clrIdx="8">
    <p:extLst/>
  </p:cmAuthor>
  <p:cmAuthor id="10" name="Kodai Hashimoto" initials="KH [10]" lastIdx="1" clrIdx="9">
    <p:extLst/>
  </p:cmAuthor>
  <p:cmAuthor id="11" name="Kodai Hashimoto" initials="KH [11]" lastIdx="1" clrIdx="10">
    <p:extLst/>
  </p:cmAuthor>
  <p:cmAuthor id="12" name="Kodai Hashimoto" initials="KH [12]" lastIdx="1" clrIdx="11">
    <p:extLst/>
  </p:cmAuthor>
  <p:cmAuthor id="13" name="Kodai Hashimoto" initials="KH [13]" lastIdx="1" clrIdx="12">
    <p:extLst/>
  </p:cmAuthor>
  <p:cmAuthor id="14" name="Kodai Hashimoto" initials="KH [14]" lastIdx="1" clrIdx="13">
    <p:extLst/>
  </p:cmAuthor>
  <p:cmAuthor id="15" name="Kodai Hashimoto" initials="KH [15]" lastIdx="1" clrIdx="14">
    <p:extLst/>
  </p:cmAuthor>
  <p:cmAuthor id="16" name="Kodai Hashimoto" initials="KH [16]" lastIdx="1" clrIdx="15">
    <p:extLst/>
  </p:cmAuthor>
  <p:cmAuthor id="17" name="Kodai Hashimoto" initials="KH [17]" lastIdx="1" clrIdx="16">
    <p:extLst/>
  </p:cmAuthor>
  <p:cmAuthor id="18" name="Kodai Hashimoto" initials="KH [18]" lastIdx="1" clrIdx="17">
    <p:extLst/>
  </p:cmAuthor>
  <p:cmAuthor id="19" name="Kodai Hashimoto" initials="KH [19]" lastIdx="1" clrIdx="18">
    <p:extLst/>
  </p:cmAuthor>
  <p:cmAuthor id="20" name="Kodai Hashimoto" initials="KH [20]" lastIdx="1" clrIdx="19">
    <p:extLst/>
  </p:cmAuthor>
  <p:cmAuthor id="21" name="Kodai Hashimoto" initials="KH [21]" lastIdx="1" clrIdx="20">
    <p:extLst/>
  </p:cmAuthor>
  <p:cmAuthor id="22" name="Kodai Hashimoto" initials="KH [22]" lastIdx="1" clrIdx="21">
    <p:extLst/>
  </p:cmAuthor>
  <p:cmAuthor id="23" name="Kodai Hashimoto" initials="KH [23]" lastIdx="1" clrIdx="22">
    <p:extLst/>
  </p:cmAuthor>
  <p:cmAuthor id="24" name="Kodai Hashimoto" initials="KH [24]" lastIdx="1" clrIdx="23">
    <p:extLst/>
  </p:cmAuthor>
  <p:cmAuthor id="25" name="Kodai Hashimoto" initials="KH [25]" lastIdx="1" clrIdx="24">
    <p:extLst/>
  </p:cmAuthor>
  <p:cmAuthor id="26" name="Kodai Hashimoto" initials="KH [26]" lastIdx="1" clrIdx="25">
    <p:extLst/>
  </p:cmAuthor>
  <p:cmAuthor id="27" name="Kodai Hashimoto" initials="KH [27]" lastIdx="1" clrIdx="26">
    <p:extLst/>
  </p:cmAuthor>
  <p:cmAuthor id="28" name="Kodai Hashimoto" initials="KH [28]" lastIdx="1" clrIdx="27">
    <p:extLst/>
  </p:cmAuthor>
  <p:cmAuthor id="29" name="Kodai Hashimoto" initials="KH [29]" lastIdx="1" clrIdx="28">
    <p:extLst/>
  </p:cmAuthor>
  <p:cmAuthor id="30" name="Kodai Hashimoto" initials="KH [30]" lastIdx="1" clrIdx="29">
    <p:extLst/>
  </p:cmAuthor>
  <p:cmAuthor id="31" name="Kodai Hashimoto" initials="KH [31]" lastIdx="1" clrIdx="30">
    <p:extLst/>
  </p:cmAuthor>
  <p:cmAuthor id="32" name="Kodai Hashimoto" initials="KH [32]" lastIdx="1" clrIdx="31">
    <p:extLst/>
  </p:cmAuthor>
  <p:cmAuthor id="33" name="Kodai Hashimoto" initials="KH [33]" lastIdx="1" clrIdx="32">
    <p:extLst/>
  </p:cmAuthor>
  <p:cmAuthor id="34" name="Kodai Hashimoto" initials="KH [34]" lastIdx="1" clrIdx="33">
    <p:extLst/>
  </p:cmAuthor>
  <p:cmAuthor id="35" name="Kodai Hashimoto" initials="KH [35]" lastIdx="1" clrIdx="34">
    <p:extLst/>
  </p:cmAuthor>
  <p:cmAuthor id="36" name="Kodai Hashimoto" initials="KH [36]" lastIdx="1" clrIdx="35">
    <p:extLst/>
  </p:cmAuthor>
  <p:cmAuthor id="37" name="Kodai Hashimoto" initials="KH [37]" lastIdx="1" clrIdx="36">
    <p:extLst/>
  </p:cmAuthor>
  <p:cmAuthor id="38" name="Kodai Hashimoto" initials="KH [38]" lastIdx="1" clrIdx="37">
    <p:extLst/>
  </p:cmAuthor>
  <p:cmAuthor id="39" name="Kodai Hashimoto" initials="KH [39]" lastIdx="1" clrIdx="38">
    <p:extLst/>
  </p:cmAuthor>
  <p:cmAuthor id="40" name="Kodai Hashimoto" initials="KH [40]" lastIdx="1" clrIdx="39">
    <p:extLst/>
  </p:cmAuthor>
  <p:cmAuthor id="41" name="Kodai Hashimoto" initials="KH [41]" lastIdx="1" clrIdx="40">
    <p:extLst/>
  </p:cmAuthor>
  <p:cmAuthor id="42" name="Kodai Hashimoto" initials="KH [42]" lastIdx="1" clrIdx="41">
    <p:extLst/>
  </p:cmAuthor>
  <p:cmAuthor id="43" name="Kodai Hashimoto" initials="KH [43]" lastIdx="1" clrIdx="42">
    <p:extLst/>
  </p:cmAuthor>
  <p:cmAuthor id="44" name="Kodai Hashimoto" initials="KH [44]" lastIdx="1" clrIdx="43">
    <p:extLst/>
  </p:cmAuthor>
  <p:cmAuthor id="45" name="Kodai Hashimoto" initials="KH [45]" lastIdx="1" clrIdx="44">
    <p:extLst/>
  </p:cmAuthor>
  <p:cmAuthor id="46" name="Kodai Hashimoto" initials="KH [46]" lastIdx="1" clrIdx="45">
    <p:extLst/>
  </p:cmAuthor>
  <p:cmAuthor id="47" name="Kodai Hashimoto" initials="KH [47]" lastIdx="1" clrIdx="46">
    <p:extLst/>
  </p:cmAuthor>
  <p:cmAuthor id="48" name="Kodai Hashimoto" initials="KH [48]" lastIdx="1" clrIdx="47">
    <p:extLst/>
  </p:cmAuthor>
  <p:cmAuthor id="49" name="Kodai Hashimoto" initials="KH [49]" lastIdx="1" clrIdx="48">
    <p:extLst/>
  </p:cmAuthor>
  <p:cmAuthor id="50" name="Kodai Hashimoto" initials="KH [50]" lastIdx="1" clrIdx="49">
    <p:extLst/>
  </p:cmAuthor>
  <p:cmAuthor id="51" name="Kodai Hashimoto" initials="KH [51]" lastIdx="1" clrIdx="50">
    <p:extLst/>
  </p:cmAuthor>
  <p:cmAuthor id="52" name="Kodai Hashimoto" initials="KH [52]" lastIdx="1" clrIdx="51">
    <p:extLst/>
  </p:cmAuthor>
  <p:cmAuthor id="53" name="Kodai Hashimoto" initials="KH [53]" lastIdx="1" clrIdx="52">
    <p:extLst/>
  </p:cmAuthor>
  <p:cmAuthor id="54" name="Kodai Hashimoto" initials="KH [54]" lastIdx="1" clrIdx="53">
    <p:extLst/>
  </p:cmAuthor>
  <p:cmAuthor id="55" name="Kodai Hashimoto" initials="KH [55]" lastIdx="1" clrIdx="54">
    <p:extLst/>
  </p:cmAuthor>
  <p:cmAuthor id="56" name="Kodai Hashimoto" initials="KH [56]" lastIdx="1" clrIdx="55">
    <p:extLst/>
  </p:cmAuthor>
  <p:cmAuthor id="57" name="Kodai Hashimoto" initials="KH [57]" lastIdx="1" clrIdx="56">
    <p:extLst/>
  </p:cmAuthor>
  <p:cmAuthor id="58" name="Kodai Hashimoto" initials="KH [58]" lastIdx="1" clrIdx="57">
    <p:extLst/>
  </p:cmAuthor>
  <p:cmAuthor id="59" name="Kodai Hashimoto" initials="KH [59]" lastIdx="1" clrIdx="58">
    <p:extLst/>
  </p:cmAuthor>
  <p:cmAuthor id="60" name="Kodai Hashimoto" initials="KH [60]" lastIdx="1" clrIdx="59">
    <p:extLst/>
  </p:cmAuthor>
  <p:cmAuthor id="61" name="Kodai Hashimoto" initials="KH [61]" lastIdx="1" clrIdx="60">
    <p:extLst/>
  </p:cmAuthor>
  <p:cmAuthor id="62" name="Kodai Hashimoto" initials="KH [62]" lastIdx="1" clrIdx="61">
    <p:extLst/>
  </p:cmAuthor>
  <p:cmAuthor id="63" name="Kodai Hashimoto" initials="KH [63]" lastIdx="1" clrIdx="62">
    <p:extLst/>
  </p:cmAuthor>
  <p:cmAuthor id="64" name="Kodai Hashimoto" initials="KH [64]" lastIdx="1" clrIdx="63">
    <p:extLst/>
  </p:cmAuthor>
  <p:cmAuthor id="65" name="Kodai Hashimoto" initials="KH [65]" lastIdx="1" clrIdx="64">
    <p:extLst/>
  </p:cmAuthor>
  <p:cmAuthor id="66" name="Kodai Hashimoto" initials="KH [66]" lastIdx="1" clrIdx="65">
    <p:extLst/>
  </p:cmAuthor>
  <p:cmAuthor id="67" name="Kodai Hashimoto" initials="KH [67]" lastIdx="1" clrIdx="66">
    <p:extLst/>
  </p:cmAuthor>
  <p:cmAuthor id="68" name="Kodai Hashimoto" initials="KH [68]" lastIdx="1" clrIdx="67">
    <p:extLst/>
  </p:cmAuthor>
  <p:cmAuthor id="69" name="Kodai Hashimoto" initials="KH [69]" lastIdx="1" clrIdx="68">
    <p:extLst/>
  </p:cmAuthor>
  <p:cmAuthor id="70" name="Kodai Hashimoto" initials="KH [70]" lastIdx="1" clrIdx="69">
    <p:extLst/>
  </p:cmAuthor>
  <p:cmAuthor id="71" name="Kodai Hashimoto" initials="KH [71]" lastIdx="1" clrIdx="70">
    <p:extLst/>
  </p:cmAuthor>
  <p:cmAuthor id="72" name="Kodai Hashimoto" initials="KH [72]" lastIdx="1" clrIdx="71">
    <p:extLst/>
  </p:cmAuthor>
  <p:cmAuthor id="73" name="Kodai Hashimoto" initials="KH [73]" lastIdx="1" clrIdx="72">
    <p:extLst/>
  </p:cmAuthor>
  <p:cmAuthor id="74" name="Kodai Hashimoto" initials="KH [74]" lastIdx="1" clrIdx="73">
    <p:extLst/>
  </p:cmAuthor>
  <p:cmAuthor id="75" name="Kodai Hashimoto" initials="KH [75]" lastIdx="1" clrIdx="74">
    <p:extLst/>
  </p:cmAuthor>
  <p:cmAuthor id="76" name="Kodai Hashimoto" initials="KH [76]" lastIdx="1" clrIdx="75">
    <p:extLst/>
  </p:cmAuthor>
  <p:cmAuthor id="77" name="Kodai Hashimoto" initials="KH [77]" lastIdx="1" clrIdx="76">
    <p:extLst/>
  </p:cmAuthor>
  <p:cmAuthor id="78" name="Kodai Hashimoto" initials="KH [78]" lastIdx="1" clrIdx="77">
    <p:extLst/>
  </p:cmAuthor>
  <p:cmAuthor id="79" name="Kodai Hashimoto" initials="KH [79]" lastIdx="1" clrIdx="78">
    <p:extLst/>
  </p:cmAuthor>
  <p:cmAuthor id="80" name="Kodai Hashimoto" initials="KH [80]" lastIdx="1" clrIdx="79">
    <p:extLst/>
  </p:cmAuthor>
  <p:cmAuthor id="81" name="Kodai Hashimoto" initials="KH [81]" lastIdx="1" clrIdx="80">
    <p:extLst/>
  </p:cmAuthor>
  <p:cmAuthor id="82" name="Kodai Hashimoto" initials="KH [82]" lastIdx="1" clrIdx="81">
    <p:extLst/>
  </p:cmAuthor>
  <p:cmAuthor id="83" name="Kodai Hashimoto" initials="KH [83]" lastIdx="1" clrIdx="82">
    <p:extLst/>
  </p:cmAuthor>
  <p:cmAuthor id="84" name="Kodai Hashimoto" initials="KH [84]" lastIdx="1" clrIdx="83">
    <p:extLst/>
  </p:cmAuthor>
  <p:cmAuthor id="85" name="Kodai Hashimoto" initials="KH [85]" lastIdx="1" clrIdx="84">
    <p:extLst/>
  </p:cmAuthor>
  <p:cmAuthor id="86" name="Kodai Hashimoto" initials="KH [86]" lastIdx="1" clrIdx="85">
    <p:extLst/>
  </p:cmAuthor>
  <p:cmAuthor id="87" name="Kodai Hashimoto" initials="KH [87]" lastIdx="1" clrIdx="86">
    <p:extLst/>
  </p:cmAuthor>
  <p:cmAuthor id="88" name="Kodai Hashimoto" initials="KH [88]" lastIdx="1" clrIdx="87">
    <p:extLst/>
  </p:cmAuthor>
  <p:cmAuthor id="89" name="Kodai Hashimoto" initials="KH [89]" lastIdx="1" clrIdx="88">
    <p:extLst/>
  </p:cmAuthor>
  <p:cmAuthor id="90" name="Kodai Hashimoto" initials="KH [90]" lastIdx="1" clrIdx="89">
    <p:extLst/>
  </p:cmAuthor>
  <p:cmAuthor id="91" name="Kodai Hashimoto" initials="KH [91]" lastIdx="1" clrIdx="90">
    <p:extLst/>
  </p:cmAuthor>
  <p:cmAuthor id="92" name="Kodai Hashimoto" initials="KH [92]" lastIdx="1" clrIdx="91">
    <p:extLst/>
  </p:cmAuthor>
  <p:cmAuthor id="93" name="Kodai Hashimoto" initials="KH [93]" lastIdx="1" clrIdx="92">
    <p:extLst/>
  </p:cmAuthor>
  <p:cmAuthor id="94" name="Kodai Hashimoto" initials="KH [94]" lastIdx="1" clrIdx="93">
    <p:extLst/>
  </p:cmAuthor>
  <p:cmAuthor id="95" name="Kodai Hashimoto" initials="KH [95]" lastIdx="1" clrIdx="94">
    <p:extLst/>
  </p:cmAuthor>
  <p:cmAuthor id="96" name="Kodai Hashimoto" initials="KH [96]" lastIdx="1" clrIdx="95">
    <p:extLst/>
  </p:cmAuthor>
  <p:cmAuthor id="97" name="Kodai Hashimoto" initials="KH [97]" lastIdx="1" clrIdx="96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34" autoAdjust="0"/>
    <p:restoredTop sz="61264" autoAdjust="0"/>
  </p:normalViewPr>
  <p:slideViewPr>
    <p:cSldViewPr snapToGrid="0" snapToObjects="1">
      <p:cViewPr>
        <p:scale>
          <a:sx n="74" d="100"/>
          <a:sy n="74" d="100"/>
        </p:scale>
        <p:origin x="152" y="192"/>
      </p:cViewPr>
      <p:guideLst/>
    </p:cSldViewPr>
  </p:slideViewPr>
  <p:outlineViewPr>
    <p:cViewPr>
      <p:scale>
        <a:sx n="33" d="100"/>
        <a:sy n="33" d="100"/>
      </p:scale>
      <p:origin x="0" y="-4360"/>
    </p:cViewPr>
  </p:outlineViewPr>
  <p:notesTextViewPr>
    <p:cViewPr>
      <p:scale>
        <a:sx n="110" d="100"/>
        <a:sy n="11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256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commentAuthors" Target="commentAuthors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1C71E-21C2-2142-AE9C-1E4652546BF0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99E915-1B99-7442-8DAC-D3206089E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926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3E5B0-37EE-A648-8AA0-9197949466ED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BAF91-BC92-4D40-8342-9CD846190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53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aseline="0" dirty="0" smtClean="0"/>
              <a:t>Good </a:t>
            </a:r>
            <a:r>
              <a:rPr kumimoji="1" lang="en-US" altLang="ja-JP" baseline="0" dirty="0" smtClean="0"/>
              <a:t>morning everyone.</a:t>
            </a:r>
          </a:p>
          <a:p>
            <a:r>
              <a:rPr kumimoji="1" lang="en-US" altLang="ja-JP" baseline="0" dirty="0" smtClean="0"/>
              <a:t>I’m </a:t>
            </a:r>
            <a:r>
              <a:rPr kumimoji="1" lang="en-US" altLang="ja-JP" baseline="0" dirty="0" err="1" smtClean="0"/>
              <a:t>Kodai</a:t>
            </a:r>
            <a:r>
              <a:rPr kumimoji="1" lang="en-US" altLang="ja-JP" baseline="0" dirty="0" smtClean="0"/>
              <a:t> Hashimoto a master course student of University of Tsukuba.</a:t>
            </a:r>
          </a:p>
          <a:p>
            <a:r>
              <a:rPr kumimoji="1" lang="en-US" altLang="ja-JP" baseline="0" dirty="0" smtClean="0"/>
              <a:t>This is a joint work with Hiroshi Unno.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In this talk, we propose refinement type optimization, which is a problem of inferring maximally-preferred refinement types with respect to a user-specified preference order on types.</a:t>
            </a:r>
          </a:p>
          <a:p>
            <a:r>
              <a:rPr kumimoji="1" lang="en-US" altLang="ja-JP" baseline="0" dirty="0" smtClean="0"/>
              <a:t>It has various applications in static analysis.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146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Now</a:t>
            </a:r>
            <a:r>
              <a:rPr kumimoji="1" lang="en-US" altLang="ja-JP" baseline="0" dirty="0" smtClean="0"/>
              <a:t> I will present applications of refinement type optimization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2042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Refinement</a:t>
            </a:r>
            <a:r>
              <a:rPr kumimoji="1" lang="en-US" altLang="ja-JP" baseline="0" dirty="0" smtClean="0"/>
              <a:t> type optimization has a variety of program analysis applications such as non-termination analysis, conditional termination analysis …, and so on.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In this presentation</a:t>
            </a:r>
            <a:r>
              <a:rPr kumimoji="1" lang="en-US" altLang="ja-JP" baseline="0" dirty="0" smtClean="0"/>
              <a:t>, </a:t>
            </a:r>
            <a:r>
              <a:rPr kumimoji="1" lang="en-US" altLang="ja-JP" baseline="0" dirty="0" smtClean="0"/>
              <a:t>I’m going to explain these two.</a:t>
            </a:r>
          </a:p>
          <a:p>
            <a:r>
              <a:rPr kumimoji="1" lang="en-US" altLang="ja-JP" baseline="0" dirty="0" smtClean="0"/>
              <a:t>Please see our paper for more applications.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Okay</a:t>
            </a:r>
            <a:r>
              <a:rPr kumimoji="1" lang="en-US" altLang="ja-JP" baseline="0" dirty="0" smtClean="0"/>
              <a:t>, </a:t>
            </a:r>
            <a:r>
              <a:rPr kumimoji="1" lang="en-US" altLang="ja-JP" baseline="0" dirty="0" smtClean="0"/>
              <a:t>let me explain non-termination analysis first.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9065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Non-termination</a:t>
            </a:r>
            <a:r>
              <a:rPr kumimoji="1" lang="en-US" altLang="ja-JP" baseline="0" dirty="0" smtClean="0"/>
              <a:t> analysis is a problem of finding a program input that violates the termination property of a given program.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Let me use the sum function</a:t>
            </a:r>
            <a:r>
              <a:rPr kumimoji="1" lang="en-US" altLang="ja-JP" baseline="0" dirty="0" smtClean="0"/>
              <a:t> to explain how to reduce non-termination analysis to refinement type optimization.</a:t>
            </a:r>
          </a:p>
          <a:p>
            <a:r>
              <a:rPr kumimoji="1" lang="en-US" altLang="ja-JP" baseline="0" dirty="0" smtClean="0"/>
              <a:t>The sum function never terminates when a negative integer is given as an input.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Recall </a:t>
            </a:r>
            <a:r>
              <a:rPr kumimoji="1" lang="en-US" altLang="ja-JP" baseline="0" dirty="0" smtClean="0"/>
              <a:t>that </a:t>
            </a:r>
            <a:r>
              <a:rPr kumimoji="1" lang="en-US" altLang="ja-JP" baseline="0" dirty="0" smtClean="0"/>
              <a:t>if the postcondition Q of sum implies the contradiction, it is guaranteed that sum never returns any value, and thus is non-terminating.</a:t>
            </a:r>
          </a:p>
          <a:p>
            <a:r>
              <a:rPr kumimoji="1" lang="en-US" altLang="ja-JP" baseline="0" dirty="0" smtClean="0"/>
              <a:t>So</a:t>
            </a:r>
            <a:r>
              <a:rPr kumimoji="1" lang="en-US" altLang="ja-JP" baseline="0" dirty="0" smtClean="0"/>
              <a:t>, </a:t>
            </a:r>
            <a:r>
              <a:rPr kumimoji="1" lang="en-US" altLang="ja-JP" baseline="0" dirty="0" smtClean="0"/>
              <a:t>in non-termination analysis, we require Q to satisfy this additional constraint.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In order to infer as weak precondition P as possible, we give the optimization constraint max(P), and then our type optimization method infers this Pareto-optimal refinement type, which says sum never terminates if the input value x is less than 0.</a:t>
            </a:r>
          </a:p>
          <a:p>
            <a:endParaRPr kumimoji="1"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Note </a:t>
            </a:r>
            <a:r>
              <a:rPr kumimoji="1" lang="en-US" altLang="ja-JP" baseline="0" dirty="0" smtClean="0"/>
              <a:t>that existing non-termination analysis tools may infer a stronger and less useful precondition, like x=-1.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2284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Le</a:t>
            </a:r>
            <a:r>
              <a:rPr kumimoji="1" lang="en-US" altLang="ja-JP" baseline="0" dirty="0" smtClean="0"/>
              <a:t>t me next explain non-termination analysis of non-deterministic programs.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This function f takes an integer x, and reads an integer value n from the standard input by the library function </a:t>
            </a:r>
            <a:r>
              <a:rPr kumimoji="1" lang="en-US" altLang="ja-JP" baseline="0" dirty="0" err="1" smtClean="0"/>
              <a:t>read_int</a:t>
            </a:r>
            <a:r>
              <a:rPr kumimoji="1" lang="en-US" altLang="ja-JP" baseline="0" dirty="0" smtClean="0"/>
              <a:t>.</a:t>
            </a:r>
          </a:p>
          <a:p>
            <a:r>
              <a:rPr kumimoji="1" lang="en-US" altLang="ja-JP" baseline="0" dirty="0" smtClean="0"/>
              <a:t>If n is equal to the argument x, f calls itself recursively with x+1 and otherwise returns x.</a:t>
            </a:r>
          </a:p>
          <a:p>
            <a:r>
              <a:rPr kumimoji="1" lang="en-US" altLang="ja-JP" baseline="0" dirty="0" smtClean="0"/>
              <a:t>So, f never terminates if the user always inputs the same value as the argument x.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Here</a:t>
            </a:r>
            <a:r>
              <a:rPr kumimoji="1" lang="en-US" altLang="ja-JP" baseline="0" dirty="0" smtClean="0"/>
              <a:t>, </a:t>
            </a:r>
            <a:r>
              <a:rPr kumimoji="1" lang="en-US" altLang="ja-JP" baseline="0" dirty="0" err="1" smtClean="0"/>
              <a:t>read_int</a:t>
            </a:r>
            <a:r>
              <a:rPr kumimoji="1" lang="en-US" altLang="ja-JP" baseline="0" dirty="0" smtClean="0"/>
              <a:t> is modeled as a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non-deterministic integer value generator, and then non-termination analysis boils down 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inferring a condition P on the argument x and the generated integer n that is sufficient for the function f to return no value.</a:t>
            </a:r>
          </a:p>
          <a:p>
            <a:endParaRPr kumimoji="1" lang="en-US" altLang="ja-JP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infer such a condition P, we can use refinement type optimization as before.  Moreover, under the optimization constraint max(P), our method infers this Pareto-optimal type for n.</a:t>
            </a:r>
          </a:p>
          <a:p>
            <a:r>
              <a:rPr kumimoji="1" lang="en-US" altLang="ja-JP" baseline="0" dirty="0" smtClean="0"/>
              <a:t>These types say that f never terminates if the user always inputs the same value as x.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4220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Our</a:t>
            </a:r>
            <a:r>
              <a:rPr kumimoji="1" lang="en-US" altLang="ja-JP" baseline="0" dirty="0" smtClean="0"/>
              <a:t> method can also handle higher-order programs. 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Let us consider non-termination analysis of this higher-order program.</a:t>
            </a:r>
          </a:p>
          <a:p>
            <a:r>
              <a:rPr kumimoji="1" lang="en-US" altLang="ja-JP" baseline="0" dirty="0" smtClean="0"/>
              <a:t>This function fix is a higher-order one that takes a function f and an integer x an returns a fixed-point of f computed from x..</a:t>
            </a:r>
          </a:p>
          <a:p>
            <a:r>
              <a:rPr kumimoji="1" lang="en-US" altLang="ja-JP" baseline="0" dirty="0" smtClean="0"/>
              <a:t>If f x is equal to x, the function returns x, and otherwise it calls itself recursively with the argument f x.</a:t>
            </a:r>
          </a:p>
          <a:p>
            <a:r>
              <a:rPr kumimoji="1" lang="en-US" altLang="ja-JP" baseline="0" dirty="0" smtClean="0"/>
              <a:t>And the function </a:t>
            </a:r>
            <a:r>
              <a:rPr kumimoji="1" lang="en-US" altLang="ja-JP" baseline="0" dirty="0" err="1" smtClean="0"/>
              <a:t>to_zero</a:t>
            </a:r>
            <a:r>
              <a:rPr kumimoji="1" lang="en-US" altLang="ja-JP" baseline="0" dirty="0" smtClean="0"/>
              <a:t> takes an integer x and returns 0 if x is equal to 0, and returns x – 1 otherwise.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The function main calls fix with </a:t>
            </a:r>
            <a:r>
              <a:rPr kumimoji="1" lang="en-US" altLang="ja-JP" baseline="0" dirty="0" err="1" smtClean="0"/>
              <a:t>to_zero</a:t>
            </a:r>
            <a:r>
              <a:rPr kumimoji="1" lang="en-US" altLang="ja-JP" baseline="0" dirty="0" smtClean="0"/>
              <a:t> and x as the arguments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So, main never terminates if a negative integer x is given to main.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Now, to infer a maximally-weak precondition that violates the termination property of main, we can use refinement type optimization as before.</a:t>
            </a:r>
          </a:p>
          <a:p>
            <a:r>
              <a:rPr kumimoji="1" lang="en-US" altLang="ja-JP" baseline="0" dirty="0" smtClean="0"/>
              <a:t>Then our method infers this Pareto-optimal type for main, which says that main never terminates if a negative integer is passed to main.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0488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aseline="0" dirty="0" smtClean="0"/>
              <a:t>Next I will explain how to reduce conditional termination analysis to refinement type optimization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4418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Conditional termination</a:t>
            </a:r>
            <a:r>
              <a:rPr kumimoji="1" lang="en-US" altLang="ja-JP" baseline="0" dirty="0" smtClean="0"/>
              <a:t> analysis is a problem of inferring a sufficient precondition for the target function to terminate.</a:t>
            </a:r>
          </a:p>
          <a:p>
            <a:r>
              <a:rPr kumimoji="1" lang="en-US" altLang="ja-JP" baseline="0" dirty="0" smtClean="0"/>
              <a:t>Our approach here is inspired by a program transformation approach to termination analysis of imperative programs.</a:t>
            </a: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For example, recall the recursive function sum.  We transform it into this function </a:t>
            </a:r>
            <a:r>
              <a:rPr kumimoji="1" lang="en-US" altLang="ja-JP" baseline="0" dirty="0" err="1" smtClean="0"/>
              <a:t>sum_t</a:t>
            </a:r>
            <a:r>
              <a:rPr kumimoji="1" lang="en-US" altLang="ja-JP" baseline="0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Here, two arguments are inserted</a:t>
            </a:r>
            <a:r>
              <a:rPr kumimoji="1" lang="en-US" altLang="ja-JP" baseline="0" dirty="0" smtClean="0"/>
              <a:t>. </a:t>
            </a:r>
            <a:r>
              <a:rPr kumimoji="1" lang="en-US" altLang="ja-JP" baseline="0" dirty="0" err="1" smtClean="0"/>
              <a:t>i</a:t>
            </a:r>
            <a:r>
              <a:rPr kumimoji="1" lang="en-US" altLang="ja-JP" baseline="0" dirty="0" smtClean="0"/>
              <a:t> represents the initial value of the argument x</a:t>
            </a:r>
            <a:r>
              <a:rPr kumimoji="1" lang="en-US" altLang="ja-JP" baseline="0" dirty="0" smtClean="0"/>
              <a:t>, </a:t>
            </a:r>
            <a:r>
              <a:rPr kumimoji="1" lang="en-US" altLang="ja-JP" baseline="0" dirty="0" smtClean="0"/>
              <a:t>and c represents the number of recursive calls so far.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And at the recursive call, we pass </a:t>
            </a:r>
            <a:r>
              <a:rPr kumimoji="1" lang="en-US" altLang="ja-JP" baseline="0" dirty="0" err="1" smtClean="0"/>
              <a:t>i</a:t>
            </a:r>
            <a:r>
              <a:rPr kumimoji="1" lang="en-US" altLang="ja-JP" baseline="0" dirty="0" smtClean="0"/>
              <a:t> and c+1.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8674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aseline="0" dirty="0" smtClean="0"/>
              <a:t>Conditional termination analysis is then reduced to type optimization as follows.</a:t>
            </a:r>
          </a:p>
          <a:p>
            <a:r>
              <a:rPr kumimoji="1" lang="en-US" altLang="ja-JP" baseline="0" dirty="0" smtClean="0"/>
              <a:t>We use this refinement type template for </a:t>
            </a:r>
            <a:r>
              <a:rPr kumimoji="1" lang="en-US" altLang="ja-JP" baseline="0" dirty="0" err="1" smtClean="0"/>
              <a:t>sum_t</a:t>
            </a:r>
            <a:r>
              <a:rPr kumimoji="1" lang="en-US" altLang="ja-JP" baseline="0" dirty="0" smtClean="0"/>
              <a:t>, which has two predicate variables P and </a:t>
            </a:r>
            <a:r>
              <a:rPr kumimoji="1" lang="en-US" altLang="ja-JP" baseline="0" dirty="0" err="1" smtClean="0"/>
              <a:t>Inv</a:t>
            </a:r>
            <a:r>
              <a:rPr kumimoji="1" lang="en-US" altLang="ja-JP" baseline="0" dirty="0" smtClean="0"/>
              <a:t> to be inferred. Here, P represents a precondition</a:t>
            </a:r>
            <a:r>
              <a:rPr kumimoji="1" lang="en-US" altLang="ja-JP" baseline="0" dirty="0" smtClean="0"/>
              <a:t>, </a:t>
            </a:r>
            <a:r>
              <a:rPr kumimoji="1" lang="en-US" altLang="ja-JP" baseline="0" dirty="0" smtClean="0"/>
              <a:t>and </a:t>
            </a:r>
            <a:r>
              <a:rPr kumimoji="1" lang="en-US" altLang="ja-JP" baseline="0" dirty="0" err="1" smtClean="0"/>
              <a:t>Inv</a:t>
            </a:r>
            <a:r>
              <a:rPr kumimoji="1" lang="en-US" altLang="ja-JP" baseline="0" dirty="0" smtClean="0"/>
              <a:t> represents an invariant among the arguments x, </a:t>
            </a:r>
            <a:r>
              <a:rPr kumimoji="1" lang="en-US" altLang="ja-JP" baseline="0" dirty="0" err="1" smtClean="0"/>
              <a:t>i</a:t>
            </a:r>
            <a:r>
              <a:rPr kumimoji="1" lang="en-US" altLang="ja-JP" baseline="0" dirty="0" smtClean="0"/>
              <a:t>, c of </a:t>
            </a:r>
            <a:r>
              <a:rPr kumimoji="1" lang="en-US" altLang="ja-JP" baseline="0" dirty="0" err="1" smtClean="0"/>
              <a:t>sum_t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Because </a:t>
            </a:r>
            <a:r>
              <a:rPr kumimoji="1" lang="en-US" altLang="ja-JP" baseline="0" dirty="0" err="1" smtClean="0"/>
              <a:t>Inv</a:t>
            </a:r>
            <a:r>
              <a:rPr kumimoji="1" lang="en-US" altLang="ja-JP" baseline="0" dirty="0" smtClean="0"/>
              <a:t> must satisfy the initial conditions c=0 and </a:t>
            </a:r>
            <a:r>
              <a:rPr kumimoji="1" lang="en-US" altLang="ja-JP" baseline="0" dirty="0" err="1" smtClean="0"/>
              <a:t>i</a:t>
            </a:r>
            <a:r>
              <a:rPr kumimoji="1" lang="en-US" altLang="ja-JP" baseline="0" dirty="0" smtClean="0"/>
              <a:t>=x, we add this constraint for Inv.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We prove that the function sum is terminating by showing that the number of recursive calls c is bounded from</a:t>
            </a:r>
            <a:r>
              <a:rPr kumimoji="1" lang="ja-JP" altLang="en-US" baseline="0" dirty="0" smtClean="0"/>
              <a:t> </a:t>
            </a:r>
            <a:r>
              <a:rPr kumimoji="1" lang="en-US" altLang="ja-JP" baseline="0" dirty="0" smtClean="0"/>
              <a:t>above by </a:t>
            </a:r>
            <a:r>
              <a:rPr kumimoji="1" lang="en-US" altLang="ja-JP" b="0" baseline="0" dirty="0" smtClean="0"/>
              <a:t>f </a:t>
            </a:r>
            <a:r>
              <a:rPr kumimoji="1" lang="en-US" altLang="ja-JP" b="0" baseline="0" dirty="0" smtClean="0"/>
              <a:t>of </a:t>
            </a:r>
            <a:r>
              <a:rPr kumimoji="1" lang="en-US" altLang="ja-JP" b="0" baseline="0" dirty="0" err="1" smtClean="0"/>
              <a:t>i</a:t>
            </a:r>
            <a:r>
              <a:rPr kumimoji="1" lang="en-US" altLang="ja-JP" baseline="0" dirty="0" smtClean="0"/>
              <a:t> </a:t>
            </a:r>
            <a:r>
              <a:rPr kumimoji="1" lang="en-US" altLang="ja-JP" baseline="0" dirty="0" smtClean="0"/>
              <a:t>for some function f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Conditional termination analysis thus boils down to inferring a precondition P and an invariant </a:t>
            </a:r>
            <a:r>
              <a:rPr kumimoji="1" lang="en-US" altLang="ja-JP" baseline="0" dirty="0" err="1" smtClean="0"/>
              <a:t>Inv</a:t>
            </a:r>
            <a:r>
              <a:rPr kumimoji="1" lang="en-US" altLang="ja-JP" baseline="0" dirty="0" smtClean="0"/>
              <a:t> that imply this condition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So that we can specify an optimization constraint for the right-hand-side of the implication, we add an extra predicate variable </a:t>
            </a:r>
            <a:r>
              <a:rPr kumimoji="1" lang="en-US" altLang="ja-JP" baseline="0" dirty="0" err="1" smtClean="0"/>
              <a:t>Bnd</a:t>
            </a:r>
            <a:r>
              <a:rPr kumimoji="1" lang="en-US" altLang="ja-JP" baseline="0" dirty="0" smtClean="0"/>
              <a:t> in this way.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then use refinement type optimization as before to find a solution for P and </a:t>
            </a:r>
            <a:r>
              <a:rPr kumimoji="1" lang="en-US" altLang="ja-JP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Bnd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here maximize P to infer as </a:t>
            </a:r>
            <a:r>
              <a:rPr kumimoji="1" lang="en-US" altLang="ja-JP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weak precondition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possible, and minimize </a:t>
            </a:r>
            <a:r>
              <a:rPr kumimoji="1" lang="en-US" altLang="ja-JP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Bnd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infer as tight upper bound as possible.  </a:t>
            </a:r>
            <a:r>
              <a:rPr kumimoji="1" lang="en-US" altLang="ja-JP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b="0" baseline="0" dirty="0" smtClean="0"/>
              <a:t>Also</a:t>
            </a:r>
            <a:r>
              <a:rPr kumimoji="1" lang="en-US" altLang="ja-JP" b="1" baseline="0" dirty="0" smtClean="0"/>
              <a:t>,</a:t>
            </a:r>
            <a:r>
              <a:rPr kumimoji="1" lang="en-US" altLang="ja-JP" baseline="0" dirty="0" smtClean="0"/>
              <a:t> P is here given a higher priority over </a:t>
            </a:r>
            <a:r>
              <a:rPr kumimoji="1" lang="en-US" altLang="ja-JP" baseline="0" dirty="0" err="1" smtClean="0"/>
              <a:t>Bnd</a:t>
            </a:r>
            <a:r>
              <a:rPr kumimoji="1" lang="en-US" altLang="ja-JP" baseline="0" dirty="0" smtClean="0"/>
              <a:t>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Under these constraints, our method infers this refinement type and these solutions for f and </a:t>
            </a:r>
            <a:r>
              <a:rPr kumimoji="1" lang="en-US" altLang="ja-JP" baseline="0" dirty="0" err="1" smtClean="0"/>
              <a:t>Bnd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 smtClean="0"/>
          </a:p>
          <a:p>
            <a:r>
              <a:rPr kumimoji="1" lang="en-US" altLang="ja-JP" b="0" baseline="0" dirty="0" smtClean="0"/>
              <a:t>Thus</a:t>
            </a:r>
            <a:r>
              <a:rPr kumimoji="1" lang="en-US" altLang="ja-JP" b="1" baseline="0" dirty="0" smtClean="0"/>
              <a:t>, </a:t>
            </a:r>
            <a:r>
              <a:rPr kumimoji="1" lang="en-US" altLang="ja-JP" baseline="0" dirty="0" smtClean="0"/>
              <a:t>we can conclude that sum terminates for any input x not less than 0 because the number of recursive calls c is bounded from above by the initial value </a:t>
            </a:r>
            <a:r>
              <a:rPr kumimoji="1" lang="en-US" altLang="ja-JP" baseline="0" dirty="0" err="1" smtClean="0"/>
              <a:t>i</a:t>
            </a:r>
            <a:r>
              <a:rPr kumimoji="1" lang="en-US" altLang="ja-JP" baseline="0" dirty="0" smtClean="0"/>
              <a:t> of the argument x.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0285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We now present</a:t>
            </a:r>
            <a:r>
              <a:rPr kumimoji="1" lang="en-US" altLang="ja-JP" baseline="0" dirty="0" smtClean="0"/>
              <a:t> </a:t>
            </a:r>
            <a:r>
              <a:rPr kumimoji="1" lang="en-US" altLang="ja-JP" dirty="0" smtClean="0"/>
              <a:t>our</a:t>
            </a:r>
            <a:r>
              <a:rPr kumimoji="1" lang="en-US" altLang="ja-JP" baseline="0" dirty="0" smtClean="0"/>
              <a:t> method to solve refinement type optimization problems.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8987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This</a:t>
            </a:r>
            <a:r>
              <a:rPr kumimoji="1" lang="en-US" altLang="ja-JP" baseline="0" dirty="0" smtClean="0"/>
              <a:t> slide shows</a:t>
            </a:r>
            <a:r>
              <a:rPr kumimoji="1" lang="en-US" altLang="ja-JP" dirty="0" smtClean="0"/>
              <a:t> the overall</a:t>
            </a:r>
            <a:r>
              <a:rPr kumimoji="1" lang="en-US" altLang="ja-JP" baseline="0" dirty="0" smtClean="0"/>
              <a:t> structure</a:t>
            </a:r>
            <a:r>
              <a:rPr kumimoji="1" lang="en-US" altLang="ja-JP" dirty="0" smtClean="0"/>
              <a:t> of our</a:t>
            </a:r>
            <a:r>
              <a:rPr kumimoji="1" lang="en-US" altLang="ja-JP" baseline="0" dirty="0" smtClean="0"/>
              <a:t> method.</a:t>
            </a:r>
          </a:p>
          <a:p>
            <a:r>
              <a:rPr kumimoji="1" lang="en-US" altLang="ja-JP" baseline="0" dirty="0" smtClean="0"/>
              <a:t>It reduces refinement type optimization for a given functional program into a new class of constraint optimization problems called Horn constraint optimization where the constraints are expressed by Horn clauses over predicate variables and the optimization objectives are specified by max/min optimization constraints and a priority order on the predicate variables.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Our method performs Horn constraint optimization on the Horn constraints that are partly generated from the given program and partly given by users to realize a desired program analysis.  This constraint optimization part is explained later.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If a solution for the predicate variables is found, our method returns refinement types of the program.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495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aseline="0" dirty="0" smtClean="0"/>
              <a:t>More precisely, our goal is a path-sensitive program analysis of higher-order and non-deterministic functional </a:t>
            </a:r>
            <a:r>
              <a:rPr kumimoji="1" lang="en-US" altLang="ja-JP" baseline="0" dirty="0" smtClean="0"/>
              <a:t>programs, such </a:t>
            </a:r>
            <a:r>
              <a:rPr kumimoji="1" lang="en-US" altLang="ja-JP" baseline="0" dirty="0" smtClean="0"/>
              <a:t>as precondition inference, bug finding, termination and non-termination analysis and so </a:t>
            </a:r>
            <a:r>
              <a:rPr kumimoji="1" lang="en-US" altLang="ja-JP" baseline="0" dirty="0" smtClean="0"/>
              <a:t>on.</a:t>
            </a:r>
            <a:endParaRPr kumimoji="1"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We </a:t>
            </a:r>
            <a:r>
              <a:rPr kumimoji="1" lang="en-US" altLang="ja-JP" baseline="0" dirty="0" smtClean="0"/>
              <a:t>can reduce these analysis problems into our refinement type optimization, a generalization of ordinary refinement type inference.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Before explaining type optimization, let me explain ordinary refinement type inference.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3401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aseline="0" dirty="0" smtClean="0"/>
              <a:t>For example, recall the non-termination analysis problem of the recursive function sum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Our method first generates this set of Horn constraints </a:t>
            </a:r>
            <a:r>
              <a:rPr kumimoji="1" lang="en-US" altLang="ja-JP" baseline="0" dirty="0" err="1" smtClean="0"/>
              <a:t>Hsum</a:t>
            </a:r>
            <a:r>
              <a:rPr kumimoji="1" lang="en-US" altLang="ja-JP" baseline="0" dirty="0" smtClean="0"/>
              <a:t> over the predicate variable P, which represents a precondition that violate the termination property of sum.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Our method then performs Horn constraint optimization on </a:t>
            </a:r>
            <a:r>
              <a:rPr kumimoji="1" lang="en-US" altLang="ja-JP" baseline="0" dirty="0" err="1" smtClean="0"/>
              <a:t>Hsum</a:t>
            </a:r>
            <a:r>
              <a:rPr kumimoji="1" lang="en-US" altLang="ja-JP" baseline="0" dirty="0" smtClean="0"/>
              <a:t> with the optimization constraint max(P) so that we can infer as weak precondition as possible.  As the result, we obtain this Pareto optimal refinement type for sum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Now I’m going to explain how our Horn constraint optimization method proceeds.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5419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The idea of our method is to repeatedly improve a current solution until convergence.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It first calls a sub-procedure Solve, which is explained later, to find an initial solution of </a:t>
            </a:r>
            <a:r>
              <a:rPr kumimoji="1" lang="en-US" altLang="ja-JP" baseline="0" dirty="0" err="1" smtClean="0"/>
              <a:t>Hsum</a:t>
            </a:r>
            <a:r>
              <a:rPr kumimoji="1" lang="en-US" altLang="ja-JP" baseline="0" dirty="0" smtClean="0"/>
              <a:t>.  We obtain a solution, for example</a:t>
            </a:r>
            <a:r>
              <a:rPr kumimoji="1" lang="en-US" altLang="ja-JP" baseline="0" dirty="0" smtClean="0"/>
              <a:t>, </a:t>
            </a:r>
            <a:r>
              <a:rPr kumimoji="1" lang="en-US" altLang="ja-JP" baseline="0" dirty="0" smtClean="0"/>
              <a:t>bottom for </a:t>
            </a:r>
            <a:r>
              <a:rPr kumimoji="1" lang="en-US" altLang="ja-JP" baseline="0" dirty="0" smtClean="0"/>
              <a:t>P.</a:t>
            </a:r>
            <a:endParaRPr kumimoji="1"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Our method then generates additional constraints that require any solution for P to be strictly better than the initial solution bottom with respect to the optimization constraint, in this case, max(P).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Our method then calls the sub-procedure again to find a solution for the strengthened Horn constraints, and repeats the same process until convergence.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Here, convergence means that the strengthened Horn constraints have no solution.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In other words, no improvement is possible and hence the current solution is Pareto-optimal.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There also is a case where the sub-procedure fails or time-outs and the existence of an improved solution is left unknown.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In such a case, our method returns the current solution as possibly non-Pareto optimal solution.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Next I will briefly explain the sub-procedure Solve.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9683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The class of constraints we need to solve here is called existentially-quantified</a:t>
            </a:r>
            <a:r>
              <a:rPr kumimoji="1" lang="en-US" altLang="ja-JP" baseline="0" dirty="0" smtClean="0"/>
              <a:t> Horn clause constraints.</a:t>
            </a:r>
          </a:p>
          <a:p>
            <a:r>
              <a:rPr kumimoji="1" lang="en-US" altLang="ja-JP" baseline="0" dirty="0" smtClean="0"/>
              <a:t>There already exist a few solvers but we proposed a new one based on template-based invariant generation techniques, which performed better in many cases in our preliminary experiments.</a:t>
            </a:r>
          </a:p>
          <a:p>
            <a:r>
              <a:rPr kumimoji="1" lang="en-US" altLang="ja-JP" baseline="0" dirty="0" smtClean="0"/>
              <a:t>Please see the paper </a:t>
            </a:r>
            <a:r>
              <a:rPr kumimoji="1" lang="en-US" altLang="ja-JP" baseline="0" smtClean="0"/>
              <a:t>for details.</a:t>
            </a:r>
            <a:endParaRPr kumimoji="1" lang="en-US" altLang="ja-JP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2677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Next,</a:t>
            </a:r>
            <a:r>
              <a:rPr kumimoji="1" lang="en-US" altLang="ja-JP" baseline="0" dirty="0" smtClean="0"/>
              <a:t> I will explain our prototype implementation and the preliminary experiments.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62274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aseline="0" dirty="0" smtClean="0"/>
              <a:t>We have implemented our refinement type optimization method in Refinement </a:t>
            </a:r>
            <a:r>
              <a:rPr kumimoji="1" lang="en-US" altLang="ja-JP" baseline="0" dirty="0" err="1" smtClean="0"/>
              <a:t>Caml</a:t>
            </a:r>
            <a:r>
              <a:rPr kumimoji="1" lang="en-US" altLang="ja-JP" baseline="0" dirty="0" smtClean="0"/>
              <a:t>, which is a refinement type checking and inference tool for </a:t>
            </a:r>
            <a:r>
              <a:rPr kumimoji="1" lang="en-US" altLang="ja-JP" baseline="0" dirty="0" err="1" smtClean="0"/>
              <a:t>OCaml</a:t>
            </a:r>
            <a:r>
              <a:rPr kumimoji="1" lang="en-US" altLang="ja-JP" baseline="0" dirty="0" smtClean="0"/>
              <a:t>.  As a backend SMT solver, we adopted Z3.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We have conducted experiments on two benchmark sets to evaluate the effectiveness of our type optimization method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 first benchmark set consists of various program analysis problems, such as non-termination verification, conditional-termination verification, precondition inference and bug finding, for higher-order non-deterministic programs.  Some of the programs are obtained from exiting work on termination and non-termination verification of higher-order recursive programs.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The second benchmark set consists of non-termination verification problems of first-order non-deterministic programs.  This benchmark set is often used to compare the performance of non-termination verification tools.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9668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Some of the results</a:t>
            </a:r>
            <a:r>
              <a:rPr kumimoji="1" lang="en-US" altLang="ja-JP" baseline="0" dirty="0" smtClean="0"/>
              <a:t> of the first benchmark set are shown in this table.</a:t>
            </a:r>
          </a:p>
          <a:p>
            <a:endParaRPr kumimoji="1" lang="ja-JP" altLang="en-US" baseline="0" dirty="0" smtClean="0"/>
          </a:p>
          <a:p>
            <a:r>
              <a:rPr kumimoji="1" lang="en-US" altLang="ja-JP" baseline="0" dirty="0" smtClean="0"/>
              <a:t>The column #</a:t>
            </a:r>
            <a:r>
              <a:rPr kumimoji="1" lang="en-US" altLang="ja-JP" baseline="0" dirty="0" err="1" smtClean="0"/>
              <a:t>Iter</a:t>
            </a:r>
            <a:r>
              <a:rPr kumimoji="1" lang="en-US" altLang="ja-JP" baseline="0" dirty="0" smtClean="0"/>
              <a:t>. shows the number of iterations needed by our Horn constraint optimization method until convergence,</a:t>
            </a:r>
          </a:p>
          <a:p>
            <a:r>
              <a:rPr kumimoji="1" lang="en-US" altLang="ja-JP" baseline="0" dirty="0" smtClean="0"/>
              <a:t>and the column Opt. shows whether Pareto optimal refinement types are inferred.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For non-termination analysis, our method inferred Pareto optimal types of higher-order functions in few iterations.</a:t>
            </a:r>
          </a:p>
          <a:p>
            <a:r>
              <a:rPr kumimoji="1" lang="en-US" altLang="ja-JP" dirty="0" smtClean="0"/>
              <a:t>But conditional termination analysis often required a larger number of iterations</a:t>
            </a:r>
            <a:r>
              <a:rPr kumimoji="1" lang="en-US" altLang="ja-JP" baseline="0" dirty="0" smtClean="0"/>
              <a:t> because the analysis involves two optimization objectives with a trade off, namely maximization of the precondition and the minimization of the upper bound.  Accelerating the convergence of Horn constraint optimization of multi-objective problems is thus one of the important future research directions.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41753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This table</a:t>
            </a:r>
            <a:r>
              <a:rPr kumimoji="1" lang="en-US" altLang="ja-JP" baseline="0" dirty="0" smtClean="0"/>
              <a:t> compares our results of first-order non-termination verification with those of existing state-of-the-art tools dedicated to non-termination verification.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Our tool is not the best but performed reasonably well albeit the fact that it is designed for solving more general problems and *not* tweaked for *non-termination* analysis of *first-order* programs.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1132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summarize</a:t>
            </a:r>
            <a:r>
              <a:rPr kumimoji="1" lang="en-US" altLang="ja-JP" baseline="0" dirty="0" smtClean="0"/>
              <a:t>, we proposed refinement type optimization as a generalization of ordinary refinement type inference.</a:t>
            </a:r>
          </a:p>
          <a:p>
            <a:r>
              <a:rPr kumimoji="1" lang="en-US" altLang="ja-JP" baseline="0" dirty="0" smtClean="0"/>
              <a:t>Refinement type optimization is a problem of inferring </a:t>
            </a:r>
            <a:r>
              <a:rPr lang="en-US" altLang="ja-JP" dirty="0" smtClean="0"/>
              <a:t>Pareto-optimal</a:t>
            </a:r>
            <a:r>
              <a:rPr kumimoji="1" lang="en-US" altLang="ja-JP" baseline="0" dirty="0" smtClean="0"/>
              <a:t> refinement types with respect to a user-specified preference order.</a:t>
            </a:r>
          </a:p>
          <a:p>
            <a:r>
              <a:rPr kumimoji="1" lang="en-US" altLang="ja-JP" baseline="0" dirty="0" smtClean="0"/>
              <a:t>As shown in the presentation, refinement type optimization has various applications to program analysis problems for higher-order and non-deterministic functional programs.</a:t>
            </a:r>
          </a:p>
          <a:p>
            <a:endParaRPr kumimoji="1" lang="en-US" altLang="ja-JP" baseline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We also proposed a refinement type optimization method based on the reduction to a Horn constraint optimization problem, which is solved by</a:t>
            </a:r>
            <a:r>
              <a:rPr lang="en-US" altLang="ja-JP" dirty="0" smtClean="0"/>
              <a:t> repeatedly improving a</a:t>
            </a:r>
            <a:r>
              <a:rPr lang="en-US" altLang="ja-JP" baseline="0" dirty="0" smtClean="0"/>
              <a:t> current </a:t>
            </a:r>
            <a:r>
              <a:rPr lang="en-US" altLang="ja-JP" dirty="0" smtClean="0"/>
              <a:t>solution until convergence.</a:t>
            </a:r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We have also implemented a prototype refinement type optimization tool, conducted preliminary experiments, and obtained promising results.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That’s all.  Thank you for your attention.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240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aseline="0" dirty="0" smtClean="0"/>
              <a:t>Refinement type inference is a problem of inferring refinement types of the given program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Refinement types are ordinary ML types equipped with first-order predicates, which can thus express behaviors of programs precisely.</a:t>
            </a:r>
          </a:p>
          <a:p>
            <a:r>
              <a:rPr kumimoji="1" lang="en-US" altLang="ja-JP" baseline="0" dirty="0" smtClean="0"/>
              <a:t>For example, the first refinement type expresses the type of non-negative </a:t>
            </a:r>
            <a:r>
              <a:rPr kumimoji="1" lang="en-US" altLang="ja-JP" baseline="0" smtClean="0"/>
              <a:t>integers</a:t>
            </a:r>
            <a:r>
              <a:rPr kumimoji="1" lang="en-US" altLang="ja-JP" baseline="0" smtClean="0"/>
              <a:t>./</a:t>
            </a: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And the second one expresses the type of functions that </a:t>
            </a:r>
            <a:r>
              <a:rPr lang="en-US" altLang="ja-JP" sz="1200" dirty="0" smtClean="0">
                <a:solidFill>
                  <a:schemeClr val="tx1"/>
                </a:solidFill>
              </a:rPr>
              <a:t>take an integer x</a:t>
            </a:r>
            <a:r>
              <a:rPr lang="en-US" altLang="ja-JP" sz="1200" baseline="0" dirty="0" smtClean="0">
                <a:solidFill>
                  <a:schemeClr val="tx1"/>
                </a:solidFill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</a:rPr>
              <a:t>and return an integer y</a:t>
            </a:r>
            <a:r>
              <a:rPr lang="en-US" altLang="ja-JP" sz="1200" baseline="0" dirty="0" smtClean="0">
                <a:solidFill>
                  <a:schemeClr val="tx1"/>
                </a:solidFill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</a:rPr>
              <a:t>not less than</a:t>
            </a:r>
            <a:r>
              <a:rPr lang="en-US" altLang="ja-JP" sz="1200" baseline="0" dirty="0" smtClean="0">
                <a:solidFill>
                  <a:schemeClr val="tx1"/>
                </a:solidFill>
              </a:rPr>
              <a:t> x.</a:t>
            </a:r>
            <a:endParaRPr kumimoji="1"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We here adopt predicates in theories like quantifier-free linear integer arithmetic that can be efficiently decided by the state-of-the-art SMT solvers.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654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There, however, is a challenge in refinement type inference: Which refinement type should be inferred? Note that we need to address this kind of challenge not only in refinement type system, but also in other rich type systems.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For example, consider a recursive function sum, which takes an integer x and returns the summation from 0 to x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This function, for example, has this type. Here</a:t>
            </a:r>
            <a:r>
              <a:rPr kumimoji="1" lang="en-US" altLang="ja-JP" baseline="0" dirty="0" smtClean="0"/>
              <a:t>, </a:t>
            </a:r>
            <a:r>
              <a:rPr kumimoji="1" lang="en-US" altLang="ja-JP" baseline="0" dirty="0" smtClean="0"/>
              <a:t>bottom means the contradiction and this type says that if -1 is given to the function, it never returns any value, namely the function is non-terminating. </a:t>
            </a:r>
            <a:r>
              <a:rPr kumimoji="1" lang="en-US" altLang="ja-JP" baseline="0" dirty="0" smtClean="0"/>
              <a:t> </a:t>
            </a:r>
            <a:r>
              <a:rPr kumimoji="1" lang="en-US" altLang="ja-JP" baseline="0" dirty="0" smtClean="0"/>
              <a:t>The function also has this type. this type says that if the function returns some value y, then y is not less than 0.   Moreover, the function has these types as well.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So the question here is “Which refinement type should be inferred?”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One might think that the most general type should be inferred.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For </a:t>
            </a:r>
            <a:r>
              <a:rPr kumimoji="1" lang="en-US" altLang="ja-JP" baseline="0" dirty="0" smtClean="0"/>
              <a:t>example </a:t>
            </a:r>
            <a:r>
              <a:rPr kumimoji="1" lang="en-US" altLang="ja-JP" baseline="0" dirty="0" smtClean="0"/>
              <a:t>this is a subtype of these two types</a:t>
            </a:r>
            <a:r>
              <a:rPr kumimoji="1" lang="en-US" altLang="ja-JP" baseline="0" dirty="0" smtClean="0"/>
              <a:t>, </a:t>
            </a:r>
            <a:r>
              <a:rPr kumimoji="1" lang="en-US" altLang="ja-JP" baseline="0" dirty="0" smtClean="0"/>
              <a:t>but this and the other two are incomparable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Actually, in refinement type system the most general refinement types are often not expressible in the underlying logic like quantifier-free theory of linear integer arithmetic.  Moreover, even if the most general ones exist, inferring them is costly.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Let me explain how existing refinement inference tools address this challenge.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258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The approach taken by these existing tools is to infer refinement types precise enough to verify a given safety specification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So types inferred by these tools are often too specific to the particular specification</a:t>
            </a:r>
            <a:r>
              <a:rPr kumimoji="1" lang="en-US" altLang="ja-JP" baseline="0" dirty="0" smtClean="0"/>
              <a:t>,</a:t>
            </a:r>
            <a:endParaRPr kumimoji="1"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And therefore they have limited applications. </a:t>
            </a:r>
            <a:endParaRPr kumimoji="1" lang="ja-JP" alt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790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deal with </a:t>
            </a:r>
            <a:r>
              <a:rPr kumimoji="1" lang="en-US" altLang="ja-JP" baseline="0" dirty="0" smtClean="0"/>
              <a:t>this limitation, we propose a new class of problems called refinement type optimization as a generalization of ordinary refinement type inference. </a:t>
            </a:r>
            <a:endParaRPr kumimoji="1" lang="en-US" altLang="ja-JP" dirty="0" smtClean="0"/>
          </a:p>
          <a:p>
            <a:r>
              <a:rPr kumimoji="1" lang="en-US" altLang="ja-JP" baseline="0" dirty="0" smtClean="0"/>
              <a:t>Refinement type optimization is a problem of inferring maximally preferred refinement types with respect to a user specified preference order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For example, given a user-specified preference order, the refinement types of the function sum are arranged like this.</a:t>
            </a:r>
          </a:p>
          <a:p>
            <a:r>
              <a:rPr kumimoji="1" lang="en-US" altLang="ja-JP" baseline="0" dirty="0" smtClean="0"/>
              <a:t>Here</a:t>
            </a:r>
            <a:r>
              <a:rPr kumimoji="1" lang="en-US" altLang="ja-JP" baseline="0" dirty="0" smtClean="0"/>
              <a:t>, a refinement type placed in a higher position is more preferable with respect to the order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And no other type is more preferable than this one placed in the top,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We call such types Pareto optimal.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There possibly exist multiple Pareto optimal types, and refinement type optimization infers one of them for each function.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Let me next explain how we specify a preference order on types.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4319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aseline="0" dirty="0" smtClean="0"/>
              <a:t>To this end, we use refinement type templates, which are obtained from the ordinary ML types by replacing each base type with a refinement base type with some fresh predicate variable that represents an unknown predicate to be inferred.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This is the refinement type template of sum</a:t>
            </a:r>
            <a:r>
              <a:rPr kumimoji="1" lang="en-US" altLang="ja-JP" baseline="0" dirty="0" smtClean="0"/>
              <a:t>, </a:t>
            </a:r>
            <a:r>
              <a:rPr kumimoji="1" lang="en-US" altLang="ja-JP" baseline="0" dirty="0" smtClean="0"/>
              <a:t>where P and Q are fresh predicate variables.</a:t>
            </a:r>
          </a:p>
          <a:p>
            <a:r>
              <a:rPr kumimoji="1" lang="en-US" altLang="ja-JP" baseline="0" dirty="0" smtClean="0"/>
              <a:t>By using the template, each refinement type of sum is expressed by a substitution for the predicate variables P and Q.</a:t>
            </a:r>
          </a:p>
          <a:p>
            <a:r>
              <a:rPr kumimoji="1" lang="en-US" altLang="ja-JP" baseline="0" dirty="0" smtClean="0"/>
              <a:t>For example, this predicate substitution represents this refinement type of sum.</a:t>
            </a:r>
          </a:p>
          <a:p>
            <a:r>
              <a:rPr kumimoji="1" lang="en-US" altLang="ja-JP" baseline="0" dirty="0" smtClean="0"/>
              <a:t>And this substitution represents this type.</a:t>
            </a:r>
          </a:p>
          <a:p>
            <a:r>
              <a:rPr kumimoji="1" lang="en-US" altLang="ja-JP" baseline="0" dirty="0" smtClean="0"/>
              <a:t> </a:t>
            </a:r>
          </a:p>
          <a:p>
            <a:r>
              <a:rPr kumimoji="1" lang="en-US" altLang="ja-JP" baseline="0" dirty="0" smtClean="0"/>
              <a:t>We then specify a preference order on the refinement types of sum by using two kinds of constraints on the predicate variables in the template.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2590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The first kind of</a:t>
            </a:r>
            <a:r>
              <a:rPr kumimoji="1" lang="en-US" altLang="ja-JP" baseline="0" dirty="0" smtClean="0"/>
              <a:t> constraints are max/min constraints.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max(P) means 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the set of the models of P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(x)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should be maximized. </a:t>
            </a:r>
          </a:p>
          <a:p>
            <a:r>
              <a:rPr kumimoji="1" lang="en-US" altLang="ja-JP" baseline="0" dirty="0" smtClean="0"/>
              <a:t>In other words, infer a maximally-*weak* predicate for P.</a:t>
            </a:r>
            <a:endParaRPr lang="en-US" altLang="ja-JP" dirty="0" smtClean="0"/>
          </a:p>
          <a:p>
            <a:r>
              <a:rPr kumimoji="1" lang="en-US" altLang="ja-JP" baseline="0" dirty="0" smtClean="0"/>
              <a:t>min(Q) has opposite meaning. That is, the set of the models of Q(</a:t>
            </a:r>
            <a:r>
              <a:rPr kumimoji="1" lang="en-US" altLang="ja-JP" baseline="0" dirty="0" err="1" smtClean="0"/>
              <a:t>x,y</a:t>
            </a:r>
            <a:r>
              <a:rPr kumimoji="1" lang="en-US" altLang="ja-JP" baseline="0" dirty="0" smtClean="0"/>
              <a:t>) should be minimized.</a:t>
            </a:r>
          </a:p>
          <a:p>
            <a:r>
              <a:rPr kumimoji="1" lang="en-US" altLang="ja-JP" baseline="0" dirty="0" smtClean="0"/>
              <a:t>So, we infer a maximally-*strong* predicate for Q.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For example, consider the function sum and its refinement type template, where </a:t>
            </a:r>
          </a:p>
          <a:p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P(x) represents a precondition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Q(</a:t>
            </a:r>
            <a:r>
              <a:rPr kumimoji="1" lang="en-US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x,y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represents a postcondition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sum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altLang="ja-JP" dirty="0" smtClean="0"/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Under the optimization constraints max(P) and min(Q</a:t>
            </a:r>
            <a:r>
              <a:rPr kumimoji="1" lang="en-US" altLang="ja-JP" baseline="0" dirty="0" smtClean="0"/>
              <a:t>), </a:t>
            </a:r>
            <a:r>
              <a:rPr kumimoji="1" lang="en-US" altLang="ja-JP" baseline="0" dirty="0" smtClean="0"/>
              <a:t>this type becomes </a:t>
            </a:r>
            <a:r>
              <a:rPr kumimoji="1" lang="en-US" altLang="ja-JP" baseline="0" dirty="0" err="1" smtClean="0"/>
              <a:t>parato</a:t>
            </a:r>
            <a:r>
              <a:rPr kumimoji="1" lang="en-US" altLang="ja-JP" baseline="0" dirty="0" smtClean="0"/>
              <a:t>-optimal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But, sum also has these </a:t>
            </a:r>
            <a:r>
              <a:rPr kumimoji="1" lang="en-US" altLang="ja-JP" baseline="0" dirty="0" err="1" smtClean="0"/>
              <a:t>pareto</a:t>
            </a:r>
            <a:r>
              <a:rPr kumimoji="1" lang="en-US" altLang="ja-JP" baseline="0" dirty="0" smtClean="0"/>
              <a:t> optimal types because there is a trade-off between the two optimization constraints.</a:t>
            </a:r>
          </a:p>
          <a:p>
            <a:r>
              <a:rPr kumimoji="1" lang="en-US" altLang="ja-JP" baseline="0" dirty="0" smtClean="0"/>
              <a:t>Namely, the precondition P of sum may not be weakened without also weakening the postcondition Q, and </a:t>
            </a:r>
          </a:p>
          <a:p>
            <a:r>
              <a:rPr kumimoji="1" lang="en-US" altLang="ja-JP" b="0" baseline="0" dirty="0" smtClean="0"/>
              <a:t>Q may not be strengthened without also strengthening the precondition P.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789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kumimoji="1" lang="en-US" altLang="ja-JP" dirty="0" smtClean="0"/>
                  <a:t>To deal</a:t>
                </a:r>
                <a:r>
                  <a:rPr kumimoji="1" lang="en-US" altLang="ja-JP" baseline="0" dirty="0" smtClean="0"/>
                  <a:t> with this situation, we consider the second kind of constraints, priority orders on predicate variables.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baseline="0" dirty="0" smtClean="0"/>
                  <a:t>Here, </a:t>
                </a:r>
                <a14:m>
                  <m:oMath xmlns:m="http://schemas.openxmlformats.org/officeDocument/2006/math">
                    <m:r>
                      <a:rPr lang="en-US" altLang="ja-JP" sz="1200" b="1" i="1" smtClean="0">
                        <a:solidFill>
                          <a:schemeClr val="tx1"/>
                        </a:solidFill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𝑸</m:t>
                    </m:r>
                    <m:r>
                      <a:rPr lang="en-US" altLang="ja-JP" sz="1200" b="1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⊏</m:t>
                    </m:r>
                    <m:r>
                      <a:rPr lang="en-US" altLang="ja-JP" sz="1200" b="1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𝑷</m:t>
                    </m:r>
                  </m:oMath>
                </a14:m>
                <a:r>
                  <a:rPr kumimoji="1" lang="en-US" altLang="ja-JP" baseline="0" dirty="0" smtClean="0"/>
                  <a:t> means that Q is given a higher priority over P, in other words, P cannot be optimized in a way that makes Q worse.</a:t>
                </a:r>
                <a:br>
                  <a:rPr kumimoji="1" lang="en-US" altLang="ja-JP" baseline="0" dirty="0" smtClean="0"/>
                </a:br>
                <a:endParaRPr kumimoji="1" lang="en-US" altLang="ja-JP" baseline="0" dirty="0" smtClean="0"/>
              </a:p>
              <a:p>
                <a:r>
                  <a:rPr kumimoji="1" lang="en-US" altLang="ja-JP" baseline="0" dirty="0" smtClean="0"/>
                  <a:t>If Q is given a higher priority over P, this type becomes a unique Pareto optimal type.</a:t>
                </a:r>
              </a:p>
              <a:p>
                <a:r>
                  <a:rPr kumimoji="1" lang="en-US" altLang="ja-JP" baseline="0" dirty="0" smtClean="0"/>
                  <a:t>And if P is given a higher priority over Q, we get this Pareto optimal </a:t>
                </a:r>
                <a:r>
                  <a:rPr kumimoji="1" lang="en-US" altLang="ja-JP" baseline="0" dirty="0" smtClean="0"/>
                  <a:t>type.</a:t>
                </a:r>
                <a:endParaRPr kumimoji="1" lang="en-US" altLang="ja-JP" baseline="0" dirty="0" smtClean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kumimoji="1" lang="en-US" altLang="ja-JP" dirty="0" smtClean="0"/>
                  <a:t>To deal</a:t>
                </a:r>
                <a:r>
                  <a:rPr kumimoji="1" lang="en-US" altLang="ja-JP" baseline="0" dirty="0" smtClean="0"/>
                  <a:t> with this situation, we consider </a:t>
                </a:r>
                <a:r>
                  <a:rPr kumimoji="1" lang="en-US" altLang="ja-JP" baseline="0" dirty="0" smtClean="0"/>
                  <a:t>the second kind of constraints, a </a:t>
                </a:r>
                <a:r>
                  <a:rPr kumimoji="1" lang="en-US" altLang="ja-JP" baseline="0" dirty="0" smtClean="0"/>
                  <a:t>priority order on predicate variables.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baseline="0" dirty="0" smtClean="0"/>
                  <a:t>Here, </a:t>
                </a:r>
                <a:r>
                  <a:rPr lang="en-US" altLang="ja-JP" sz="1200" b="1" i="0" smtClean="0">
                    <a:solidFill>
                      <a:schemeClr val="tx1"/>
                    </a:solidFill>
                    <a:latin typeface="Cambria Math" charset="0"/>
                    <a:ea typeface="Hiragino Kaku Gothic ProN W6" charset="-128"/>
                    <a:cs typeface="Hiragino Kaku Gothic ProN W6" charset="-128"/>
                  </a:rPr>
                  <a:t>𝑸</a:t>
                </a:r>
                <a:r>
                  <a:rPr lang="en-US" altLang="ja-JP" sz="1200" b="1" i="0">
                    <a:solidFill>
                      <a:schemeClr val="tx1"/>
                    </a:solidFill>
                    <a:latin typeface="Cambria Math" charset="0"/>
                    <a:ea typeface="Cambria Math" charset="0"/>
                    <a:cs typeface="Cambria Math" charset="0"/>
                  </a:rPr>
                  <a:t>⊏𝑷</a:t>
                </a:r>
                <a:r>
                  <a:rPr kumimoji="1" lang="en-US" altLang="ja-JP" baseline="0" dirty="0" smtClean="0"/>
                  <a:t> means </a:t>
                </a:r>
                <a:r>
                  <a:rPr kumimoji="1" lang="en-US" altLang="ja-JP" baseline="0" dirty="0" smtClean="0"/>
                  <a:t>that Q is given </a:t>
                </a:r>
                <a:r>
                  <a:rPr kumimoji="1" lang="en-US" altLang="ja-JP" baseline="0" dirty="0" smtClean="0"/>
                  <a:t>a higher </a:t>
                </a:r>
                <a:r>
                  <a:rPr kumimoji="1" lang="en-US" altLang="ja-JP" baseline="0" dirty="0" smtClean="0"/>
                  <a:t>priority over P.</a:t>
                </a:r>
              </a:p>
              <a:p>
                <a:endParaRPr kumimoji="1" lang="en-US" altLang="ja-JP" baseline="0" dirty="0" smtClean="0"/>
              </a:p>
              <a:p>
                <a:r>
                  <a:rPr kumimoji="1" lang="en-US" altLang="ja-JP" baseline="0" dirty="0" smtClean="0"/>
                  <a:t>If Q is given a higher priority over P, this type becomes a unique </a:t>
                </a:r>
                <a:r>
                  <a:rPr kumimoji="1" lang="en-US" altLang="ja-JP" baseline="0" dirty="0" smtClean="0"/>
                  <a:t>Pareto optimal type.</a:t>
                </a:r>
              </a:p>
              <a:p>
                <a:r>
                  <a:rPr kumimoji="1" lang="en-US" altLang="ja-JP" baseline="0" dirty="0" smtClean="0"/>
                  <a:t>And </a:t>
                </a:r>
                <a:r>
                  <a:rPr kumimoji="1" lang="en-US" altLang="ja-JP" baseline="0" dirty="0" smtClean="0"/>
                  <a:t>if P is given a higher priority over Q, we get this Pareto </a:t>
                </a:r>
                <a:r>
                  <a:rPr kumimoji="1" lang="en-US" altLang="ja-JP" baseline="0" dirty="0" smtClean="0"/>
                  <a:t>optimal </a:t>
                </a:r>
                <a:r>
                  <a:rPr kumimoji="1" lang="en-US" altLang="ja-JP" baseline="0" dirty="0" smtClean="0"/>
                  <a:t>type.</a:t>
                </a:r>
                <a:endParaRPr kumimoji="1" lang="en-US" altLang="ja-JP" baseline="0" dirty="0" smtClean="0"/>
              </a:p>
              <a:p>
                <a:endParaRPr kumimoji="1" lang="en-US" altLang="ja-JP" baseline="0" dirty="0" smtClean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BAF91-BC92-4D40-8342-9CD846190C7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061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ja-JP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2015/9/10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SAS 2015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525C-9987-3C4E-9888-11D457FEDF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242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2015/9/10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SAS 2015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525C-9987-3C4E-9888-11D457FEDF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9512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2015/9/10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SAS 2015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525C-9987-3C4E-9888-11D457FEDF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4236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34315" y="1696418"/>
            <a:ext cx="8675369" cy="4351338"/>
          </a:xfrm>
        </p:spPr>
        <p:txBody>
          <a:bodyPr lIns="9000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ja-JP" altLang="en-US" dirty="0" smtClean="0"/>
              <a:t>あ</a:t>
            </a:r>
            <a:r>
              <a:rPr lang="en-US" dirty="0" smtClean="0"/>
              <a:t>Click to edit Master text </a:t>
            </a:r>
            <a:br>
              <a:rPr lang="en-US" dirty="0" smtClean="0"/>
            </a:br>
            <a:r>
              <a:rPr lang="ja-JP" altLang="en-US" dirty="0" smtClean="0"/>
              <a:t>あ</a:t>
            </a:r>
            <a:r>
              <a:rPr lang="en-US" dirty="0" smtClean="0"/>
              <a:t>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2015/9/10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51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2015/9/10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SAS 2015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525C-9987-3C4E-9888-11D457FEDF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4215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2015/9/10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SAS 2015</a:t>
            </a:r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525C-9987-3C4E-9888-11D457FEDF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0877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2015/9/10</a:t>
            </a:r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SAS 2015</a:t>
            </a:r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525C-9987-3C4E-9888-11D457FEDF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913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2015/9/10</a:t>
            </a:r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SAS 2015</a:t>
            </a:r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525C-9987-3C4E-9888-11D457FEDF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3205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2015/9/10</a:t>
            </a:r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SAS 2015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525C-9987-3C4E-9888-11D457FEDF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6358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2015/9/10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SAS 2015</a:t>
            </a:r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525C-9987-3C4E-9888-11D457FEDF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2507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ja-JP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2015/9/10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SAS 2015</a:t>
            </a:r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525C-9987-3C4E-9888-11D457FEDF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2724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4315" y="181980"/>
            <a:ext cx="8675370" cy="1095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651" y="1696418"/>
            <a:ext cx="8363033" cy="4351338"/>
          </a:xfrm>
          <a:prstGeom prst="rect">
            <a:avLst/>
          </a:prstGeom>
        </p:spPr>
        <p:txBody>
          <a:bodyPr vert="horz" lIns="91440" tIns="46800" rIns="91440" bIns="46800" rtlCol="0">
            <a:normAutofit/>
          </a:bodyPr>
          <a:lstStyle/>
          <a:p>
            <a:pPr lvl="0"/>
            <a:r>
              <a:rPr lang="ja-JP" altLang="en-US" dirty="0" smtClean="0"/>
              <a:t>あ</a:t>
            </a:r>
            <a:r>
              <a:rPr lang="en-US" dirty="0" smtClean="0"/>
              <a:t>Click to edit Master text styles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 smtClean="0"/>
              <a:t>あ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 smtClean="0"/>
              <a:t>2015/9/10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SAS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13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+mj-lt"/>
          <a:ea typeface="Hiragino Kaku Gothic Pro W3" charset="-128"/>
          <a:cs typeface="Hiragino Kaku Gothic Pro W3" charset="-128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kumimoji="1" sz="2800" kern="1200" baseline="0">
          <a:solidFill>
            <a:schemeClr val="tx1"/>
          </a:solidFill>
          <a:latin typeface="+mn-lt"/>
          <a:ea typeface="Hiragino Kaku Gothic ProN W3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kumimoji="1" sz="2400" kern="1200" baseline="0">
          <a:solidFill>
            <a:schemeClr val="tx1"/>
          </a:solidFill>
          <a:latin typeface="+mn-lt"/>
          <a:ea typeface="Hiragino Kaku Gothic ProN W3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kumimoji="1" sz="2000" kern="1200" baseline="0">
          <a:solidFill>
            <a:schemeClr val="tx1"/>
          </a:solidFill>
          <a:latin typeface="+mn-lt"/>
          <a:ea typeface="Hiragino Kaku Gothic ProN W3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Hiragino Kaku Gothic ProN W3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Hiragino Kaku Gothic ProN W3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image" Target="NULL"/><Relationship Id="rId5" Type="http://schemas.openxmlformats.org/officeDocument/2006/relationships/image" Target="NULL"/><Relationship Id="rId6" Type="http://schemas.openxmlformats.org/officeDocument/2006/relationships/image" Target="NULL"/><Relationship Id="rId7" Type="http://schemas.openxmlformats.org/officeDocument/2006/relationships/image" Target="NULL"/><Relationship Id="rId8" Type="http://schemas.openxmlformats.org/officeDocument/2006/relationships/image" Target="NULL"/><Relationship Id="rId9" Type="http://schemas.openxmlformats.org/officeDocument/2006/relationships/image" Target="NULL"/><Relationship Id="rId10" Type="http://schemas.openxmlformats.org/officeDocument/2006/relationships/image" Target="NULL"/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image" Target="NULL"/><Relationship Id="rId5" Type="http://schemas.openxmlformats.org/officeDocument/2006/relationships/image" Target="NULL"/><Relationship Id="rId6" Type="http://schemas.openxmlformats.org/officeDocument/2006/relationships/image" Target="NULL"/><Relationship Id="rId7" Type="http://schemas.openxmlformats.org/officeDocument/2006/relationships/image" Target="NULL"/><Relationship Id="rId8" Type="http://schemas.openxmlformats.org/officeDocument/2006/relationships/image" Target="NULL"/><Relationship Id="rId9" Type="http://schemas.openxmlformats.org/officeDocument/2006/relationships/image" Target="NULL"/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5" Type="http://schemas.openxmlformats.org/officeDocument/2006/relationships/image" Target="../media/image30.png"/><Relationship Id="rId6" Type="http://schemas.openxmlformats.org/officeDocument/2006/relationships/image" Target="../media/image31.png"/><Relationship Id="rId7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image" Target="../media/image46.png"/><Relationship Id="rId5" Type="http://schemas.openxmlformats.org/officeDocument/2006/relationships/image" Target="../media/image47.png"/><Relationship Id="rId6" Type="http://schemas.openxmlformats.org/officeDocument/2006/relationships/image" Target="../media/image48.png"/><Relationship Id="rId7" Type="http://schemas.openxmlformats.org/officeDocument/2006/relationships/image" Target="../media/image49.png"/><Relationship Id="rId8" Type="http://schemas.openxmlformats.org/officeDocument/2006/relationships/image" Target="../media/image50.png"/><Relationship Id="rId11" Type="http://schemas.openxmlformats.org/officeDocument/2006/relationships/image" Target="../media/image451.png"/><Relationship Id="rId12" Type="http://schemas.openxmlformats.org/officeDocument/2006/relationships/image" Target="../media/image51.png"/><Relationship Id="rId13" Type="http://schemas.openxmlformats.org/officeDocument/2006/relationships/image" Target="../media/image33.png"/><Relationship Id="rId1" Type="http://schemas.openxmlformats.org/officeDocument/2006/relationships/tags" Target="../tags/tag14.x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tags" Target="../tags/tag1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4" Type="http://schemas.openxmlformats.org/officeDocument/2006/relationships/image" Target="../media/image460.png"/><Relationship Id="rId5" Type="http://schemas.openxmlformats.org/officeDocument/2006/relationships/image" Target="../media/image470.png"/><Relationship Id="rId6" Type="http://schemas.openxmlformats.org/officeDocument/2006/relationships/image" Target="../media/image430.png"/><Relationship Id="rId7" Type="http://schemas.openxmlformats.org/officeDocument/2006/relationships/image" Target="../media/image450.png"/><Relationship Id="rId1" Type="http://schemas.openxmlformats.org/officeDocument/2006/relationships/tags" Target="../tags/tag16.x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4" Type="http://schemas.openxmlformats.org/officeDocument/2006/relationships/image" Target="../media/image481.png"/><Relationship Id="rId5" Type="http://schemas.openxmlformats.org/officeDocument/2006/relationships/image" Target="../media/image491.png"/><Relationship Id="rId10" Type="http://schemas.openxmlformats.org/officeDocument/2006/relationships/image" Target="../media/image490.png"/><Relationship Id="rId8" Type="http://schemas.openxmlformats.org/officeDocument/2006/relationships/image" Target="../media/image480.png"/><Relationship Id="rId9" Type="http://schemas.openxmlformats.org/officeDocument/2006/relationships/image" Target="../media/image502.png"/><Relationship Id="rId11" Type="http://schemas.openxmlformats.org/officeDocument/2006/relationships/image" Target="../media/image501.png"/><Relationship Id="rId12" Type="http://schemas.openxmlformats.org/officeDocument/2006/relationships/image" Target="../media/image511.png"/><Relationship Id="rId13" Type="http://schemas.openxmlformats.org/officeDocument/2006/relationships/image" Target="../media/image52.png"/><Relationship Id="rId1" Type="http://schemas.openxmlformats.org/officeDocument/2006/relationships/tags" Target="../tags/tag17.x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tags" Target="../tags/tag1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tags" Target="../tags/tag1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image" Target="../media/image100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image" Target="../media/image12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image" Target="../media/image22.png"/><Relationship Id="rId8" Type="http://schemas.openxmlformats.org/officeDocument/2006/relationships/image" Target="../media/image23.png"/><Relationship Id="rId9" Type="http://schemas.openxmlformats.org/officeDocument/2006/relationships/image" Target="../media/image24.png"/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image" Target="../media/image150.png"/><Relationship Id="rId5" Type="http://schemas.openxmlformats.org/officeDocument/2006/relationships/image" Target="../media/image210.png"/><Relationship Id="rId6" Type="http://schemas.openxmlformats.org/officeDocument/2006/relationships/image" Target="../media/image220.png"/><Relationship Id="rId7" Type="http://schemas.openxmlformats.org/officeDocument/2006/relationships/image" Target="../media/image230.png"/><Relationship Id="rId8" Type="http://schemas.openxmlformats.org/officeDocument/2006/relationships/image" Target="../media/image240.png"/><Relationship Id="rId9" Type="http://schemas.openxmlformats.org/officeDocument/2006/relationships/image" Target="../media/image25.png"/><Relationship Id="rId10" Type="http://schemas.openxmlformats.org/officeDocument/2006/relationships/image" Target="../media/image26.png"/><Relationship Id="rId11" Type="http://schemas.openxmlformats.org/officeDocument/2006/relationships/image" Target="../media/image27.png"/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Refinement Type Inference via Horn Constraint Optimization</a:t>
            </a:r>
            <a:endParaRPr kumimoji="1" lang="ja-JP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ja-JP" sz="3200" u="sng" dirty="0" smtClean="0"/>
              <a:t>Kodai Hashimoto</a:t>
            </a:r>
            <a:r>
              <a:rPr lang="en-US" altLang="ja-JP" sz="3200" dirty="0" smtClean="0"/>
              <a:t> and Hiroshi Unno</a:t>
            </a:r>
            <a:br>
              <a:rPr lang="en-US" altLang="ja-JP" sz="3200" dirty="0" smtClean="0"/>
            </a:br>
            <a:r>
              <a:rPr lang="en-US" altLang="ja-JP" sz="3200" dirty="0" smtClean="0"/>
              <a:t>(University of Tsukuba, Japan)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51806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1"/>
    </mc:Choice>
    <mc:Fallback xmlns="">
      <p:transition spd="slow" advTm="69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315" y="-94465"/>
            <a:ext cx="8675370" cy="1095506"/>
          </a:xfrm>
        </p:spPr>
        <p:txBody>
          <a:bodyPr/>
          <a:lstStyle/>
          <a:p>
            <a:r>
              <a:rPr kumimoji="1" lang="en-US" altLang="ja-JP" dirty="0" smtClean="0"/>
              <a:t>Outline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315" y="1105786"/>
            <a:ext cx="8675369" cy="561569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Refinement Type Optimization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Applications</a:t>
            </a:r>
          </a:p>
          <a:p>
            <a:pPr lvl="1"/>
            <a:r>
              <a:rPr lang="en-US" altLang="ja-JP" dirty="0" smtClean="0"/>
              <a:t>Our Type Optimization Method</a:t>
            </a:r>
          </a:p>
          <a:p>
            <a:r>
              <a:rPr lang="en-US" altLang="ja-JP" dirty="0" smtClean="0"/>
              <a:t>Implementation &amp; Experiments</a:t>
            </a:r>
          </a:p>
          <a:p>
            <a:r>
              <a:rPr lang="en-US" altLang="ja-JP" dirty="0" smtClean="0"/>
              <a:t>Summary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1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"/>
    </mc:Choice>
    <mc:Fallback xmlns="">
      <p:transition spd="slow" advTm="204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Applications of Refinement Type Optimization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051" y="1696418"/>
            <a:ext cx="7782633" cy="435133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Non-termination analysis</a:t>
            </a:r>
          </a:p>
          <a:p>
            <a:r>
              <a:rPr lang="en-US" altLang="ja-JP" dirty="0" smtClean="0"/>
              <a:t>Conditional termination analysis</a:t>
            </a:r>
          </a:p>
          <a:p>
            <a:r>
              <a:rPr lang="en-US" altLang="ja-JP" dirty="0"/>
              <a:t>Precondition inference</a:t>
            </a:r>
          </a:p>
          <a:p>
            <a:r>
              <a:rPr lang="en-US" altLang="ja-JP" dirty="0" smtClean="0"/>
              <a:t>Bug finding</a:t>
            </a:r>
          </a:p>
          <a:p>
            <a:r>
              <a:rPr lang="en-US" altLang="ja-JP" dirty="0"/>
              <a:t>M</a:t>
            </a:r>
            <a:r>
              <a:rPr lang="en-US" altLang="ja-JP" dirty="0" smtClean="0"/>
              <a:t>odular verification</a:t>
            </a:r>
          </a:p>
          <a:p>
            <a:r>
              <a:rPr kumimoji="1" lang="en-US" altLang="ja-JP" dirty="0" smtClean="0"/>
              <a:t>…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SAS 2015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11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1400516" y="2251910"/>
            <a:ext cx="4218059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382586" y="2971749"/>
            <a:ext cx="554713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99057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2"/>
    </mc:Choice>
    <mc:Fallback xmlns="">
      <p:transition spd="slow" advTm="87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722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Non-Termination Analysis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315" y="1277486"/>
            <a:ext cx="8675369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 smtClean="0"/>
              <a:t>Find a program input that violates </a:t>
            </a:r>
            <a:r>
              <a:rPr lang="en-US" altLang="ja-JP" dirty="0"/>
              <a:t>the termination </a:t>
            </a:r>
            <a:r>
              <a:rPr lang="en-US" altLang="ja-JP" dirty="0" smtClean="0"/>
              <a:t>property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12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4"/>
              <p:cNvSpPr txBox="1"/>
              <p:nvPr/>
            </p:nvSpPr>
            <p:spPr>
              <a:xfrm>
                <a:off x="701316" y="2678797"/>
                <a:ext cx="7835805" cy="846386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tIns="0" rIns="0" rtlCol="0" anchor="t">
                <a:spAutoFit/>
              </a:bodyPr>
              <a:lstStyle/>
              <a:p>
                <a:r>
                  <a:rPr lang="en-US" altLang="ja-JP" sz="2800" dirty="0" smtClean="0">
                    <a:solidFill>
                      <a:schemeClr val="tx1"/>
                    </a:solidFill>
                  </a:rPr>
                  <a:t>sum 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(</m:t>
                    </m:r>
                    <m:r>
                      <m:rPr>
                        <m:nor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𝑥</m:t>
                    </m:r>
                    <m:r>
                      <m:rPr>
                        <m:nor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 : {</m:t>
                    </m:r>
                    <m:r>
                      <m:rPr>
                        <m:nor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𝑥</m:t>
                    </m:r>
                    <m:r>
                      <a:rPr lang="en-US" altLang="ja-JP" sz="2800" i="1" dirty="0">
                        <a:solidFill>
                          <a:schemeClr val="tx1"/>
                        </a:solidFill>
                        <a:latin typeface="Cambria Math" charset="0"/>
                      </a:rPr>
                      <m:t>∣</m:t>
                    </m:r>
                    <m:r>
                      <m:rPr>
                        <m:nor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P</m:t>
                    </m:r>
                    <m:r>
                      <m:rPr>
                        <m:nor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(</m:t>
                    </m:r>
                    <m:r>
                      <m:rPr>
                        <m:nor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𝑥</m:t>
                    </m:r>
                    <m:r>
                      <m:rPr>
                        <m:nor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)})</m:t>
                    </m:r>
                    <m:r>
                      <a:rPr lang="en-US" altLang="ja-JP" sz="2800" i="1" dirty="0">
                        <a:solidFill>
                          <a:schemeClr val="tx1"/>
                        </a:solidFill>
                        <a:latin typeface="Cambria Math" charset="0"/>
                      </a:rPr>
                      <m:t>→</m:t>
                    </m:r>
                    <m:r>
                      <m:rPr>
                        <m:nor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{</m:t>
                    </m:r>
                    <m:r>
                      <m:rPr>
                        <m:nor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𝑦</m:t>
                    </m:r>
                    <m:r>
                      <a:rPr lang="en-US" altLang="ja-JP" sz="2800" i="1" dirty="0">
                        <a:solidFill>
                          <a:schemeClr val="tx1"/>
                        </a:solidFill>
                        <a:latin typeface="Cambria Math" charset="0"/>
                      </a:rPr>
                      <m:t>∣</m:t>
                    </m:r>
                    <m:r>
                      <m:rPr>
                        <m:sty m:val="p"/>
                      </m:rPr>
                      <a:rPr lang="en-US" altLang="ja-JP" sz="2800" b="0" i="0" dirty="0" smtClean="0">
                        <a:solidFill>
                          <a:schemeClr val="tx1"/>
                        </a:solidFill>
                        <a:latin typeface="Cambria Math" charset="0"/>
                      </a:rPr>
                      <m:t>Q</m:t>
                    </m:r>
                    <m:r>
                      <a:rPr lang="en-US" altLang="ja-JP" sz="2800" b="0" i="1" dirty="0" smtClean="0">
                        <a:solidFill>
                          <a:schemeClr val="tx1"/>
                        </a:solidFill>
                        <a:latin typeface="Cambria Math" charset="0"/>
                      </a:rPr>
                      <m:t>(</m:t>
                    </m:r>
                    <m:r>
                      <a:rPr lang="en-US" altLang="ja-JP" sz="2800" b="0" i="1" dirty="0" smtClean="0">
                        <a:solidFill>
                          <a:schemeClr val="tx1"/>
                        </a:solidFill>
                        <a:latin typeface="Cambria Math" charset="0"/>
                      </a:rPr>
                      <m:t>𝑥</m:t>
                    </m:r>
                    <m:r>
                      <a:rPr lang="en-US" altLang="ja-JP" sz="2800" b="0" i="1" dirty="0" smtClean="0">
                        <a:solidFill>
                          <a:schemeClr val="tx1"/>
                        </a:solidFill>
                        <a:latin typeface="Cambria Math" charset="0"/>
                      </a:rPr>
                      <m:t>,</m:t>
                    </m:r>
                    <m:r>
                      <a:rPr lang="en-US" altLang="ja-JP" sz="2800" b="0" i="1" dirty="0" smtClean="0">
                        <a:solidFill>
                          <a:schemeClr val="tx1"/>
                        </a:solidFill>
                        <a:latin typeface="Cambria Math" charset="0"/>
                      </a:rPr>
                      <m:t>𝑦</m:t>
                    </m:r>
                    <m:r>
                      <a:rPr lang="en-US" altLang="ja-JP" sz="2800" b="0" i="1" dirty="0" smtClean="0">
                        <a:solidFill>
                          <a:schemeClr val="tx1"/>
                        </a:solidFill>
                        <a:latin typeface="Cambria Math" charset="0"/>
                      </a:rPr>
                      <m:t>)</m:t>
                    </m:r>
                    <m:r>
                      <m:rPr>
                        <m:nor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}</m:t>
                    </m:r>
                  </m:oMath>
                </a14:m>
                <a:endParaRPr kumimoji="1" lang="en-US" altLang="ja-JP" sz="2800" b="1" dirty="0" smtClean="0">
                  <a:solidFill>
                    <a:schemeClr val="accent1"/>
                  </a:solidFill>
                  <a:latin typeface="Osaka−等幅"/>
                  <a:ea typeface="Osaka−等幅"/>
                  <a:cs typeface="Osaka−等幅"/>
                </a:endParaRPr>
              </a:p>
              <a:p>
                <a:r>
                  <a:rPr kumimoji="1" lang="en-US" altLang="ja-JP" sz="24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let rec</a:t>
                </a:r>
                <a:r>
                  <a:rPr kumimoji="1" lang="en-US" altLang="ja-JP" sz="2400" b="1" dirty="0" smtClean="0"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kumimoji="1" lang="en-US" altLang="ja-JP" sz="2400" dirty="0" smtClean="0">
                    <a:latin typeface="Osaka−等幅"/>
                    <a:ea typeface="Osaka−等幅"/>
                    <a:cs typeface="Osaka−等幅"/>
                  </a:rPr>
                  <a:t>sum</a:t>
                </a:r>
                <a:r>
                  <a:rPr lang="en-US" altLang="ja-JP" sz="2400" dirty="0" smtClean="0">
                    <a:latin typeface="Osaka−等幅"/>
                    <a:ea typeface="Osaka−等幅"/>
                    <a:cs typeface="Osaka−等幅"/>
                  </a:rPr>
                  <a:t> x = </a:t>
                </a:r>
                <a:r>
                  <a:rPr lang="en-US" altLang="ja-JP" sz="24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if</a:t>
                </a:r>
                <a:r>
                  <a:rPr lang="en-US" altLang="ja-JP" sz="2400" dirty="0" smtClean="0">
                    <a:latin typeface="Osaka−等幅"/>
                    <a:ea typeface="Osaka−等幅"/>
                    <a:cs typeface="Osaka−等幅"/>
                  </a:rPr>
                  <a:t> x = 0 </a:t>
                </a:r>
                <a:r>
                  <a:rPr lang="en-US" altLang="ja-JP" sz="24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then</a:t>
                </a:r>
                <a:r>
                  <a:rPr lang="en-US" altLang="ja-JP" sz="2400" dirty="0" smtClean="0">
                    <a:latin typeface="Osaka−等幅"/>
                    <a:ea typeface="Osaka−等幅"/>
                    <a:cs typeface="Osaka−等幅"/>
                  </a:rPr>
                  <a:t> 0 </a:t>
                </a:r>
                <a:r>
                  <a:rPr lang="en-US" altLang="ja-JP" sz="24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else</a:t>
                </a:r>
                <a:r>
                  <a:rPr lang="en-US" altLang="ja-JP" sz="2400" b="1" dirty="0" smtClean="0">
                    <a:solidFill>
                      <a:srgbClr val="4F81BD"/>
                    </a:solidFill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lang="en-US" altLang="ja-JP" sz="2400" dirty="0">
                    <a:latin typeface="Osaka−等幅"/>
                    <a:ea typeface="Osaka−等幅"/>
                    <a:cs typeface="Osaka−等幅"/>
                  </a:rPr>
                  <a:t>x</a:t>
                </a:r>
                <a:r>
                  <a:rPr lang="en-US" altLang="ja-JP" sz="2400" dirty="0" smtClean="0">
                    <a:latin typeface="Osaka−等幅"/>
                    <a:ea typeface="Osaka−等幅"/>
                    <a:cs typeface="Osaka−等幅"/>
                  </a:rPr>
                  <a:t> + sum (x-1)</a:t>
                </a:r>
              </a:p>
            </p:txBody>
          </p:sp>
        </mc:Choice>
        <mc:Fallback xmlns="">
          <p:sp>
            <p:nvSpPr>
              <p:cNvPr id="9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316" y="2678797"/>
                <a:ext cx="7835805" cy="846386"/>
              </a:xfrm>
              <a:prstGeom prst="rect">
                <a:avLst/>
              </a:prstGeom>
              <a:blipFill rotWithShape="0">
                <a:blip r:embed="rId4"/>
                <a:stretch>
                  <a:fillRect l="-1476" t="-11348" r="-777" b="-14894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915940" y="5050032"/>
                <a:ext cx="4332920" cy="523220"/>
              </a:xfrm>
              <a:prstGeom prst="rect">
                <a:avLst/>
              </a:prstGeom>
              <a:ln w="38100">
                <a:solidFill>
                  <a:schemeClr val="accent2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sz="280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𝑥</m:t>
                          </m:r>
                          <m:r>
                            <a:rPr lang="en-US" altLang="ja-JP" sz="2800">
                              <a:latin typeface="Cambria Math" charset="0"/>
                            </a:rPr>
                            <m:t> :</m:t>
                          </m:r>
                          <m:d>
                            <m:dPr>
                              <m:begChr m:val="{"/>
                              <m:endChr m:val="}"/>
                              <m:sepChr m:val="∣"/>
                              <m:ctrlPr>
                                <a:rPr lang="en-US" altLang="ja-JP" sz="28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800" i="1">
                                  <a:latin typeface="Cambria Math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altLang="ja-JP" sz="2800" b="1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𝒙</m:t>
                              </m:r>
                              <m:r>
                                <a:rPr lang="en-US" altLang="ja-JP" sz="2800" b="1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&lt;</m:t>
                              </m:r>
                              <m:r>
                                <a:rPr lang="en-US" altLang="ja-JP" sz="2800" b="1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𝟎</m:t>
                              </m:r>
                            </m:e>
                          </m:d>
                        </m:e>
                      </m:d>
                      <m:r>
                        <a:rPr lang="en-US" altLang="ja-JP" sz="2800" i="1">
                          <a:latin typeface="Cambria Math" charset="0"/>
                        </a:rPr>
                        <m:t>→{</m:t>
                      </m:r>
                      <m:r>
                        <a:rPr lang="en-US" altLang="ja-JP" sz="2800" i="1">
                          <a:latin typeface="Cambria Math" charset="0"/>
                        </a:rPr>
                        <m:t>𝑦</m:t>
                      </m:r>
                      <m:r>
                        <a:rPr lang="en-US" altLang="ja-JP" sz="2800" i="1">
                          <a:latin typeface="Cambria Math" charset="0"/>
                        </a:rPr>
                        <m:t>∣ ⊥}</m:t>
                      </m:r>
                    </m:oMath>
                  </m:oMathPara>
                </a14:m>
                <a:endParaRPr lang="ja-JP" altLang="en-US" sz="2800" dirty="0">
                  <a:solidFill>
                    <a:srgbClr val="C0504D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940" y="5050032"/>
                <a:ext cx="4332920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3810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31477" y="5779098"/>
                <a:ext cx="6627199" cy="707886"/>
              </a:xfrm>
              <a:prstGeom prst="rect">
                <a:avLst/>
              </a:prstGeom>
              <a:ln w="57150"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altLang="ja-JP" sz="4000" b="1" dirty="0" smtClean="0"/>
                  <a:t>sum never terminates </a:t>
                </a:r>
                <a:r>
                  <a:rPr lang="en-US" altLang="ja-JP" sz="4000" b="1" dirty="0"/>
                  <a:t>i</a:t>
                </a:r>
                <a:r>
                  <a:rPr lang="en-US" altLang="ja-JP" sz="4000" b="1" dirty="0" smtClean="0"/>
                  <a:t>f</a:t>
                </a:r>
                <a14:m>
                  <m:oMath xmlns:m="http://schemas.openxmlformats.org/officeDocument/2006/math">
                    <m:r>
                      <a:rPr lang="en-US" altLang="ja-JP" sz="4000" b="1" i="0" smtClean="0">
                        <a:solidFill>
                          <a:schemeClr val="tx1"/>
                        </a:solidFill>
                        <a:latin typeface="Cambria Math" charset="0"/>
                      </a:rPr>
                      <m:t> </m:t>
                    </m:r>
                    <m:r>
                      <a:rPr lang="en-US" altLang="ja-JP" sz="4000" b="1" i="1" smtClean="0">
                        <a:solidFill>
                          <a:srgbClr val="FF0000"/>
                        </a:solidFill>
                        <a:latin typeface="Cambria Math" charset="0"/>
                      </a:rPr>
                      <m:t>𝒙</m:t>
                    </m:r>
                    <m:r>
                      <a:rPr lang="en-US" altLang="ja-JP" sz="4000" b="1" i="1" smtClean="0">
                        <a:solidFill>
                          <a:srgbClr val="FF0000"/>
                        </a:solidFill>
                        <a:latin typeface="Cambria Math" charset="0"/>
                      </a:rPr>
                      <m:t>&lt;</m:t>
                    </m:r>
                    <m:r>
                      <a:rPr lang="en-US" altLang="ja-JP" sz="4000" b="1" i="1" smtClean="0">
                        <a:solidFill>
                          <a:srgbClr val="FF0000"/>
                        </a:solidFill>
                        <a:latin typeface="Cambria Math" charset="0"/>
                      </a:rPr>
                      <m:t>𝟎</m:t>
                    </m:r>
                  </m:oMath>
                </a14:m>
                <a:endParaRPr lang="en-US" altLang="ja-JP" sz="4000" b="1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1477" y="5779098"/>
                <a:ext cx="6627199" cy="707886"/>
              </a:xfrm>
              <a:prstGeom prst="rect">
                <a:avLst/>
              </a:prstGeom>
              <a:blipFill rotWithShape="0">
                <a:blip r:embed="rId6"/>
                <a:stretch>
                  <a:fillRect l="-2828" t="-11200" b="-29600"/>
                </a:stretch>
              </a:blipFill>
              <a:ln w="57150"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ounded Rectangular Callout 15"/>
              <p:cNvSpPr/>
              <p:nvPr/>
            </p:nvSpPr>
            <p:spPr>
              <a:xfrm>
                <a:off x="489549" y="3641227"/>
                <a:ext cx="2723137" cy="1374936"/>
              </a:xfrm>
              <a:prstGeom prst="wedgeRoundRectCallout">
                <a:avLst>
                  <a:gd name="adj1" fmla="val -41516"/>
                  <a:gd name="adj2" fmla="val 26310"/>
                  <a:gd name="adj3" fmla="val 16667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dirty="0" smtClean="0"/>
                  <a:t>infer a maximally-weak precondition </a:t>
                </a:r>
                <a14:m>
                  <m:oMath xmlns:m="http://schemas.openxmlformats.org/officeDocument/2006/math">
                    <m:r>
                      <a:rPr lang="en-US" altLang="ja-JP" sz="2800" b="1" i="1" smtClean="0">
                        <a:latin typeface="Cambria Math" panose="02040503050406030204" pitchFamily="18" charset="0"/>
                      </a:rPr>
                      <m:t>𝑷</m:t>
                    </m:r>
                  </m:oMath>
                </a14:m>
                <a:endParaRPr kumimoji="1" lang="ja-JP" altLang="en-US" sz="2800" b="1" dirty="0"/>
              </a:p>
            </p:txBody>
          </p:sp>
        </mc:Choice>
        <mc:Fallback xmlns="">
          <p:sp>
            <p:nvSpPr>
              <p:cNvPr id="16" name="Rounded Rectangular Callou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549" y="3641227"/>
                <a:ext cx="2723137" cy="1374936"/>
              </a:xfrm>
              <a:prstGeom prst="wedgeRoundRectCallout">
                <a:avLst>
                  <a:gd name="adj1" fmla="val -41516"/>
                  <a:gd name="adj2" fmla="val 26310"/>
                  <a:gd name="adj3" fmla="val 16667"/>
                </a:avLst>
              </a:prstGeom>
              <a:blipFill rotWithShape="0">
                <a:blip r:embed="rId7"/>
                <a:stretch>
                  <a:fillRect t="-3509" r="-4009" b="-122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Down Arrow 16"/>
              <p:cNvSpPr/>
              <p:nvPr/>
            </p:nvSpPr>
            <p:spPr>
              <a:xfrm>
                <a:off x="3028950" y="3591545"/>
                <a:ext cx="2282772" cy="1394791"/>
              </a:xfrm>
              <a:prstGeom prst="downArrow">
                <a:avLst>
                  <a:gd name="adj1" fmla="val 62567"/>
                  <a:gd name="adj2" fmla="val 26766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chemeClr val="tx1"/>
                          </a:solidFill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𝒎𝒂𝒙</m:t>
                      </m:r>
                      <m:d>
                        <m:dPr>
                          <m:ctrlPr>
                            <a:rPr lang="en-US" altLang="ja-JP" sz="2800" b="1" i="1">
                              <a:solidFill>
                                <a:schemeClr val="tx1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</m:ctrlPr>
                        </m:dPr>
                        <m:e>
                          <m:r>
                            <a:rPr lang="en-US" altLang="ja-JP" sz="2800" b="1" i="1">
                              <a:solidFill>
                                <a:schemeClr val="tx1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𝑷</m:t>
                          </m:r>
                        </m:e>
                      </m:d>
                    </m:oMath>
                  </m:oMathPara>
                </a14:m>
                <a:endParaRPr lang="en-US" altLang="ja-JP" sz="2400" b="1" i="1" dirty="0">
                  <a:solidFill>
                    <a:schemeClr val="tx1"/>
                  </a:solidFill>
                  <a:latin typeface="Cambria Math" charset="0"/>
                  <a:ea typeface="Hiragino Kaku Gothic ProN W6" charset="-128"/>
                  <a:cs typeface="Hiragino Kaku Gothic ProN W6" charset="-128"/>
                </a:endParaRPr>
              </a:p>
            </p:txBody>
          </p:sp>
        </mc:Choice>
        <mc:Fallback xmlns="">
          <p:sp>
            <p:nvSpPr>
              <p:cNvPr id="17" name="Down Arrow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8950" y="3591545"/>
                <a:ext cx="2282772" cy="1394791"/>
              </a:xfrm>
              <a:prstGeom prst="downArrow">
                <a:avLst>
                  <a:gd name="adj1" fmla="val 62567"/>
                  <a:gd name="adj2" fmla="val 26766"/>
                </a:avLst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ular Callout 17"/>
              <p:cNvSpPr/>
              <p:nvPr/>
            </p:nvSpPr>
            <p:spPr>
              <a:xfrm>
                <a:off x="6310326" y="2461082"/>
                <a:ext cx="2061722" cy="523220"/>
              </a:xfrm>
              <a:prstGeom prst="wedgeRectCallout">
                <a:avLst>
                  <a:gd name="adj1" fmla="val -40004"/>
                  <a:gd name="adj2" fmla="val 20729"/>
                </a:avLst>
              </a:prstGeom>
              <a:ln w="38100">
                <a:solidFill>
                  <a:schemeClr val="accent1"/>
                </a:solidFill>
                <a:prstDash val="sys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⊥ </m:t>
                      </m:r>
                      <m:r>
                        <a:rPr lang="en-US" altLang="ja-JP" sz="2800" b="1" i="1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⇐</m:t>
                      </m:r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𝑸</m:t>
                      </m:r>
                      <m:d>
                        <m:dPr>
                          <m:ctrlP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𝒙</m:t>
                          </m:r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,</m:t>
                          </m:r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𝒚</m:t>
                          </m:r>
                        </m:e>
                      </m:d>
                    </m:oMath>
                  </m:oMathPara>
                </a14:m>
                <a:endParaRPr lang="en-US" altLang="ja-JP" sz="2800" b="1" i="1" dirty="0">
                  <a:solidFill>
                    <a:srgbClr val="FF0000"/>
                  </a:solidFill>
                  <a:latin typeface="Cambria Math" charset="0"/>
                  <a:ea typeface="Hiragino Kaku Gothic ProN W6" charset="-128"/>
                  <a:cs typeface="Hiragino Kaku Gothic ProN W6" charset="-128"/>
                </a:endParaRPr>
              </a:p>
            </p:txBody>
          </p:sp>
        </mc:Choice>
        <mc:Fallback xmlns="">
          <p:sp>
            <p:nvSpPr>
              <p:cNvPr id="18" name="Rectangular Callout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0326" y="2461082"/>
                <a:ext cx="2061722" cy="523220"/>
              </a:xfrm>
              <a:prstGeom prst="wedgeRectCallout">
                <a:avLst>
                  <a:gd name="adj1" fmla="val -40004"/>
                  <a:gd name="adj2" fmla="val 20729"/>
                </a:avLst>
              </a:prstGeom>
              <a:blipFill rotWithShape="0">
                <a:blip r:embed="rId9"/>
                <a:stretch>
                  <a:fillRect/>
                </a:stretch>
              </a:blipFill>
              <a:ln w="38100">
                <a:solidFill>
                  <a:schemeClr val="accent1"/>
                </a:solidFill>
                <a:prstDash val="sysDot"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ounded Rectangular Callout 13"/>
          <p:cNvSpPr/>
          <p:nvPr/>
        </p:nvSpPr>
        <p:spPr>
          <a:xfrm>
            <a:off x="3366712" y="1892741"/>
            <a:ext cx="5537021" cy="481905"/>
          </a:xfrm>
          <a:prstGeom prst="wedgeRoundRectCallout">
            <a:avLst>
              <a:gd name="adj1" fmla="val -931"/>
              <a:gd name="adj2" fmla="val 89647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/>
              <a:t>No </a:t>
            </a:r>
            <a:r>
              <a:rPr lang="en-US" altLang="ja-JP" sz="2800" smtClean="0"/>
              <a:t>return value</a:t>
            </a:r>
            <a:r>
              <a:rPr lang="en-US" altLang="ja-JP" sz="2800"/>
              <a:t> </a:t>
            </a:r>
            <a:r>
              <a:rPr lang="en-US" altLang="ja-JP" sz="2800" smtClean="0"/>
              <a:t>= </a:t>
            </a:r>
            <a:r>
              <a:rPr lang="en-US" altLang="ja-JP" sz="2800" b="1" dirty="0" smtClean="0"/>
              <a:t>Non-terminating</a:t>
            </a:r>
            <a:endParaRPr kumimoji="1" lang="ja-JP" alt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373651" y="3687443"/>
                <a:ext cx="3536033" cy="120032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:r>
                  <a:rPr lang="en-US" altLang="ja-JP" sz="2400" dirty="0" smtClean="0">
                    <a:solidFill>
                      <a:schemeClr val="tx1"/>
                    </a:solidFill>
                  </a:rPr>
                  <a:t>Existing non-termination analysis tool may infer:</a:t>
                </a:r>
                <a:r>
                  <a:rPr lang="en-US" altLang="ja-JP" sz="2400" i="1" dirty="0" smtClean="0">
                    <a:solidFill>
                      <a:schemeClr val="tx1"/>
                    </a:solidFill>
                    <a:latin typeface="Cambria Math" charset="0"/>
                  </a:rPr>
                  <a:t/>
                </a:r>
                <a:br>
                  <a:rPr lang="en-US" altLang="ja-JP" sz="2400" i="1" dirty="0" smtClean="0">
                    <a:solidFill>
                      <a:schemeClr val="tx1"/>
                    </a:solidFill>
                    <a:latin typeface="Cambria Math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US" altLang="ja-JP" sz="24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4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𝑥</m:t>
                          </m:r>
                        </m:e>
                        <m:e>
                          <m:r>
                            <a:rPr lang="en-US" altLang="ja-JP" sz="24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𝑥</m:t>
                          </m:r>
                          <m:r>
                            <a:rPr lang="en-US" altLang="ja-JP" sz="24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=−1</m:t>
                          </m:r>
                        </m:e>
                      </m:d>
                      <m:r>
                        <a:rPr lang="en-US" altLang="ja-JP" sz="2400" i="1">
                          <a:solidFill>
                            <a:schemeClr val="tx1"/>
                          </a:solidFill>
                          <a:latin typeface="Cambria Math" charset="0"/>
                        </a:rPr>
                        <m:t>→{</m:t>
                      </m:r>
                      <m:r>
                        <a:rPr lang="en-US" altLang="ja-JP" sz="2400" i="1">
                          <a:solidFill>
                            <a:schemeClr val="tx1"/>
                          </a:solidFill>
                          <a:latin typeface="Cambria Math" charset="0"/>
                        </a:rPr>
                        <m:t>𝑦</m:t>
                      </m:r>
                      <m:r>
                        <a:rPr lang="en-US" altLang="ja-JP" sz="2400" i="1">
                          <a:solidFill>
                            <a:schemeClr val="tx1"/>
                          </a:solidFill>
                          <a:latin typeface="Cambria Math" charset="0"/>
                        </a:rPr>
                        <m:t>∣ ⊥}</m:t>
                      </m:r>
                    </m:oMath>
                  </m:oMathPara>
                </a14:m>
                <a:endParaRPr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3651" y="3687443"/>
                <a:ext cx="3536033" cy="1200329"/>
              </a:xfrm>
              <a:prstGeom prst="rect">
                <a:avLst/>
              </a:prstGeom>
              <a:blipFill rotWithShape="0">
                <a:blip r:embed="rId10"/>
                <a:stretch>
                  <a:fillRect l="-2577" t="-3518" b="-552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725921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69"/>
    </mc:Choice>
    <mc:Fallback xmlns="">
      <p:transition spd="slow" advTm="256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  <p:bldP spid="18" grpId="0" animBg="1"/>
      <p:bldP spid="14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Non-Termination Analysis </a:t>
            </a:r>
            <a:r>
              <a:rPr lang="en-US" altLang="ja-JP" dirty="0" smtClean="0"/>
              <a:t>of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Non-Deterministic Programs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SAS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13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4"/>
              <p:cNvSpPr txBox="1"/>
              <p:nvPr/>
            </p:nvSpPr>
            <p:spPr>
              <a:xfrm>
                <a:off x="309525" y="1917386"/>
                <a:ext cx="8619386" cy="1769715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tIns="0" rIns="0" rtlCol="0" anchor="t">
                <a:spAutoFit/>
              </a:bodyPr>
              <a:lstStyle/>
              <a:p>
                <a:r>
                  <a:rPr lang="en-US" altLang="ja-JP" sz="2800" dirty="0" smtClean="0">
                    <a:solidFill>
                      <a:schemeClr val="tx1"/>
                    </a:solidFill>
                  </a:rPr>
                  <a:t>f 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(</m:t>
                    </m:r>
                    <m:r>
                      <a:rPr lang="en-US" altLang="ja-JP" sz="2800" b="0" i="1" dirty="0" smtClean="0">
                        <a:solidFill>
                          <a:schemeClr val="tx1"/>
                        </a:solidFill>
                        <a:latin typeface="Cambria Math" charset="0"/>
                      </a:rPr>
                      <m:t>𝑥</m:t>
                    </m:r>
                    <m:r>
                      <a:rPr lang="en-US" altLang="ja-JP" sz="2800" b="0" i="1" dirty="0" smtClean="0">
                        <a:solidFill>
                          <a:schemeClr val="tx1"/>
                        </a:solidFill>
                        <a:latin typeface="Cambria Math" charset="0"/>
                      </a:rPr>
                      <m:t>:</m:t>
                    </m:r>
                    <m:r>
                      <m:rPr>
                        <m:sty m:val="p"/>
                      </m:rPr>
                      <a:rPr lang="en-US" altLang="ja-JP" sz="2800" b="0" i="0" dirty="0" smtClean="0">
                        <a:solidFill>
                          <a:schemeClr val="tx1"/>
                        </a:solidFill>
                        <a:latin typeface="Cambria Math" charset="0"/>
                      </a:rPr>
                      <m:t>int</m:t>
                    </m:r>
                    <m:r>
                      <a:rPr lang="en-US" altLang="ja-JP" sz="2800" b="0" i="1" dirty="0" smtClean="0">
                        <a:solidFill>
                          <a:schemeClr val="tx1"/>
                        </a:solidFill>
                        <a:latin typeface="Cambria Math" charset="0"/>
                      </a:rPr>
                      <m:t>)</m:t>
                    </m:r>
                    <m:r>
                      <a:rPr lang="en-US" altLang="ja-JP" sz="2800" i="1" dirty="0">
                        <a:solidFill>
                          <a:schemeClr val="tx1"/>
                        </a:solidFill>
                        <a:latin typeface="Cambria Math" charset="0"/>
                      </a:rPr>
                      <m:t>→</m:t>
                    </m:r>
                    <m:r>
                      <m:rPr>
                        <m:nor/>
                      </m:rPr>
                      <a:rPr lang="en-US" altLang="ja-JP" sz="2800" b="0" i="0" dirty="0" smtClean="0">
                        <a:solidFill>
                          <a:schemeClr val="tx1"/>
                        </a:solidFill>
                        <a:latin typeface="Cambria Math" charset="0"/>
                      </a:rPr>
                      <m:t>{</m:t>
                    </m:r>
                    <m:r>
                      <a:rPr lang="en-US" altLang="ja-JP" sz="2800" b="0" i="1" dirty="0" smtClean="0">
                        <a:solidFill>
                          <a:schemeClr val="tx1"/>
                        </a:solidFill>
                        <a:latin typeface="Cambria Math" charset="0"/>
                      </a:rPr>
                      <m:t>𝑟</m:t>
                    </m:r>
                    <m:r>
                      <a:rPr lang="en-US" altLang="ja-JP" sz="2800" i="1" dirty="0">
                        <a:solidFill>
                          <a:schemeClr val="tx1"/>
                        </a:solidFill>
                        <a:latin typeface="Cambria Math" charset="0"/>
                      </a:rPr>
                      <m:t>∣</m:t>
                    </m:r>
                    <m:r>
                      <m:rPr>
                        <m:sty m:val="p"/>
                      </m:rPr>
                      <a:rPr lang="en-US" altLang="ja-JP" sz="2800" b="0" i="0" dirty="0" smtClean="0">
                        <a:solidFill>
                          <a:schemeClr val="tx1"/>
                        </a:solidFill>
                        <a:latin typeface="Cambria Math" charset="0"/>
                      </a:rPr>
                      <m:t>Q</m:t>
                    </m:r>
                    <m:r>
                      <a:rPr lang="en-US" altLang="ja-JP" sz="2800" b="0" i="1" dirty="0" smtClean="0">
                        <a:solidFill>
                          <a:schemeClr val="tx1"/>
                        </a:solidFill>
                        <a:latin typeface="Cambria Math" charset="0"/>
                      </a:rPr>
                      <m:t>(</m:t>
                    </m:r>
                    <m:r>
                      <a:rPr lang="en-US" altLang="ja-JP" sz="2800" b="0" i="1" dirty="0" smtClean="0">
                        <a:solidFill>
                          <a:schemeClr val="tx1"/>
                        </a:solidFill>
                        <a:latin typeface="Cambria Math" charset="0"/>
                      </a:rPr>
                      <m:t>𝑟</m:t>
                    </m:r>
                    <m:r>
                      <a:rPr lang="en-US" altLang="ja-JP" sz="2800" b="0" i="1" dirty="0" smtClean="0">
                        <a:solidFill>
                          <a:schemeClr val="tx1"/>
                        </a:solidFill>
                        <a:latin typeface="Cambria Math" charset="0"/>
                      </a:rPr>
                      <m:t>)</m:t>
                    </m:r>
                    <m:r>
                      <m:rPr>
                        <m:nor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}</m:t>
                    </m:r>
                  </m:oMath>
                </a14:m>
                <a:endParaRPr kumimoji="1" lang="en-US" altLang="ja-JP" sz="2400" b="1" dirty="0" smtClean="0">
                  <a:solidFill>
                    <a:schemeClr val="accent1"/>
                  </a:solidFill>
                  <a:latin typeface="Osaka−等幅"/>
                  <a:ea typeface="Osaka−等幅"/>
                  <a:cs typeface="Osaka−等幅"/>
                </a:endParaRPr>
              </a:p>
              <a:p>
                <a:r>
                  <a:rPr kumimoji="1" lang="en-US" altLang="ja-JP" sz="28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let rec</a:t>
                </a:r>
                <a:r>
                  <a:rPr kumimoji="1" lang="en-US" altLang="ja-JP" sz="2800" b="1" dirty="0" smtClean="0"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lang="en-US" altLang="ja-JP" sz="2800" dirty="0">
                    <a:latin typeface="Osaka−等幅"/>
                    <a:ea typeface="Osaka−等幅"/>
                    <a:cs typeface="Osaka−等幅"/>
                  </a:rPr>
                  <a:t>f</a:t>
                </a:r>
                <a:r>
                  <a:rPr lang="en-US" altLang="ja-JP" sz="2800" dirty="0" smtClean="0"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lang="en-US" altLang="ja-JP" sz="2800" dirty="0">
                    <a:latin typeface="Osaka−等幅"/>
                    <a:ea typeface="Osaka−等幅"/>
                    <a:cs typeface="Osaka−等幅"/>
                  </a:rPr>
                  <a:t>x</a:t>
                </a:r>
                <a:r>
                  <a:rPr lang="en-US" altLang="ja-JP" sz="2800" dirty="0" smtClean="0">
                    <a:latin typeface="Osaka−等幅"/>
                    <a:ea typeface="Osaka−等幅"/>
                    <a:cs typeface="Osaka−等幅"/>
                  </a:rPr>
                  <a:t> =</a:t>
                </a:r>
              </a:p>
              <a:p>
                <a:r>
                  <a:rPr lang="en-US" altLang="ja-JP" sz="2800" b="1" dirty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lang="en-US" altLang="ja-JP" sz="28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 let </a:t>
                </a:r>
                <a:r>
                  <a:rPr lang="en-US" altLang="ja-JP" sz="2800" dirty="0" smtClean="0">
                    <a:latin typeface="Osaka−等幅"/>
                    <a:ea typeface="Osaka−等幅"/>
                    <a:cs typeface="Osaka−等幅"/>
                  </a:rPr>
                  <a:t>n</a:t>
                </a:r>
                <a:r>
                  <a:rPr lang="en-US" altLang="ja-JP" sz="2800" dirty="0" smtClean="0">
                    <a:solidFill>
                      <a:schemeClr val="tx1"/>
                    </a:solidFill>
                    <a:latin typeface="Osaka−等幅"/>
                    <a:ea typeface="Osaka−等幅"/>
                    <a:cs typeface="Osaka−等幅"/>
                  </a:rPr>
                  <a:t>: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|"/>
                        <m:ctrlPr>
                          <a:rPr lang="en-US" altLang="ja-JP" sz="2800" b="1" i="1">
                            <a:solidFill>
                              <a:srgbClr val="FF0000"/>
                            </a:solidFill>
                            <a:latin typeface="Cambria Math" charset="0"/>
                            <a:ea typeface="Hiragino Kaku Gothic ProN W6" charset="-128"/>
                            <a:cs typeface="Hiragino Kaku Gothic ProN W6" charset="-128"/>
                          </a:rPr>
                        </m:ctrlPr>
                      </m:dPr>
                      <m:e>
                        <m:r>
                          <a:rPr lang="en-US" altLang="ja-JP" sz="2800" b="1" i="1" smtClean="0">
                            <a:solidFill>
                              <a:srgbClr val="FF0000"/>
                            </a:solidFill>
                            <a:latin typeface="Cambria Math" charset="0"/>
                            <a:ea typeface="Hiragino Kaku Gothic ProN W6" charset="-128"/>
                            <a:cs typeface="Hiragino Kaku Gothic ProN W6" charset="-128"/>
                          </a:rPr>
                          <m:t>𝒏</m:t>
                        </m:r>
                      </m:e>
                    </m:d>
                    <m:r>
                      <a:rPr lang="en-US" altLang="ja-JP" sz="2800" b="1" i="1">
                        <a:solidFill>
                          <a:srgbClr val="FF0000"/>
                        </a:solidFill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𝑷</m:t>
                    </m:r>
                    <m:r>
                      <a:rPr lang="en-US" altLang="ja-JP" sz="2800" b="1" i="1">
                        <a:solidFill>
                          <a:srgbClr val="FF0000"/>
                        </a:solidFill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(</m:t>
                    </m:r>
                    <m:r>
                      <a:rPr lang="en-US" altLang="ja-JP" sz="2800" b="1" i="1" smtClean="0">
                        <a:solidFill>
                          <a:srgbClr val="FF0000"/>
                        </a:solidFill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𝒙</m:t>
                    </m:r>
                    <m:r>
                      <a:rPr lang="en-US" altLang="ja-JP" sz="2800" b="1" i="1" smtClean="0">
                        <a:solidFill>
                          <a:srgbClr val="FF0000"/>
                        </a:solidFill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,</m:t>
                    </m:r>
                    <m:r>
                      <a:rPr lang="en-US" altLang="ja-JP" sz="2800" b="1" i="1">
                        <a:solidFill>
                          <a:srgbClr val="FF0000"/>
                        </a:solidFill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𝒏</m:t>
                    </m:r>
                    <m:r>
                      <a:rPr lang="en-US" altLang="ja-JP" sz="2800" b="1" i="1" smtClean="0">
                        <a:solidFill>
                          <a:srgbClr val="FF0000"/>
                        </a:solidFill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)</m:t>
                    </m:r>
                    <m:r>
                      <a:rPr lang="en-US" altLang="ja-JP" sz="2800" b="1" i="1">
                        <a:solidFill>
                          <a:srgbClr val="FF0000"/>
                        </a:solidFill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}</m:t>
                    </m:r>
                  </m:oMath>
                </a14:m>
                <a:r>
                  <a:rPr lang="en-US" altLang="ja-JP" sz="2800" dirty="0" smtClean="0">
                    <a:latin typeface="Osaka−等幅"/>
                    <a:ea typeface="Osaka−等幅"/>
                    <a:cs typeface="Osaka−等幅"/>
                  </a:rPr>
                  <a:t> = </a:t>
                </a:r>
                <a:r>
                  <a:rPr lang="en-US" altLang="ja-JP" sz="2800" dirty="0" err="1" smtClean="0">
                    <a:latin typeface="Osaka−等幅"/>
                    <a:ea typeface="Osaka−等幅"/>
                    <a:cs typeface="Osaka−等幅"/>
                  </a:rPr>
                  <a:t>read_int</a:t>
                </a:r>
                <a:r>
                  <a:rPr lang="en-US" altLang="ja-JP" sz="2800" dirty="0" smtClean="0">
                    <a:latin typeface="Osaka−等幅"/>
                    <a:ea typeface="Osaka−等幅"/>
                    <a:cs typeface="Osaka−等幅"/>
                  </a:rPr>
                  <a:t>() </a:t>
                </a:r>
                <a:r>
                  <a:rPr lang="en-US" altLang="ja-JP" sz="28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in</a:t>
                </a:r>
              </a:p>
              <a:p>
                <a:r>
                  <a:rPr lang="en-US" altLang="ja-JP" sz="28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  if</a:t>
                </a:r>
                <a:r>
                  <a:rPr lang="en-US" altLang="ja-JP" sz="2800" dirty="0" smtClean="0"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lang="en-US" altLang="ja-JP" sz="2800" dirty="0">
                    <a:latin typeface="Osaka−等幅"/>
                    <a:ea typeface="Osaka−等幅"/>
                    <a:cs typeface="Osaka−等幅"/>
                  </a:rPr>
                  <a:t>n</a:t>
                </a:r>
                <a:r>
                  <a:rPr lang="en-US" altLang="ja-JP" sz="2800" dirty="0" smtClean="0">
                    <a:latin typeface="Osaka−等幅"/>
                    <a:ea typeface="Osaka−等幅"/>
                    <a:cs typeface="Osaka−等幅"/>
                  </a:rPr>
                  <a:t> = x </a:t>
                </a:r>
                <a:r>
                  <a:rPr lang="en-US" altLang="ja-JP" sz="28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then</a:t>
                </a:r>
                <a:r>
                  <a:rPr lang="en-US" altLang="ja-JP" sz="2800" dirty="0" smtClean="0">
                    <a:latin typeface="Osaka−等幅"/>
                    <a:ea typeface="Osaka−等幅"/>
                    <a:cs typeface="Osaka−等幅"/>
                  </a:rPr>
                  <a:t> f (x+1) </a:t>
                </a:r>
                <a:r>
                  <a:rPr lang="en-US" altLang="ja-JP" sz="28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else</a:t>
                </a:r>
                <a:r>
                  <a:rPr lang="en-US" altLang="ja-JP" sz="2800" dirty="0" smtClean="0"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lang="en-US" altLang="ja-JP" sz="2800" dirty="0">
                    <a:latin typeface="Osaka−等幅"/>
                    <a:ea typeface="Osaka−等幅"/>
                    <a:cs typeface="Osaka−等幅"/>
                  </a:rPr>
                  <a:t>x</a:t>
                </a:r>
                <a:endParaRPr lang="en-US" altLang="ja-JP" sz="2800" dirty="0" smtClean="0">
                  <a:latin typeface="Osaka−等幅"/>
                  <a:ea typeface="Osaka−等幅"/>
                  <a:cs typeface="Osaka−等幅"/>
                </a:endParaRPr>
              </a:p>
            </p:txBody>
          </p:sp>
        </mc:Choice>
        <mc:Fallback xmlns="">
          <p:sp>
            <p:nvSpPr>
              <p:cNvPr id="9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25" y="1917386"/>
                <a:ext cx="8619386" cy="1769715"/>
              </a:xfrm>
              <a:prstGeom prst="rect">
                <a:avLst/>
              </a:prstGeom>
              <a:blipFill rotWithShape="0">
                <a:blip r:embed="rId4"/>
                <a:stretch>
                  <a:fillRect l="-1412" t="-5479" b="-8562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092298" y="5716158"/>
                <a:ext cx="3311533" cy="461665"/>
              </a:xfrm>
              <a:prstGeom prst="rect">
                <a:avLst/>
              </a:prstGeom>
              <a:ln w="38100">
                <a:solidFill>
                  <a:schemeClr val="accent2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ja-JP" sz="2400" dirty="0" smtClean="0"/>
                  <a:t>f 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2400" dirty="0">
                        <a:latin typeface="Cambria Math" charset="0"/>
                      </a:rPr>
                      <m:t>(</m:t>
                    </m:r>
                    <m:r>
                      <a:rPr lang="en-US" altLang="ja-JP" sz="2400" i="1" dirty="0">
                        <a:latin typeface="Cambria Math" charset="0"/>
                      </a:rPr>
                      <m:t>𝑥</m:t>
                    </m:r>
                    <m:r>
                      <a:rPr lang="en-US" altLang="ja-JP" sz="2400" i="1" dirty="0">
                        <a:latin typeface="Cambria Math" charset="0"/>
                      </a:rPr>
                      <m:t>:</m:t>
                    </m:r>
                    <m:r>
                      <m:rPr>
                        <m:sty m:val="p"/>
                      </m:rPr>
                      <a:rPr lang="en-US" altLang="ja-JP" sz="2400" dirty="0">
                        <a:latin typeface="Cambria Math" charset="0"/>
                      </a:rPr>
                      <m:t>int</m:t>
                    </m:r>
                    <m:r>
                      <a:rPr lang="en-US" altLang="ja-JP" sz="2400" i="1" dirty="0">
                        <a:latin typeface="Cambria Math" charset="0"/>
                      </a:rPr>
                      <m:t>)→</m:t>
                    </m:r>
                    <m:r>
                      <m:rPr>
                        <m:nor/>
                      </m:rPr>
                      <a:rPr lang="en-US" altLang="ja-JP" sz="2400" dirty="0">
                        <a:latin typeface="Cambria Math" charset="0"/>
                      </a:rPr>
                      <m:t>{</m:t>
                    </m:r>
                    <m:r>
                      <a:rPr lang="en-US" altLang="ja-JP" sz="2400" i="1" dirty="0">
                        <a:latin typeface="Cambria Math" charset="0"/>
                      </a:rPr>
                      <m:t>𝑟</m:t>
                    </m:r>
                    <m:r>
                      <a:rPr lang="en-US" altLang="ja-JP" sz="2400" i="1" dirty="0">
                        <a:latin typeface="Cambria Math" charset="0"/>
                      </a:rPr>
                      <m:t>∣ ⊥</m:t>
                    </m:r>
                    <m:r>
                      <m:rPr>
                        <m:nor/>
                      </m:rPr>
                      <a:rPr lang="en-US" altLang="ja-JP" sz="2400" dirty="0">
                        <a:latin typeface="Cambria Math" charset="0"/>
                      </a:rPr>
                      <m:t>}</m:t>
                    </m:r>
                    <m:r>
                      <m:rPr>
                        <m:nor/>
                      </m:rPr>
                      <a:rPr lang="en-US" altLang="ja-JP" sz="2400" b="0" i="0" dirty="0" smtClean="0">
                        <a:latin typeface="Cambria Math" charset="0"/>
                      </a:rPr>
                      <m:t>, </m:t>
                    </m:r>
                    <m:r>
                      <a:rPr lang="en-US" altLang="ja-JP" sz="2400" b="0" i="1" dirty="0" smtClean="0">
                        <a:latin typeface="Cambria Math" charset="0"/>
                      </a:rPr>
                      <m:t>…</m:t>
                    </m:r>
                  </m:oMath>
                </a14:m>
                <a:endParaRPr lang="ja-JP" altLang="en-US" sz="2400" dirty="0">
                  <a:solidFill>
                    <a:srgbClr val="C0504D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2298" y="5716158"/>
                <a:ext cx="3311533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2186" t="-6173" b="-24691"/>
                </a:stretch>
              </a:blipFill>
              <a:ln w="3810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ounded Rectangular Callout 15"/>
          <p:cNvSpPr/>
          <p:nvPr/>
        </p:nvSpPr>
        <p:spPr>
          <a:xfrm>
            <a:off x="309525" y="3912659"/>
            <a:ext cx="2823649" cy="1374936"/>
          </a:xfrm>
          <a:prstGeom prst="wedgeRoundRectCallout">
            <a:avLst>
              <a:gd name="adj1" fmla="val -41516"/>
              <a:gd name="adj2" fmla="val 2631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/>
              <a:t>infer a maximally-weak condition</a:t>
            </a:r>
            <a:r>
              <a:rPr lang="en-US" altLang="ja-JP" sz="2800" b="1" dirty="0" smtClean="0">
                <a:solidFill>
                  <a:schemeClr val="tx1"/>
                </a:solidFill>
                <a:latin typeface="Cambria Math" charset="0"/>
                <a:ea typeface="Hiragino Kaku Gothic ProN W6" charset="-128"/>
                <a:cs typeface="Hiragino Kaku Gothic ProN W6" charset="-128"/>
              </a:rPr>
              <a:t> </a:t>
            </a:r>
            <a:r>
              <a:rPr lang="en-US" altLang="ja-JP" sz="2800" b="1" dirty="0">
                <a:solidFill>
                  <a:schemeClr val="tx1"/>
                </a:solidFill>
                <a:latin typeface="Cambria Math" charset="0"/>
                <a:ea typeface="Hiragino Kaku Gothic ProN W6" charset="-128"/>
                <a:cs typeface="Hiragino Kaku Gothic ProN W6" charset="-128"/>
              </a:rPr>
              <a:t>𝑷</a:t>
            </a:r>
            <a:r>
              <a:rPr lang="en-US" altLang="ja-JP" sz="2800" dirty="0" smtClean="0"/>
              <a:t> </a:t>
            </a:r>
            <a:endParaRPr kumimoji="1"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Down Arrow 16"/>
              <p:cNvSpPr/>
              <p:nvPr/>
            </p:nvSpPr>
            <p:spPr>
              <a:xfrm>
                <a:off x="3028950" y="3807102"/>
                <a:ext cx="2282772" cy="1267992"/>
              </a:xfrm>
              <a:prstGeom prst="downArrow">
                <a:avLst>
                  <a:gd name="adj1" fmla="val 62567"/>
                  <a:gd name="adj2" fmla="val 26766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chemeClr val="tx1"/>
                          </a:solidFill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  </m:t>
                      </m:r>
                      <m:r>
                        <a:rPr lang="en-US" altLang="ja-JP" sz="2800" b="1" i="1" smtClean="0">
                          <a:solidFill>
                            <a:schemeClr val="tx1"/>
                          </a:solidFill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𝒎𝒂𝒙</m:t>
                      </m:r>
                      <m:d>
                        <m:dPr>
                          <m:ctrlPr>
                            <a:rPr lang="en-US" altLang="ja-JP" sz="2800" b="1" i="1">
                              <a:solidFill>
                                <a:schemeClr val="tx1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</m:ctrlPr>
                        </m:dPr>
                        <m:e>
                          <m:r>
                            <a:rPr lang="en-US" altLang="ja-JP" sz="2800" b="1" i="1">
                              <a:solidFill>
                                <a:schemeClr val="tx1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𝑷</m:t>
                          </m:r>
                        </m:e>
                      </m:d>
                    </m:oMath>
                  </m:oMathPara>
                </a14:m>
                <a:endParaRPr lang="en-US" altLang="ja-JP" sz="2400" b="1" i="1" dirty="0">
                  <a:solidFill>
                    <a:schemeClr val="tx1"/>
                  </a:solidFill>
                  <a:latin typeface="Cambria Math" charset="0"/>
                  <a:ea typeface="Hiragino Kaku Gothic ProN W6" charset="-128"/>
                  <a:cs typeface="Hiragino Kaku Gothic ProN W6" charset="-128"/>
                </a:endParaRPr>
              </a:p>
            </p:txBody>
          </p:sp>
        </mc:Choice>
        <mc:Fallback xmlns="">
          <p:sp>
            <p:nvSpPr>
              <p:cNvPr id="17" name="Down Arrow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8950" y="3807102"/>
                <a:ext cx="2282772" cy="1267992"/>
              </a:xfrm>
              <a:prstGeom prst="downArrow">
                <a:avLst>
                  <a:gd name="adj1" fmla="val 62567"/>
                  <a:gd name="adj2" fmla="val 26766"/>
                </a:avLst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ular Callout 17"/>
              <p:cNvSpPr/>
              <p:nvPr/>
            </p:nvSpPr>
            <p:spPr>
              <a:xfrm>
                <a:off x="3782716" y="1699928"/>
                <a:ext cx="2061722" cy="523220"/>
              </a:xfrm>
              <a:prstGeom prst="wedgeRectCallout">
                <a:avLst>
                  <a:gd name="adj1" fmla="val -35586"/>
                  <a:gd name="adj2" fmla="val -11761"/>
                </a:avLst>
              </a:prstGeom>
              <a:ln w="38100">
                <a:solidFill>
                  <a:schemeClr val="accent1"/>
                </a:solidFill>
                <a:prstDash val="sys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⊥ </m:t>
                      </m:r>
                      <m:r>
                        <a:rPr lang="en-US" altLang="ja-JP" sz="28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⇐</m:t>
                      </m:r>
                      <m:r>
                        <a:rPr lang="en-US" altLang="ja-JP" sz="28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𝑄</m:t>
                      </m:r>
                      <m:d>
                        <m:dPr>
                          <m:ctrlPr>
                            <a:rPr lang="en-US" altLang="ja-JP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𝑟</m:t>
                          </m:r>
                        </m:e>
                      </m:d>
                    </m:oMath>
                  </m:oMathPara>
                </a14:m>
                <a:endParaRPr lang="en-US" altLang="ja-JP" sz="2800" i="1" dirty="0">
                  <a:latin typeface="Cambria Math" charset="0"/>
                  <a:ea typeface="Hiragino Kaku Gothic ProN W6" charset="-128"/>
                  <a:cs typeface="Hiragino Kaku Gothic ProN W6" charset="-128"/>
                </a:endParaRPr>
              </a:p>
            </p:txBody>
          </p:sp>
        </mc:Choice>
        <mc:Fallback xmlns="">
          <p:sp>
            <p:nvSpPr>
              <p:cNvPr id="18" name="Rectangular Callout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2716" y="1699928"/>
                <a:ext cx="2061722" cy="523220"/>
              </a:xfrm>
              <a:prstGeom prst="wedgeRectCallout">
                <a:avLst>
                  <a:gd name="adj1" fmla="val -35586"/>
                  <a:gd name="adj2" fmla="val -11761"/>
                </a:avLst>
              </a:prstGeom>
              <a:blipFill rotWithShape="0">
                <a:blip r:embed="rId7"/>
                <a:stretch>
                  <a:fillRect/>
                </a:stretch>
              </a:blipFill>
              <a:ln w="38100">
                <a:solidFill>
                  <a:schemeClr val="accent1"/>
                </a:solidFill>
                <a:prstDash val="sysDot"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ular Callout 18"/>
              <p:cNvSpPr/>
              <p:nvPr/>
            </p:nvSpPr>
            <p:spPr>
              <a:xfrm>
                <a:off x="3098850" y="5147510"/>
                <a:ext cx="2665850" cy="529679"/>
              </a:xfrm>
              <a:prstGeom prst="wedgeRectCallout">
                <a:avLst>
                  <a:gd name="adj1" fmla="val -45372"/>
                  <a:gd name="adj2" fmla="val -9790"/>
                </a:avLst>
              </a:prstGeom>
              <a:ln w="57150">
                <a:solidFill>
                  <a:schemeClr val="accent2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ja-JP" sz="2800" dirty="0" smtClean="0">
                    <a:solidFill>
                      <a:schemeClr val="tx1"/>
                    </a:solidFill>
                    <a:ea typeface="Hiragino Kaku Gothic ProN W6" charset="-128"/>
                    <a:cs typeface="Hiragino Kaku Gothic ProN W6" charset="-128"/>
                  </a:rPr>
                  <a:t>n :</a:t>
                </a:r>
                <a:r>
                  <a:rPr lang="en-US" altLang="ja-JP" sz="2800" b="1" dirty="0" smtClean="0">
                    <a:solidFill>
                      <a:schemeClr val="tx1"/>
                    </a:solidFill>
                    <a:ea typeface="Hiragino Kaku Gothic ProN W6" charset="-128"/>
                    <a:cs typeface="Hiragino Kaku Gothic ProN W6" charset="-128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|"/>
                        <m:ctrlPr>
                          <a:rPr lang="en-US" altLang="ja-JP" sz="2800" b="1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Hiragino Kaku Gothic ProN W6" charset="-128"/>
                            <a:cs typeface="Hiragino Kaku Gothic ProN W6" charset="-128"/>
                          </a:rPr>
                        </m:ctrlPr>
                      </m:dPr>
                      <m:e>
                        <m:r>
                          <a:rPr lang="en-US" altLang="ja-JP" sz="2800" b="1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Hiragino Kaku Gothic ProN W6" charset="-128"/>
                            <a:cs typeface="Hiragino Kaku Gothic ProN W6" charset="-128"/>
                          </a:rPr>
                          <m:t> </m:t>
                        </m:r>
                        <m:r>
                          <a:rPr lang="en-US" altLang="ja-JP" sz="2800" b="0" i="1">
                            <a:solidFill>
                              <a:schemeClr val="tx1"/>
                            </a:solidFill>
                            <a:latin typeface="Cambria Math" charset="0"/>
                            <a:ea typeface="Hiragino Kaku Gothic ProN W6" charset="-128"/>
                            <a:cs typeface="Hiragino Kaku Gothic ProN W6" charset="-128"/>
                          </a:rPr>
                          <m:t>𝑛</m:t>
                        </m:r>
                        <m:r>
                          <a:rPr lang="en-US" altLang="ja-JP" sz="2800" b="1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Hiragino Kaku Gothic ProN W6" charset="-128"/>
                            <a:cs typeface="Hiragino Kaku Gothic ProN W6" charset="-128"/>
                          </a:rPr>
                          <m:t> </m:t>
                        </m:r>
                      </m:e>
                    </m:d>
                    <m:r>
                      <a:rPr lang="en-US" altLang="ja-JP" sz="2800" b="1" i="1" smtClean="0">
                        <a:solidFill>
                          <a:srgbClr val="FF0000"/>
                        </a:solidFill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 </m:t>
                    </m:r>
                    <m:r>
                      <a:rPr lang="en-US" altLang="ja-JP" sz="2800" b="1" i="1" smtClean="0">
                        <a:solidFill>
                          <a:srgbClr val="FF0000"/>
                        </a:solidFill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𝒏</m:t>
                    </m:r>
                    <m:r>
                      <a:rPr lang="en-US" altLang="ja-JP" sz="2800" b="1" i="1" smtClean="0">
                        <a:solidFill>
                          <a:srgbClr val="FF0000"/>
                        </a:solidFill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=</m:t>
                    </m:r>
                    <m:r>
                      <a:rPr lang="en-US" altLang="ja-JP" sz="2800" b="1" i="1" smtClean="0">
                        <a:solidFill>
                          <a:srgbClr val="FF0000"/>
                        </a:solidFill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𝒙</m:t>
                    </m:r>
                    <m:r>
                      <a:rPr lang="en-US" altLang="ja-JP" sz="2800" b="1" i="1" smtClean="0">
                        <a:solidFill>
                          <a:srgbClr val="FF0000"/>
                        </a:solidFill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 }</m:t>
                    </m:r>
                  </m:oMath>
                </a14:m>
                <a:endParaRPr kumimoji="1" lang="en-US" altLang="ja-JP" sz="2800" b="1" i="1" dirty="0" smtClean="0">
                  <a:solidFill>
                    <a:schemeClr val="tx1"/>
                  </a:solidFill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19" name="Rectangular Callout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850" y="5147510"/>
                <a:ext cx="2665850" cy="529679"/>
              </a:xfrm>
              <a:prstGeom prst="wedgeRectCallout">
                <a:avLst>
                  <a:gd name="adj1" fmla="val -45372"/>
                  <a:gd name="adj2" fmla="val -9790"/>
                </a:avLst>
              </a:prstGeom>
              <a:blipFill rotWithShape="0">
                <a:blip r:embed="rId8"/>
                <a:stretch>
                  <a:fillRect t="-4167" b="-23958"/>
                </a:stretch>
              </a:blipFill>
              <a:ln w="571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685327" y="3563663"/>
                <a:ext cx="3318794" cy="2062103"/>
              </a:xfrm>
              <a:prstGeom prst="rect">
                <a:avLst/>
              </a:prstGeom>
              <a:ln w="57150"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3200" b="1" dirty="0" smtClean="0"/>
                  <a:t>f never terminates</a:t>
                </a:r>
              </a:p>
              <a:p>
                <a:pPr algn="ctr"/>
                <a:r>
                  <a:rPr lang="en-US" altLang="ja-JP" sz="3200" b="1" dirty="0" smtClean="0"/>
                  <a:t>if the user always </a:t>
                </a:r>
              </a:p>
              <a:p>
                <a:pPr algn="ctr"/>
                <a:r>
                  <a:rPr lang="en-US" altLang="ja-JP" sz="3200" b="1" dirty="0" smtClean="0"/>
                  <a:t>inputs same value</a:t>
                </a:r>
              </a:p>
              <a:p>
                <a:pPr algn="ctr"/>
                <a:r>
                  <a:rPr lang="en-US" altLang="ja-JP" sz="3200" b="1" dirty="0" smtClean="0"/>
                  <a:t>as an argument </a:t>
                </a:r>
                <a14:m>
                  <m:oMath xmlns:m="http://schemas.openxmlformats.org/officeDocument/2006/math">
                    <m:r>
                      <a:rPr lang="en-US" altLang="ja-JP" sz="3200" b="1" i="1">
                        <a:solidFill>
                          <a:srgbClr val="FF0000"/>
                        </a:solidFill>
                        <a:latin typeface="Cambria Math" charset="0"/>
                      </a:rPr>
                      <m:t>𝒙</m:t>
                    </m:r>
                  </m:oMath>
                </a14:m>
                <a:endParaRPr kumimoji="1" lang="en-US" altLang="ja-JP" sz="3200" b="1" dirty="0" smtClean="0">
                  <a:latin typeface="Hiragino Kaku Gothic ProN W3" charset="-128"/>
                  <a:ea typeface="Hiragino Kaku Gothic ProN W3" charset="-128"/>
                  <a:cs typeface="Hiragino Kaku Gothic ProN W3" charset="-128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5327" y="3563663"/>
                <a:ext cx="3318794" cy="2062103"/>
              </a:xfrm>
              <a:prstGeom prst="rect">
                <a:avLst/>
              </a:prstGeom>
              <a:blipFill rotWithShape="0">
                <a:blip r:embed="rId9"/>
                <a:stretch>
                  <a:fillRect l="-3617" t="-2594" r="-3255" b="-7781"/>
                </a:stretch>
              </a:blipFill>
              <a:ln w="57150"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1675780" y="2825000"/>
            <a:ext cx="4992543" cy="390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altLang="ja-JP" sz="2800" dirty="0">
                <a:solidFill>
                  <a:schemeClr val="tx1"/>
                </a:solidFill>
                <a:latin typeface="Osaka−等幅"/>
                <a:ea typeface="Osaka−等幅"/>
                <a:cs typeface="Osaka−等幅"/>
              </a:rPr>
              <a:t> </a:t>
            </a:r>
            <a:r>
              <a:rPr lang="en-US" altLang="ja-JP" sz="2800" dirty="0" smtClean="0">
                <a:solidFill>
                  <a:schemeClr val="tx1"/>
                </a:solidFill>
                <a:latin typeface="Osaka−等幅"/>
                <a:ea typeface="Osaka−等幅"/>
                <a:cs typeface="Osaka−等幅"/>
              </a:rPr>
              <a:t>=</a:t>
            </a:r>
            <a:r>
              <a:rPr lang="en-US" altLang="ja-JP" sz="2800" dirty="0" smtClean="0">
                <a:latin typeface="Osaka−等幅"/>
                <a:ea typeface="Osaka−等幅"/>
                <a:cs typeface="Osaka−等幅"/>
              </a:rPr>
              <a:t> </a:t>
            </a:r>
            <a:r>
              <a:rPr lang="en-US" altLang="ja-JP" sz="2800" dirty="0" err="1">
                <a:solidFill>
                  <a:sysClr val="windowText" lastClr="000000"/>
                </a:solidFill>
                <a:latin typeface="Osaka−等幅"/>
                <a:ea typeface="Osaka−等幅"/>
                <a:cs typeface="Osaka−等幅"/>
              </a:rPr>
              <a:t>read_int</a:t>
            </a:r>
            <a:r>
              <a:rPr lang="en-US" altLang="ja-JP" sz="2800" dirty="0">
                <a:solidFill>
                  <a:sysClr val="windowText" lastClr="000000"/>
                </a:solidFill>
                <a:latin typeface="Osaka−等幅"/>
                <a:ea typeface="Osaka−等幅"/>
                <a:cs typeface="Osaka−等幅"/>
              </a:rPr>
              <a:t>()</a:t>
            </a:r>
            <a:r>
              <a:rPr lang="en-US" altLang="ja-JP" sz="2800" dirty="0">
                <a:latin typeface="Osaka−等幅"/>
                <a:ea typeface="Osaka−等幅"/>
                <a:cs typeface="Osaka−等幅"/>
              </a:rPr>
              <a:t> </a:t>
            </a:r>
            <a:r>
              <a:rPr lang="en-US" altLang="ja-JP" sz="2800" b="1" dirty="0" smtClean="0">
                <a:solidFill>
                  <a:schemeClr val="accent1"/>
                </a:solidFill>
                <a:latin typeface="Osaka−等幅"/>
                <a:ea typeface="Osaka−等幅"/>
                <a:cs typeface="Osaka−等幅"/>
              </a:rPr>
              <a:t>in</a:t>
            </a:r>
            <a:endParaRPr lang="en-US" altLang="ja-JP" sz="2800" b="1" dirty="0">
              <a:solidFill>
                <a:schemeClr val="accent1"/>
              </a:solidFill>
              <a:latin typeface="Osaka−等幅"/>
              <a:ea typeface="Osaka−等幅"/>
              <a:cs typeface="Osaka−等幅"/>
            </a:endParaRPr>
          </a:p>
        </p:txBody>
      </p:sp>
      <p:sp>
        <p:nvSpPr>
          <p:cNvPr id="21" name="Rounded Rectangular Callout 20"/>
          <p:cNvSpPr/>
          <p:nvPr/>
        </p:nvSpPr>
        <p:spPr>
          <a:xfrm>
            <a:off x="3943433" y="2354148"/>
            <a:ext cx="3083010" cy="438095"/>
          </a:xfrm>
          <a:prstGeom prst="wedgeRoundRectCallout">
            <a:avLst>
              <a:gd name="adj1" fmla="val -55891"/>
              <a:gd name="adj2" fmla="val 49667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b="1" dirty="0" smtClean="0"/>
              <a:t>non-determinism</a:t>
            </a:r>
            <a:endParaRPr lang="en-US" altLang="ja-JP" sz="28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2008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264"/>
    </mc:Choice>
    <mc:Fallback xmlns="">
      <p:transition spd="slow" advTm="1012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  <p:bldP spid="19" grpId="0" animBg="1"/>
      <p:bldP spid="15" grpId="0" animBg="1"/>
      <p:bldP spid="10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929560" y="6356351"/>
            <a:ext cx="3086100" cy="365125"/>
          </a:xfrm>
        </p:spPr>
        <p:txBody>
          <a:bodyPr/>
          <a:lstStyle/>
          <a:p>
            <a:r>
              <a:rPr lang="en-US" dirty="0" smtClean="0"/>
              <a:t>SAS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14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4315" y="54390"/>
            <a:ext cx="8675370" cy="109550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Non-Termination Analysis </a:t>
            </a:r>
            <a:r>
              <a:rPr lang="en-US" altLang="ja-JP" dirty="0" smtClean="0"/>
              <a:t>of</a:t>
            </a:r>
            <a:br>
              <a:rPr lang="en-US" altLang="ja-JP" dirty="0" smtClean="0"/>
            </a:br>
            <a:r>
              <a:rPr lang="en-US" altLang="ja-JP" dirty="0" smtClean="0"/>
              <a:t>Higher-Order Programs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4"/>
              <p:cNvSpPr txBox="1"/>
              <p:nvPr/>
            </p:nvSpPr>
            <p:spPr>
              <a:xfrm>
                <a:off x="305955" y="1208803"/>
                <a:ext cx="8619386" cy="2477601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tIns="0" rIns="0" rtlCol="0" anchor="t">
                <a:spAutoFit/>
              </a:bodyPr>
              <a:lstStyle/>
              <a:p>
                <a:r>
                  <a:rPr lang="en-US" altLang="ja-JP" sz="2800" dirty="0" smtClean="0">
                    <a:solidFill>
                      <a:schemeClr val="tx1"/>
                    </a:solidFill>
                  </a:rPr>
                  <a:t>main 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(</m:t>
                    </m:r>
                    <m:r>
                      <m:rPr>
                        <m:nor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𝑥</m:t>
                    </m:r>
                    <m:r>
                      <m:rPr>
                        <m:nor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 : {</m:t>
                    </m:r>
                    <m:r>
                      <m:rPr>
                        <m:nor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𝑥</m:t>
                    </m:r>
                    <m:r>
                      <a:rPr lang="en-US" altLang="ja-JP" sz="2800" i="1" dirty="0">
                        <a:solidFill>
                          <a:schemeClr val="tx1"/>
                        </a:solidFill>
                        <a:latin typeface="Cambria Math" charset="0"/>
                      </a:rPr>
                      <m:t>∣</m:t>
                    </m:r>
                    <m:r>
                      <m:rPr>
                        <m:nor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P</m:t>
                    </m:r>
                    <m:r>
                      <m:rPr>
                        <m:nor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(</m:t>
                    </m:r>
                    <m:r>
                      <m:rPr>
                        <m:nor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𝑥</m:t>
                    </m:r>
                    <m:r>
                      <m:rPr>
                        <m:nor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)})</m:t>
                    </m:r>
                    <m:r>
                      <a:rPr lang="en-US" altLang="ja-JP" sz="2800" i="1" dirty="0">
                        <a:solidFill>
                          <a:schemeClr val="tx1"/>
                        </a:solidFill>
                        <a:latin typeface="Cambria Math" charset="0"/>
                      </a:rPr>
                      <m:t>→</m:t>
                    </m:r>
                    <m:r>
                      <m:rPr>
                        <m:nor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{</m:t>
                    </m:r>
                    <m:r>
                      <m:rPr>
                        <m:nor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𝑦</m:t>
                    </m:r>
                    <m:r>
                      <a:rPr lang="en-US" altLang="ja-JP" sz="2800" i="1" dirty="0">
                        <a:solidFill>
                          <a:schemeClr val="tx1"/>
                        </a:solidFill>
                        <a:latin typeface="Cambria Math" charset="0"/>
                      </a:rPr>
                      <m:t>∣</m:t>
                    </m:r>
                    <m:r>
                      <m:rPr>
                        <m:sty m:val="p"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Q</m:t>
                    </m:r>
                    <m:r>
                      <a:rPr lang="en-US" altLang="ja-JP" sz="2800" i="1" dirty="0">
                        <a:solidFill>
                          <a:schemeClr val="tx1"/>
                        </a:solidFill>
                        <a:latin typeface="Cambria Math" charset="0"/>
                      </a:rPr>
                      <m:t>(</m:t>
                    </m:r>
                    <m:r>
                      <a:rPr lang="en-US" altLang="ja-JP" sz="2800" i="1" dirty="0">
                        <a:solidFill>
                          <a:schemeClr val="tx1"/>
                        </a:solidFill>
                        <a:latin typeface="Cambria Math" charset="0"/>
                      </a:rPr>
                      <m:t>𝑥</m:t>
                    </m:r>
                    <m:r>
                      <a:rPr lang="en-US" altLang="ja-JP" sz="2800" i="1" dirty="0">
                        <a:solidFill>
                          <a:schemeClr val="tx1"/>
                        </a:solidFill>
                        <a:latin typeface="Cambria Math" charset="0"/>
                      </a:rPr>
                      <m:t>,</m:t>
                    </m:r>
                    <m:r>
                      <a:rPr lang="en-US" altLang="ja-JP" sz="2800" i="1" dirty="0">
                        <a:solidFill>
                          <a:schemeClr val="tx1"/>
                        </a:solidFill>
                        <a:latin typeface="Cambria Math" charset="0"/>
                      </a:rPr>
                      <m:t>𝑦</m:t>
                    </m:r>
                    <m:r>
                      <a:rPr lang="en-US" altLang="ja-JP" sz="2800" i="1" dirty="0">
                        <a:solidFill>
                          <a:schemeClr val="tx1"/>
                        </a:solidFill>
                        <a:latin typeface="Cambria Math" charset="0"/>
                      </a:rPr>
                      <m:t>)</m:t>
                    </m:r>
                    <m:r>
                      <m:rPr>
                        <m:nor/>
                      </m:rPr>
                      <a:rPr lang="en-US" altLang="ja-JP" sz="2800" dirty="0">
                        <a:solidFill>
                          <a:schemeClr val="tx1"/>
                        </a:solidFill>
                        <a:latin typeface="Cambria Math" charset="0"/>
                      </a:rPr>
                      <m:t>}</m:t>
                    </m:r>
                    <m:r>
                      <m:rPr>
                        <m:nor/>
                      </m:rPr>
                      <a:rPr lang="en-US" altLang="ja-JP" sz="2800" b="0" i="0" dirty="0" smtClean="0">
                        <a:solidFill>
                          <a:schemeClr val="tx1"/>
                        </a:solidFill>
                        <a:latin typeface="Cambria Math" charset="0"/>
                      </a:rPr>
                      <m:t>, </m:t>
                    </m:r>
                    <m:r>
                      <a:rPr lang="en-US" altLang="ja-JP" sz="2800" b="0" i="1" dirty="0" smtClean="0">
                        <a:solidFill>
                          <a:schemeClr val="tx1"/>
                        </a:solidFill>
                        <a:latin typeface="Cambria Math" charset="0"/>
                      </a:rPr>
                      <m:t>…</m:t>
                    </m:r>
                  </m:oMath>
                </a14:m>
                <a:endParaRPr kumimoji="1" lang="en-US" altLang="ja-JP" sz="2400" b="1" dirty="0" smtClean="0">
                  <a:solidFill>
                    <a:schemeClr val="accent1"/>
                  </a:solidFill>
                  <a:latin typeface="Osaka−等幅"/>
                  <a:ea typeface="Osaka−等幅"/>
                  <a:cs typeface="Osaka−等幅"/>
                </a:endParaRPr>
              </a:p>
              <a:p>
                <a:r>
                  <a:rPr kumimoji="1" lang="en-US" altLang="ja-JP" sz="26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let rec</a:t>
                </a:r>
                <a:r>
                  <a:rPr kumimoji="1" lang="en-US" altLang="ja-JP" sz="2600" b="1" dirty="0" smtClean="0"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kumimoji="1" lang="en-US" altLang="ja-JP" sz="2600" dirty="0" smtClean="0">
                    <a:latin typeface="Osaka−等幅"/>
                    <a:ea typeface="Osaka−等幅"/>
                    <a:cs typeface="Osaka−等幅"/>
                  </a:rPr>
                  <a:t>fix</a:t>
                </a:r>
                <a:r>
                  <a:rPr kumimoji="1" lang="en-US" altLang="ja-JP" sz="2600" b="1" dirty="0" smtClean="0"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kumimoji="1" lang="en-US" altLang="ja-JP" sz="2600" dirty="0" smtClean="0">
                    <a:latin typeface="Osaka−等幅"/>
                    <a:ea typeface="Osaka−等幅"/>
                    <a:cs typeface="Osaka−等幅"/>
                  </a:rPr>
                  <a:t>(</a:t>
                </a:r>
                <a:r>
                  <a:rPr lang="en-US" altLang="ja-JP" sz="2600" dirty="0" err="1" smtClean="0">
                    <a:latin typeface="Osaka−等幅"/>
                    <a:ea typeface="Osaka−等幅"/>
                    <a:cs typeface="Osaka−等幅"/>
                  </a:rPr>
                  <a:t>f:int</a:t>
                </a:r>
                <a:r>
                  <a:rPr lang="en-US" altLang="ja-JP" sz="2600" dirty="0" smtClean="0">
                    <a:latin typeface="Osaka−等幅"/>
                    <a:ea typeface="Osaka−等幅"/>
                    <a:cs typeface="Osaka−等幅"/>
                  </a:rPr>
                  <a:t> -&gt; int) x =</a:t>
                </a:r>
                <a:endParaRPr lang="en-US" altLang="ja-JP" sz="2600" dirty="0">
                  <a:latin typeface="Osaka−等幅"/>
                  <a:ea typeface="Osaka−等幅"/>
                  <a:cs typeface="Osaka−等幅"/>
                </a:endParaRPr>
              </a:p>
              <a:p>
                <a:r>
                  <a:rPr lang="en-US" altLang="ja-JP" sz="2600" dirty="0"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lang="en-US" altLang="ja-JP" sz="2600" dirty="0" smtClean="0"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lang="en-US" altLang="ja-JP" sz="26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let</a:t>
                </a:r>
                <a:r>
                  <a:rPr lang="en-US" altLang="ja-JP" sz="2600" dirty="0" smtClean="0">
                    <a:latin typeface="Osaka−等幅"/>
                    <a:ea typeface="Osaka−等幅"/>
                    <a:cs typeface="Osaka−等幅"/>
                  </a:rPr>
                  <a:t> x’= f x </a:t>
                </a:r>
                <a:r>
                  <a:rPr lang="en-US" altLang="ja-JP" sz="26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in</a:t>
                </a:r>
                <a:endParaRPr lang="en-US" altLang="ja-JP" sz="2600" dirty="0" smtClean="0">
                  <a:latin typeface="Osaka−等幅"/>
                  <a:ea typeface="Osaka−等幅"/>
                  <a:cs typeface="Osaka−等幅"/>
                </a:endParaRPr>
              </a:p>
              <a:p>
                <a:r>
                  <a:rPr lang="en-US" altLang="ja-JP" sz="2600" b="1" dirty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lang="en-US" altLang="ja-JP" sz="26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 if</a:t>
                </a:r>
                <a:r>
                  <a:rPr lang="en-US" altLang="ja-JP" sz="2600" dirty="0" smtClean="0">
                    <a:latin typeface="Osaka−等幅"/>
                    <a:ea typeface="Osaka−等幅"/>
                    <a:cs typeface="Osaka−等幅"/>
                  </a:rPr>
                  <a:t> x’= </a:t>
                </a:r>
                <a:r>
                  <a:rPr lang="en-US" altLang="ja-JP" sz="2600" dirty="0">
                    <a:latin typeface="Osaka−等幅"/>
                    <a:ea typeface="Osaka−等幅"/>
                    <a:cs typeface="Osaka−等幅"/>
                  </a:rPr>
                  <a:t>x</a:t>
                </a:r>
                <a:r>
                  <a:rPr lang="en-US" altLang="ja-JP" sz="2600" dirty="0" smtClean="0"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lang="en-US" altLang="ja-JP" sz="26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then</a:t>
                </a:r>
                <a:r>
                  <a:rPr lang="en-US" altLang="ja-JP" sz="2600" dirty="0" smtClean="0"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lang="en-US" altLang="ja-JP" sz="2600" dirty="0">
                    <a:latin typeface="Osaka−等幅"/>
                    <a:ea typeface="Osaka−等幅"/>
                    <a:cs typeface="Osaka−等幅"/>
                  </a:rPr>
                  <a:t>x</a:t>
                </a:r>
                <a:r>
                  <a:rPr lang="en-US" altLang="ja-JP" sz="2600" dirty="0" smtClean="0"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lang="en-US" altLang="ja-JP" sz="26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else</a:t>
                </a:r>
                <a:r>
                  <a:rPr lang="en-US" altLang="ja-JP" sz="2600" dirty="0" smtClean="0">
                    <a:latin typeface="Osaka−等幅"/>
                    <a:ea typeface="Osaka−等幅"/>
                    <a:cs typeface="Osaka−等幅"/>
                  </a:rPr>
                  <a:t> fix f x’</a:t>
                </a:r>
              </a:p>
              <a:p>
                <a:r>
                  <a:rPr lang="en-US" altLang="ja-JP" sz="26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let </a:t>
                </a:r>
                <a:r>
                  <a:rPr lang="en-US" altLang="ja-JP" sz="2600" dirty="0" err="1" smtClean="0">
                    <a:latin typeface="Osaka−等幅"/>
                    <a:ea typeface="Osaka−等幅"/>
                    <a:cs typeface="Osaka−等幅"/>
                  </a:rPr>
                  <a:t>to_zero</a:t>
                </a:r>
                <a:r>
                  <a:rPr lang="en-US" altLang="ja-JP" sz="2600" dirty="0">
                    <a:latin typeface="Osaka−等幅"/>
                    <a:ea typeface="Osaka−等幅"/>
                    <a:cs typeface="Osaka−等幅"/>
                  </a:rPr>
                  <a:t> x</a:t>
                </a:r>
                <a:r>
                  <a:rPr lang="en-US" altLang="ja-JP" sz="2600" dirty="0" smtClean="0"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lang="en-US" altLang="ja-JP" sz="2600" dirty="0">
                    <a:latin typeface="Osaka−等幅"/>
                    <a:ea typeface="Osaka−等幅"/>
                    <a:cs typeface="Osaka−等幅"/>
                  </a:rPr>
                  <a:t>= </a:t>
                </a:r>
                <a:r>
                  <a:rPr lang="en-US" altLang="ja-JP" sz="2600" b="1" dirty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if</a:t>
                </a:r>
                <a:r>
                  <a:rPr lang="en-US" altLang="ja-JP" sz="2600" dirty="0">
                    <a:latin typeface="Osaka−等幅"/>
                    <a:ea typeface="Osaka−等幅"/>
                    <a:cs typeface="Osaka−等幅"/>
                  </a:rPr>
                  <a:t> x</a:t>
                </a:r>
                <a:r>
                  <a:rPr lang="en-US" altLang="ja-JP" sz="2600" dirty="0" smtClean="0">
                    <a:latin typeface="Osaka−等幅"/>
                    <a:ea typeface="Osaka−等幅"/>
                    <a:cs typeface="Osaka−等幅"/>
                  </a:rPr>
                  <a:t> = 0 </a:t>
                </a:r>
                <a:r>
                  <a:rPr lang="en-US" altLang="ja-JP" sz="2600" b="1" dirty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then</a:t>
                </a:r>
                <a:r>
                  <a:rPr lang="en-US" altLang="ja-JP" sz="2600" dirty="0"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lang="en-US" altLang="ja-JP" sz="2600" dirty="0" smtClean="0">
                    <a:latin typeface="Osaka−等幅"/>
                    <a:ea typeface="Osaka−等幅"/>
                    <a:cs typeface="Osaka−等幅"/>
                  </a:rPr>
                  <a:t>0 </a:t>
                </a:r>
                <a:r>
                  <a:rPr lang="en-US" altLang="ja-JP" sz="2600" b="1" dirty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else</a:t>
                </a:r>
                <a:r>
                  <a:rPr lang="en-US" altLang="ja-JP" sz="2600" dirty="0">
                    <a:latin typeface="Osaka−等幅"/>
                    <a:ea typeface="Osaka−等幅"/>
                    <a:cs typeface="Osaka−等幅"/>
                  </a:rPr>
                  <a:t> x</a:t>
                </a:r>
                <a:r>
                  <a:rPr lang="en-US" altLang="ja-JP" sz="2600" dirty="0" smtClean="0">
                    <a:latin typeface="Osaka−等幅"/>
                    <a:ea typeface="Osaka−等幅"/>
                    <a:cs typeface="Osaka−等幅"/>
                  </a:rPr>
                  <a:t> - 1</a:t>
                </a:r>
              </a:p>
              <a:p>
                <a:r>
                  <a:rPr lang="en-US" altLang="ja-JP" sz="26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let</a:t>
                </a:r>
                <a:r>
                  <a:rPr lang="en-US" altLang="ja-JP" sz="2600" dirty="0" smtClean="0">
                    <a:latin typeface="Osaka−等幅"/>
                    <a:ea typeface="Osaka−等幅"/>
                    <a:cs typeface="Osaka−等幅"/>
                  </a:rPr>
                  <a:t> main x = fix </a:t>
                </a:r>
                <a:r>
                  <a:rPr lang="en-US" altLang="ja-JP" sz="2600" dirty="0" err="1" smtClean="0">
                    <a:latin typeface="Osaka−等幅"/>
                    <a:ea typeface="Osaka−等幅"/>
                    <a:cs typeface="Osaka−等幅"/>
                  </a:rPr>
                  <a:t>to_zero</a:t>
                </a:r>
                <a:r>
                  <a:rPr lang="en-US" altLang="ja-JP" sz="2600" dirty="0" smtClean="0">
                    <a:latin typeface="Osaka−等幅"/>
                    <a:ea typeface="Osaka−等幅"/>
                    <a:cs typeface="Osaka−等幅"/>
                  </a:rPr>
                  <a:t> x</a:t>
                </a:r>
              </a:p>
            </p:txBody>
          </p:sp>
        </mc:Choice>
        <mc:Fallback xmlns="">
          <p:sp>
            <p:nvSpPr>
              <p:cNvPr id="9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55" y="1208803"/>
                <a:ext cx="8619386" cy="2477601"/>
              </a:xfrm>
              <a:prstGeom prst="rect">
                <a:avLst/>
              </a:prstGeom>
              <a:blipFill rotWithShape="0">
                <a:blip r:embed="rId3"/>
                <a:stretch>
                  <a:fillRect l="-1342" t="-3912" b="-4890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ular Callout 9"/>
              <p:cNvSpPr/>
              <p:nvPr/>
            </p:nvSpPr>
            <p:spPr>
              <a:xfrm>
                <a:off x="6377003" y="1141306"/>
                <a:ext cx="2061722" cy="523220"/>
              </a:xfrm>
              <a:prstGeom prst="wedgeRectCallout">
                <a:avLst>
                  <a:gd name="adj1" fmla="val -35586"/>
                  <a:gd name="adj2" fmla="val -11761"/>
                </a:avLst>
              </a:prstGeom>
              <a:ln w="38100">
                <a:solidFill>
                  <a:schemeClr val="accent1"/>
                </a:solidFill>
                <a:prstDash val="sys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⊥ </m:t>
                      </m:r>
                      <m:r>
                        <a:rPr lang="en-US" altLang="ja-JP" sz="28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⇐</m:t>
                      </m:r>
                      <m:r>
                        <a:rPr lang="en-US" altLang="ja-JP" sz="28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𝑄</m:t>
                      </m:r>
                      <m:d>
                        <m:dPr>
                          <m:ctrlPr>
                            <a:rPr lang="en-US" altLang="ja-JP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  <m:t>𝑥</m:t>
                          </m:r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  <m:t>,</m:t>
                          </m:r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altLang="ja-JP" sz="2800" i="1" dirty="0">
                  <a:latin typeface="Cambria Math" charset="0"/>
                  <a:ea typeface="Hiragino Kaku Gothic ProN W6" charset="-128"/>
                  <a:cs typeface="Hiragino Kaku Gothic ProN W6" charset="-128"/>
                </a:endParaRPr>
              </a:p>
            </p:txBody>
          </p:sp>
        </mc:Choice>
        <mc:Fallback xmlns="">
          <p:sp>
            <p:nvSpPr>
              <p:cNvPr id="10" name="Rectangular Callout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003" y="1141306"/>
                <a:ext cx="2061722" cy="523220"/>
              </a:xfrm>
              <a:prstGeom prst="wedgeRectCallout">
                <a:avLst>
                  <a:gd name="adj1" fmla="val -35586"/>
                  <a:gd name="adj2" fmla="val -11761"/>
                </a:avLst>
              </a:prstGeom>
              <a:blipFill rotWithShape="0">
                <a:blip r:embed="rId4"/>
                <a:stretch>
                  <a:fillRect/>
                </a:stretch>
              </a:blipFill>
              <a:ln w="38100">
                <a:solidFill>
                  <a:schemeClr val="accent1"/>
                </a:solidFill>
                <a:prstDash val="sysDot"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1629396" y="5102400"/>
                <a:ext cx="5546935" cy="1704217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accent2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ja-JP" sz="2800" dirty="0" smtClean="0"/>
                  <a:t>main </a:t>
                </a:r>
                <a:r>
                  <a:rPr lang="en-US" altLang="ja-JP" sz="2800" dirty="0"/>
                  <a:t>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2800" dirty="0">
                        <a:latin typeface="Cambria Math" charset="0"/>
                      </a:rPr>
                      <m:t>(</m:t>
                    </m:r>
                    <m:r>
                      <a:rPr lang="en-US" altLang="ja-JP" sz="2800" i="1" dirty="0">
                        <a:latin typeface="Cambria Math" charset="0"/>
                      </a:rPr>
                      <m:t>𝑥</m:t>
                    </m:r>
                    <m:r>
                      <a:rPr lang="en-US" altLang="ja-JP" sz="2800" i="1" dirty="0">
                        <a:latin typeface="Cambria Math" charset="0"/>
                      </a:rPr>
                      <m:t>:</m:t>
                    </m:r>
                    <m:d>
                      <m:dPr>
                        <m:begChr m:val="{"/>
                        <m:endChr m:val="|"/>
                        <m:ctrlPr>
                          <a:rPr lang="en-US" altLang="ja-JP" sz="2800" b="1" i="1">
                            <a:latin typeface="Cambria Math" charset="0"/>
                            <a:ea typeface="Hiragino Kaku Gothic ProN W6" charset="-128"/>
                            <a:cs typeface="Hiragino Kaku Gothic ProN W6" charset="-128"/>
                          </a:rPr>
                        </m:ctrlPr>
                      </m:dPr>
                      <m:e>
                        <m:r>
                          <a:rPr lang="en-US" altLang="ja-JP" sz="2800" b="1" i="1">
                            <a:latin typeface="Cambria Math" charset="0"/>
                            <a:ea typeface="Hiragino Kaku Gothic ProN W6" charset="-128"/>
                            <a:cs typeface="Hiragino Kaku Gothic ProN W6" charset="-128"/>
                          </a:rPr>
                          <m:t> </m:t>
                        </m:r>
                        <m:r>
                          <a:rPr lang="en-US" altLang="ja-JP" sz="2800" b="1" i="1">
                            <a:latin typeface="Cambria Math" charset="0"/>
                            <a:ea typeface="Hiragino Kaku Gothic ProN W6" charset="-128"/>
                            <a:cs typeface="Hiragino Kaku Gothic ProN W6" charset="-128"/>
                          </a:rPr>
                          <m:t>𝒙</m:t>
                        </m:r>
                        <m:r>
                          <a:rPr lang="en-US" altLang="ja-JP" sz="2800" b="1" i="1">
                            <a:latin typeface="Cambria Math" charset="0"/>
                            <a:ea typeface="Hiragino Kaku Gothic ProN W6" charset="-128"/>
                            <a:cs typeface="Hiragino Kaku Gothic ProN W6" charset="-128"/>
                          </a:rPr>
                          <m:t> </m:t>
                        </m:r>
                      </m:e>
                    </m:d>
                    <m:r>
                      <a:rPr lang="en-US" altLang="ja-JP" sz="2800" b="1" i="1">
                        <a:solidFill>
                          <a:srgbClr val="FF0000"/>
                        </a:solidFill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 </m:t>
                    </m:r>
                    <m:r>
                      <a:rPr lang="en-US" altLang="ja-JP" sz="2800" b="1" i="1">
                        <a:solidFill>
                          <a:srgbClr val="FF0000"/>
                        </a:solidFill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𝒙</m:t>
                    </m:r>
                    <m:r>
                      <a:rPr lang="en-US" altLang="ja-JP" sz="2800" b="1" i="1">
                        <a:solidFill>
                          <a:srgbClr val="FF0000"/>
                        </a:solidFill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&lt;</m:t>
                    </m:r>
                    <m:r>
                      <a:rPr lang="en-US" altLang="ja-JP" sz="2800" b="1" i="1">
                        <a:solidFill>
                          <a:srgbClr val="FF0000"/>
                        </a:solidFill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𝟎</m:t>
                    </m:r>
                    <m:r>
                      <a:rPr lang="en-US" altLang="ja-JP" sz="2800" b="1" i="1">
                        <a:solidFill>
                          <a:srgbClr val="FF0000"/>
                        </a:solidFill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 }</m:t>
                    </m:r>
                    <m:r>
                      <a:rPr lang="en-US" altLang="ja-JP" sz="2800" i="1" dirty="0">
                        <a:latin typeface="Cambria Math" charset="0"/>
                      </a:rPr>
                      <m:t>)→</m:t>
                    </m:r>
                    <m:r>
                      <m:rPr>
                        <m:nor/>
                      </m:rPr>
                      <a:rPr lang="en-US" altLang="ja-JP" sz="2800" dirty="0">
                        <a:latin typeface="Cambria Math" charset="0"/>
                      </a:rPr>
                      <m:t>{</m:t>
                    </m:r>
                    <m:r>
                      <a:rPr lang="en-US" altLang="ja-JP" sz="2800" i="1" dirty="0">
                        <a:latin typeface="Cambria Math" charset="0"/>
                      </a:rPr>
                      <m:t>𝑟</m:t>
                    </m:r>
                    <m:r>
                      <a:rPr lang="en-US" altLang="ja-JP" sz="2800" i="1" dirty="0">
                        <a:latin typeface="Cambria Math" charset="0"/>
                      </a:rPr>
                      <m:t>∣ ⊥</m:t>
                    </m:r>
                    <m:r>
                      <m:rPr>
                        <m:nor/>
                      </m:rPr>
                      <a:rPr lang="en-US" altLang="ja-JP" sz="2800" dirty="0">
                        <a:latin typeface="Cambria Math" charset="0"/>
                      </a:rPr>
                      <m:t>}</m:t>
                    </m:r>
                    <m:r>
                      <m:rPr>
                        <m:nor/>
                      </m:rPr>
                      <a:rPr lang="en-US" altLang="ja-JP" sz="2800" b="0" i="0" dirty="0" smtClean="0">
                        <a:latin typeface="Cambria Math" charset="0"/>
                      </a:rPr>
                      <m:t>,</m:t>
                    </m:r>
                  </m:oMath>
                </a14:m>
                <a:endParaRPr lang="en-US" altLang="ja-JP" sz="2800" b="0" dirty="0" smtClean="0"/>
              </a:p>
              <a:p>
                <a:r>
                  <a:rPr lang="en-US" altLang="ja-JP" sz="2400" dirty="0"/>
                  <a:t>fix : </a:t>
                </a:r>
                <a14:m>
                  <m:oMath xmlns:m="http://schemas.openxmlformats.org/officeDocument/2006/math">
                    <m:d>
                      <m:dPr>
                        <m:sepChr m:val="∣"/>
                        <m:ctrlPr>
                          <a:rPr lang="en-US" altLang="ja-JP" sz="2400" i="1" dirty="0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altLang="ja-JP" sz="2400" i="1" dirty="0">
                            <a:latin typeface="Cambria Math" charset="0"/>
                          </a:rPr>
                          <m:t>𝑓</m:t>
                        </m:r>
                        <m:r>
                          <a:rPr lang="en-US" altLang="ja-JP" sz="2400" i="1" dirty="0">
                            <a:latin typeface="Cambria Math" charset="0"/>
                          </a:rPr>
                          <m:t>:(</m:t>
                        </m:r>
                        <m:r>
                          <a:rPr lang="en-US" altLang="ja-JP" sz="2400" i="1" dirty="0">
                            <a:latin typeface="Cambria Math" charset="0"/>
                          </a:rPr>
                          <m:t>𝑎</m:t>
                        </m:r>
                        <m:r>
                          <a:rPr lang="en-US" altLang="ja-JP" sz="2400" i="1" dirty="0">
                            <a:latin typeface="Cambria Math" charset="0"/>
                          </a:rPr>
                          <m:t> :{</m:t>
                        </m:r>
                        <m:r>
                          <a:rPr lang="en-US" altLang="ja-JP" sz="2400" i="1" dirty="0">
                            <a:latin typeface="Cambria Math" charset="0"/>
                          </a:rPr>
                          <m:t>𝑎</m:t>
                        </m:r>
                      </m:e>
                      <m:e>
                        <m:r>
                          <a:rPr lang="en-US" altLang="ja-JP" sz="2400" b="0" i="1" dirty="0" smtClean="0">
                            <a:latin typeface="Cambria Math" charset="0"/>
                          </a:rPr>
                          <m:t>𝑎</m:t>
                        </m:r>
                        <m:r>
                          <a:rPr lang="en-US" altLang="ja-JP" sz="2400" b="0" i="1" dirty="0" smtClean="0">
                            <a:latin typeface="Cambria Math" charset="0"/>
                          </a:rPr>
                          <m:t>&lt;0})→{</m:t>
                        </m:r>
                        <m:r>
                          <a:rPr lang="en-US" altLang="ja-JP" sz="2400" i="1" dirty="0">
                            <a:latin typeface="Cambria Math" charset="0"/>
                          </a:rPr>
                          <m:t>𝑏</m:t>
                        </m:r>
                      </m:e>
                      <m:e>
                        <m:r>
                          <a:rPr lang="en-US" altLang="ja-JP" sz="2400" b="0" i="1" dirty="0" smtClean="0">
                            <a:latin typeface="Cambria Math" charset="0"/>
                          </a:rPr>
                          <m:t>𝑏</m:t>
                        </m:r>
                        <m:r>
                          <a:rPr lang="en-US" altLang="ja-JP" sz="2400" b="0" i="1" dirty="0" smtClean="0">
                            <a:latin typeface="Cambria Math" charset="0"/>
                          </a:rPr>
                          <m:t>&lt;</m:t>
                        </m:r>
                        <m:r>
                          <a:rPr lang="en-US" altLang="ja-JP" sz="2400" b="0" i="1" dirty="0" smtClean="0">
                            <a:latin typeface="Cambria Math" charset="0"/>
                          </a:rPr>
                          <m:t>𝑎</m:t>
                        </m:r>
                        <m:r>
                          <a:rPr lang="en-US" altLang="ja-JP" sz="2400" i="1" dirty="0">
                            <a:latin typeface="Cambria Math" charset="0"/>
                          </a:rPr>
                          <m:t>)}</m:t>
                        </m:r>
                      </m:e>
                    </m:d>
                  </m:oMath>
                </a14:m>
                <a:endParaRPr lang="en-US" altLang="ja-JP" sz="2400" dirty="0">
                  <a:latin typeface="Cambria Math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 dirty="0">
                          <a:latin typeface="Cambria Math" charset="0"/>
                        </a:rPr>
                        <m:t>→(</m:t>
                      </m:r>
                      <m:r>
                        <a:rPr lang="en-US" altLang="ja-JP" sz="2400" i="1" dirty="0">
                          <a:latin typeface="Cambria Math" charset="0"/>
                        </a:rPr>
                        <m:t>𝑥</m:t>
                      </m:r>
                      <m:r>
                        <a:rPr lang="en-US" altLang="ja-JP" sz="2400" i="1" dirty="0">
                          <a:latin typeface="Cambria Math" charset="0"/>
                        </a:rPr>
                        <m:t> :{</m:t>
                      </m:r>
                      <m:r>
                        <a:rPr lang="en-US" altLang="ja-JP" sz="2400" i="1" dirty="0">
                          <a:latin typeface="Cambria Math" charset="0"/>
                        </a:rPr>
                        <m:t>𝑥</m:t>
                      </m:r>
                      <m:r>
                        <a:rPr lang="en-US" altLang="ja-JP" sz="2400" i="1" dirty="0">
                          <a:latin typeface="Cambria Math" charset="0"/>
                        </a:rPr>
                        <m:t>∣</m:t>
                      </m:r>
                      <m:r>
                        <a:rPr lang="en-US" altLang="ja-JP" sz="2400" i="1" dirty="0">
                          <a:latin typeface="Cambria Math" charset="0"/>
                        </a:rPr>
                        <m:t>𝑥</m:t>
                      </m:r>
                      <m:r>
                        <a:rPr lang="en-US" altLang="ja-JP" sz="2400" b="0" i="1" dirty="0" smtClean="0">
                          <a:latin typeface="Cambria Math" charset="0"/>
                        </a:rPr>
                        <m:t>&lt;0</m:t>
                      </m:r>
                      <m:r>
                        <a:rPr lang="en-US" altLang="ja-JP" sz="2400" i="1" dirty="0">
                          <a:latin typeface="Cambria Math" charset="0"/>
                        </a:rPr>
                        <m:t>)})→{</m:t>
                      </m:r>
                      <m:r>
                        <a:rPr lang="en-US" altLang="ja-JP" sz="2400" i="1" dirty="0">
                          <a:latin typeface="Cambria Math" charset="0"/>
                        </a:rPr>
                        <m:t>𝑦</m:t>
                      </m:r>
                      <m:r>
                        <a:rPr lang="en-US" altLang="ja-JP" sz="2400" i="1" dirty="0">
                          <a:latin typeface="Cambria Math" charset="0"/>
                        </a:rPr>
                        <m:t>∣ ⊥}, </m:t>
                      </m:r>
                    </m:oMath>
                  </m:oMathPara>
                </a14:m>
                <a:endParaRPr lang="en-US" altLang="ja-JP" sz="2400" dirty="0"/>
              </a:p>
              <a:p>
                <a:r>
                  <a:rPr lang="en-US" altLang="ja-JP" sz="2400" dirty="0"/>
                  <a:t>to_zero : </a:t>
                </a:r>
                <a14:m>
                  <m:oMath xmlns:m="http://schemas.openxmlformats.org/officeDocument/2006/math">
                    <m:r>
                      <a:rPr lang="en-US" altLang="ja-JP" sz="2400" i="1" dirty="0">
                        <a:latin typeface="Cambria Math" charset="0"/>
                      </a:rPr>
                      <m:t>(</m:t>
                    </m:r>
                    <m:r>
                      <a:rPr lang="en-US" altLang="ja-JP" sz="2400" i="1" dirty="0">
                        <a:latin typeface="Cambria Math" charset="0"/>
                      </a:rPr>
                      <m:t>𝑥</m:t>
                    </m:r>
                    <m:r>
                      <a:rPr lang="en-US" altLang="ja-JP" sz="2400" i="1" dirty="0">
                        <a:latin typeface="Cambria Math" charset="0"/>
                      </a:rPr>
                      <m:t> :{</m:t>
                    </m:r>
                    <m:r>
                      <a:rPr lang="en-US" altLang="ja-JP" sz="2400" i="1" dirty="0">
                        <a:latin typeface="Cambria Math" charset="0"/>
                      </a:rPr>
                      <m:t>𝑥</m:t>
                    </m:r>
                    <m:r>
                      <a:rPr lang="en-US" altLang="ja-JP" sz="2400" i="1" dirty="0">
                        <a:latin typeface="Cambria Math" charset="0"/>
                      </a:rPr>
                      <m:t>∣</m:t>
                    </m:r>
                    <m:r>
                      <a:rPr lang="en-US" altLang="ja-JP" sz="2400" i="1" dirty="0">
                        <a:latin typeface="Cambria Math" charset="0"/>
                      </a:rPr>
                      <m:t>𝑥</m:t>
                    </m:r>
                    <m:r>
                      <a:rPr lang="en-US" altLang="ja-JP" sz="2400" b="0" i="1" dirty="0" smtClean="0">
                        <a:latin typeface="Cambria Math" charset="0"/>
                      </a:rPr>
                      <m:t>&lt;0</m:t>
                    </m:r>
                    <m:r>
                      <a:rPr lang="en-US" altLang="ja-JP" sz="2400" i="1" dirty="0">
                        <a:latin typeface="Cambria Math" charset="0"/>
                      </a:rPr>
                      <m:t>})→{</m:t>
                    </m:r>
                    <m:r>
                      <a:rPr lang="en-US" altLang="ja-JP" sz="2400" i="1" dirty="0">
                        <a:latin typeface="Cambria Math" charset="0"/>
                      </a:rPr>
                      <m:t>𝑦</m:t>
                    </m:r>
                    <m:r>
                      <a:rPr lang="en-US" altLang="ja-JP" sz="2400" i="1" dirty="0">
                        <a:latin typeface="Cambria Math" charset="0"/>
                      </a:rPr>
                      <m:t>∣</m:t>
                    </m:r>
                    <m:r>
                      <a:rPr lang="en-US" altLang="ja-JP" sz="2400" b="0" i="1" dirty="0" smtClean="0">
                        <a:latin typeface="Cambria Math" charset="0"/>
                      </a:rPr>
                      <m:t>𝑦</m:t>
                    </m:r>
                    <m:r>
                      <a:rPr lang="en-US" altLang="ja-JP" sz="2400" b="0" i="1" dirty="0" smtClean="0">
                        <a:latin typeface="Cambria Math" charset="0"/>
                      </a:rPr>
                      <m:t>&lt;</m:t>
                    </m:r>
                    <m:r>
                      <a:rPr lang="en-US" altLang="ja-JP" sz="2400" b="0" i="1" dirty="0" smtClean="0">
                        <a:latin typeface="Cambria Math" charset="0"/>
                      </a:rPr>
                      <m:t>𝑥</m:t>
                    </m:r>
                    <m:r>
                      <a:rPr lang="en-US" altLang="ja-JP" sz="2400" i="1" dirty="0">
                        <a:latin typeface="Cambria Math" charset="0"/>
                      </a:rPr>
                      <m:t>}</m:t>
                    </m:r>
                  </m:oMath>
                </a14:m>
                <a:endParaRPr lang="en-US" altLang="ja-JP" sz="2400" b="1" dirty="0">
                  <a:solidFill>
                    <a:schemeClr val="accent1"/>
                  </a:solidFill>
                  <a:latin typeface="Osaka−等幅"/>
                  <a:ea typeface="Osaka−等幅"/>
                  <a:cs typeface="Osaka−等幅"/>
                </a:endParaRPr>
              </a:p>
              <a:p>
                <a:endParaRPr lang="ja-JP" altLang="en-US" sz="2800" dirty="0">
                  <a:solidFill>
                    <a:srgbClr val="C0504D"/>
                  </a:solidFill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396" y="5102400"/>
                <a:ext cx="5546935" cy="1704217"/>
              </a:xfrm>
              <a:prstGeom prst="rect">
                <a:avLst/>
              </a:prstGeom>
              <a:blipFill rotWithShape="0">
                <a:blip r:embed="rId5"/>
                <a:stretch>
                  <a:fillRect l="-1856" t="-2098" b="-7692"/>
                </a:stretch>
              </a:blipFill>
              <a:ln w="3810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ounded Rectangular Callout 13"/>
          <p:cNvSpPr/>
          <p:nvPr/>
        </p:nvSpPr>
        <p:spPr>
          <a:xfrm>
            <a:off x="175426" y="3792463"/>
            <a:ext cx="2723137" cy="1249942"/>
          </a:xfrm>
          <a:prstGeom prst="wedgeRoundRectCallout">
            <a:avLst>
              <a:gd name="adj1" fmla="val -41516"/>
              <a:gd name="adj2" fmla="val 2631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/>
              <a:t>infer a maximally-weak precondition </a:t>
            </a:r>
            <a:r>
              <a:rPr lang="en-US" altLang="ja-JP" sz="2800" b="1" dirty="0">
                <a:solidFill>
                  <a:schemeClr val="tx1"/>
                </a:solidFill>
                <a:latin typeface="Cambria Math" charset="0"/>
                <a:ea typeface="Hiragino Kaku Gothic ProN W6" charset="-128"/>
                <a:cs typeface="Hiragino Kaku Gothic ProN W6" charset="-128"/>
              </a:rPr>
              <a:t>𝑷</a:t>
            </a:r>
            <a:r>
              <a:rPr lang="en-US" altLang="ja-JP" sz="2800" dirty="0" smtClean="0"/>
              <a:t> </a:t>
            </a:r>
            <a:endParaRPr kumimoji="1"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284391" y="4003238"/>
                <a:ext cx="3795398" cy="954107"/>
              </a:xfrm>
              <a:prstGeom prst="rect">
                <a:avLst/>
              </a:prstGeom>
              <a:ln w="57150"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2800" b="1" dirty="0" smtClean="0"/>
                  <a:t>main never terminates </a:t>
                </a:r>
              </a:p>
              <a:p>
                <a:pPr algn="ctr"/>
                <a:r>
                  <a:rPr lang="en-US" altLang="ja-JP" sz="2800" b="1" dirty="0"/>
                  <a:t>i</a:t>
                </a:r>
                <a:r>
                  <a:rPr lang="en-US" altLang="ja-JP" sz="2800" b="1" dirty="0" smtClean="0"/>
                  <a:t>f </a:t>
                </a:r>
                <a:r>
                  <a:rPr lang="en-US" altLang="ja-JP" sz="2800" b="1" dirty="0" smtClean="0">
                    <a:solidFill>
                      <a:srgbClr val="FF0000"/>
                    </a:solidFill>
                    <a:ea typeface="Hiragino Kaku Gothic ProN W6" charset="-128"/>
                    <a:cs typeface="Hiragino Kaku Gothic ProN W6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1" i="1" smtClean="0">
                        <a:solidFill>
                          <a:srgbClr val="FF0000"/>
                        </a:solidFill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𝒙</m:t>
                    </m:r>
                    <m:r>
                      <a:rPr lang="en-US" altLang="ja-JP" sz="2800" b="1" i="1" smtClean="0">
                        <a:solidFill>
                          <a:srgbClr val="FF0000"/>
                        </a:solidFill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&lt;</m:t>
                    </m:r>
                    <m:r>
                      <a:rPr lang="en-US" altLang="ja-JP" sz="2800" b="1" i="1" smtClean="0">
                        <a:solidFill>
                          <a:srgbClr val="FF0000"/>
                        </a:solidFill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𝟎</m:t>
                    </m:r>
                  </m:oMath>
                </a14:m>
                <a:endParaRPr kumimoji="1" lang="en-US" altLang="ja-JP" sz="2800" b="1" dirty="0" smtClean="0">
                  <a:latin typeface="Hiragino Kaku Gothic ProN W3" charset="-128"/>
                  <a:ea typeface="Hiragino Kaku Gothic ProN W3" charset="-128"/>
                  <a:cs typeface="Hiragino Kaku Gothic ProN W3" charset="-128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4391" y="4003238"/>
                <a:ext cx="3795398" cy="954107"/>
              </a:xfrm>
              <a:prstGeom prst="rect">
                <a:avLst/>
              </a:prstGeom>
              <a:blipFill rotWithShape="0">
                <a:blip r:embed="rId6"/>
                <a:stretch>
                  <a:fillRect l="-475" t="-3636" b="-14545"/>
                </a:stretch>
              </a:blipFill>
              <a:ln w="57150"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Down Arrow 14"/>
              <p:cNvSpPr/>
              <p:nvPr/>
            </p:nvSpPr>
            <p:spPr>
              <a:xfrm>
                <a:off x="3048828" y="3762265"/>
                <a:ext cx="2282772" cy="1267992"/>
              </a:xfrm>
              <a:prstGeom prst="downArrow">
                <a:avLst>
                  <a:gd name="adj1" fmla="val 62567"/>
                  <a:gd name="adj2" fmla="val 26766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chemeClr val="tx1"/>
                          </a:solidFill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  </m:t>
                      </m:r>
                      <m:r>
                        <a:rPr lang="en-US" altLang="ja-JP" sz="2800" b="1" i="1" smtClean="0">
                          <a:solidFill>
                            <a:schemeClr val="tx1"/>
                          </a:solidFill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𝒎𝒂𝒙</m:t>
                      </m:r>
                      <m:d>
                        <m:dPr>
                          <m:ctrlPr>
                            <a:rPr lang="en-US" altLang="ja-JP" sz="2800" b="1" i="1">
                              <a:solidFill>
                                <a:schemeClr val="tx1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</m:ctrlPr>
                        </m:dPr>
                        <m:e>
                          <m:r>
                            <a:rPr lang="en-US" altLang="ja-JP" sz="2800" b="1" i="1">
                              <a:solidFill>
                                <a:schemeClr val="tx1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𝑷</m:t>
                          </m:r>
                        </m:e>
                      </m:d>
                    </m:oMath>
                  </m:oMathPara>
                </a14:m>
                <a:endParaRPr lang="en-US" altLang="ja-JP" sz="2400" b="1" i="1" dirty="0">
                  <a:solidFill>
                    <a:schemeClr val="tx1"/>
                  </a:solidFill>
                  <a:latin typeface="Cambria Math" charset="0"/>
                  <a:ea typeface="Hiragino Kaku Gothic ProN W6" charset="-128"/>
                  <a:cs typeface="Hiragino Kaku Gothic ProN W6" charset="-128"/>
                </a:endParaRPr>
              </a:p>
            </p:txBody>
          </p:sp>
        </mc:Choice>
        <mc:Fallback xmlns="">
          <p:sp>
            <p:nvSpPr>
              <p:cNvPr id="15" name="Down Arrow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828" y="3762265"/>
                <a:ext cx="2282772" cy="1267992"/>
              </a:xfrm>
              <a:prstGeom prst="downArrow">
                <a:avLst>
                  <a:gd name="adj1" fmla="val 62567"/>
                  <a:gd name="adj2" fmla="val 26766"/>
                </a:avLst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4705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3"/>
    </mc:Choice>
    <mc:Fallback xmlns="">
      <p:transition spd="slow" advTm="66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  <p:bldP spid="16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Applications of Refinement Type Optimization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051" y="1696418"/>
            <a:ext cx="7782633" cy="435133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Non-termination analysis</a:t>
            </a:r>
          </a:p>
          <a:p>
            <a:r>
              <a:rPr lang="en-US" altLang="ja-JP" dirty="0">
                <a:solidFill>
                  <a:srgbClr val="FF0000"/>
                </a:solidFill>
              </a:rPr>
              <a:t>Conditional </a:t>
            </a:r>
            <a:r>
              <a:rPr lang="en-US" altLang="ja-JP" dirty="0" smtClean="0">
                <a:solidFill>
                  <a:srgbClr val="FF0000"/>
                </a:solidFill>
              </a:rPr>
              <a:t>termination analysis</a:t>
            </a:r>
          </a:p>
          <a:p>
            <a:r>
              <a:rPr lang="en-US" altLang="ja-JP" dirty="0" smtClean="0"/>
              <a:t>Precondition </a:t>
            </a:r>
            <a:r>
              <a:rPr lang="en-US" altLang="ja-JP" dirty="0"/>
              <a:t>inference</a:t>
            </a:r>
          </a:p>
          <a:p>
            <a:r>
              <a:rPr lang="en-US" altLang="ja-JP" dirty="0" smtClean="0"/>
              <a:t>Bug finding</a:t>
            </a:r>
          </a:p>
          <a:p>
            <a:r>
              <a:rPr lang="en-US" altLang="ja-JP" dirty="0"/>
              <a:t>M</a:t>
            </a:r>
            <a:r>
              <a:rPr lang="en-US" altLang="ja-JP" dirty="0" smtClean="0"/>
              <a:t>odular verification</a:t>
            </a:r>
          </a:p>
          <a:p>
            <a:r>
              <a:rPr kumimoji="1" lang="en-US" altLang="ja-JP" dirty="0" smtClean="0"/>
              <a:t>…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SAS 2015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15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1310871" y="2251910"/>
            <a:ext cx="4218059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55577" y="2935891"/>
            <a:ext cx="5650549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95283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85"/>
    </mc:Choice>
    <mc:Fallback xmlns="">
      <p:transition spd="slow" advTm="2485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4"/>
          <p:cNvSpPr txBox="1"/>
          <p:nvPr/>
        </p:nvSpPr>
        <p:spPr>
          <a:xfrm>
            <a:off x="434586" y="5451378"/>
            <a:ext cx="8619386" cy="91443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0" rIns="0" rtlCol="0" anchor="t">
            <a:spAutoFit/>
          </a:bodyPr>
          <a:lstStyle/>
          <a:p>
            <a:r>
              <a:rPr kumimoji="1" lang="en-US" altLang="ja-JP" sz="2800" b="1" dirty="0" smtClean="0">
                <a:solidFill>
                  <a:schemeClr val="accent1"/>
                </a:solidFill>
                <a:latin typeface="Osaka−等幅"/>
                <a:ea typeface="Osaka−等幅"/>
                <a:cs typeface="Osaka−等幅"/>
              </a:rPr>
              <a:t>let rec</a:t>
            </a:r>
            <a:r>
              <a:rPr kumimoji="1" lang="en-US" altLang="ja-JP" sz="2800" b="1" dirty="0" smtClean="0">
                <a:latin typeface="Osaka−等幅"/>
                <a:ea typeface="Osaka−等幅"/>
                <a:cs typeface="Osaka−等幅"/>
              </a:rPr>
              <a:t> </a:t>
            </a:r>
            <a:r>
              <a:rPr kumimoji="1" lang="en-US" altLang="ja-JP" sz="2800" dirty="0" err="1" smtClean="0">
                <a:latin typeface="Osaka−等幅"/>
                <a:ea typeface="Osaka−等幅"/>
                <a:cs typeface="Osaka−等幅"/>
              </a:rPr>
              <a:t>sum_t</a:t>
            </a:r>
            <a:r>
              <a:rPr lang="en-US" altLang="ja-JP" sz="2800" dirty="0" smtClean="0">
                <a:latin typeface="Osaka−等幅"/>
                <a:ea typeface="Osaka−等幅"/>
                <a:cs typeface="Osaka−等幅"/>
              </a:rPr>
              <a:t> x </a:t>
            </a:r>
            <a:r>
              <a:rPr lang="en-US" altLang="ja-JP" sz="2800" b="1" dirty="0" err="1" smtClean="0">
                <a:solidFill>
                  <a:srgbClr val="FF0000"/>
                </a:solidFill>
                <a:latin typeface="Osaka−等幅"/>
                <a:ea typeface="Osaka−等幅"/>
                <a:cs typeface="Osaka−等幅"/>
              </a:rPr>
              <a:t>i</a:t>
            </a:r>
            <a:r>
              <a:rPr lang="en-US" altLang="ja-JP" sz="2800" b="1" dirty="0" smtClean="0">
                <a:solidFill>
                  <a:srgbClr val="FF0000"/>
                </a:solidFill>
                <a:latin typeface="Osaka−等幅"/>
                <a:ea typeface="Osaka−等幅"/>
                <a:cs typeface="Osaka−等幅"/>
              </a:rPr>
              <a:t> c</a:t>
            </a:r>
            <a:r>
              <a:rPr lang="en-US" altLang="ja-JP" sz="2800" dirty="0" smtClean="0">
                <a:latin typeface="Osaka−等幅"/>
                <a:ea typeface="Osaka−等幅"/>
                <a:cs typeface="Osaka−等幅"/>
              </a:rPr>
              <a:t> =</a:t>
            </a:r>
          </a:p>
          <a:p>
            <a:r>
              <a:rPr lang="en-US" altLang="ja-JP" sz="2800" b="1" dirty="0">
                <a:solidFill>
                  <a:schemeClr val="accent1"/>
                </a:solidFill>
                <a:latin typeface="Osaka−等幅"/>
                <a:ea typeface="Osaka−等幅"/>
                <a:cs typeface="Osaka−等幅"/>
              </a:rPr>
              <a:t> </a:t>
            </a:r>
            <a:r>
              <a:rPr lang="en-US" altLang="ja-JP" sz="2800" b="1" dirty="0" smtClean="0">
                <a:solidFill>
                  <a:schemeClr val="accent1"/>
                </a:solidFill>
                <a:latin typeface="Osaka−等幅"/>
                <a:ea typeface="Osaka−等幅"/>
                <a:cs typeface="Osaka−等幅"/>
              </a:rPr>
              <a:t> if</a:t>
            </a:r>
            <a:r>
              <a:rPr lang="en-US" altLang="ja-JP" sz="2800" dirty="0" smtClean="0">
                <a:latin typeface="Osaka−等幅"/>
                <a:ea typeface="Osaka−等幅"/>
                <a:cs typeface="Osaka−等幅"/>
              </a:rPr>
              <a:t> x = 0 </a:t>
            </a:r>
            <a:r>
              <a:rPr lang="en-US" altLang="ja-JP" sz="2800" b="1" dirty="0" smtClean="0">
                <a:solidFill>
                  <a:schemeClr val="accent1"/>
                </a:solidFill>
                <a:latin typeface="Osaka−等幅"/>
                <a:ea typeface="Osaka−等幅"/>
                <a:cs typeface="Osaka−等幅"/>
              </a:rPr>
              <a:t>then</a:t>
            </a:r>
            <a:r>
              <a:rPr lang="en-US" altLang="ja-JP" sz="2800" dirty="0" smtClean="0">
                <a:latin typeface="Osaka−等幅"/>
                <a:ea typeface="Osaka−等幅"/>
                <a:cs typeface="Osaka−等幅"/>
              </a:rPr>
              <a:t> 0 </a:t>
            </a:r>
            <a:r>
              <a:rPr lang="en-US" altLang="ja-JP" sz="2800" b="1" dirty="0" smtClean="0">
                <a:solidFill>
                  <a:schemeClr val="accent1"/>
                </a:solidFill>
                <a:latin typeface="Osaka−等幅"/>
                <a:ea typeface="Osaka−等幅"/>
                <a:cs typeface="Osaka−等幅"/>
              </a:rPr>
              <a:t>else</a:t>
            </a:r>
            <a:r>
              <a:rPr lang="en-US" altLang="ja-JP" sz="2800" b="1" dirty="0" smtClean="0">
                <a:solidFill>
                  <a:srgbClr val="4F81BD"/>
                </a:solidFill>
                <a:latin typeface="Osaka−等幅"/>
                <a:ea typeface="Osaka−等幅"/>
                <a:cs typeface="Osaka−等幅"/>
              </a:rPr>
              <a:t> </a:t>
            </a:r>
            <a:r>
              <a:rPr lang="en-US" altLang="ja-JP" sz="2800" dirty="0" smtClean="0">
                <a:latin typeface="Osaka−等幅"/>
                <a:ea typeface="Osaka−等幅"/>
                <a:cs typeface="Osaka−等幅"/>
              </a:rPr>
              <a:t>x + </a:t>
            </a:r>
            <a:r>
              <a:rPr lang="en-US" altLang="ja-JP" sz="2800" dirty="0" err="1" smtClean="0">
                <a:latin typeface="Osaka−等幅"/>
                <a:ea typeface="Osaka−等幅"/>
                <a:cs typeface="Osaka−等幅"/>
              </a:rPr>
              <a:t>sum_t</a:t>
            </a:r>
            <a:r>
              <a:rPr lang="en-US" altLang="ja-JP" sz="2800" dirty="0" smtClean="0">
                <a:latin typeface="Osaka−等幅"/>
                <a:ea typeface="Osaka−等幅"/>
                <a:cs typeface="Osaka−等幅"/>
              </a:rPr>
              <a:t> (x-1) </a:t>
            </a:r>
            <a:r>
              <a:rPr lang="en-US" altLang="ja-JP" sz="2800" b="1" dirty="0" err="1" smtClean="0">
                <a:solidFill>
                  <a:srgbClr val="FF0000"/>
                </a:solidFill>
                <a:latin typeface="Osaka−等幅"/>
                <a:ea typeface="Osaka−等幅"/>
                <a:cs typeface="Osaka−等幅"/>
              </a:rPr>
              <a:t>i</a:t>
            </a:r>
            <a:r>
              <a:rPr lang="en-US" altLang="ja-JP" sz="2800" b="1" dirty="0" smtClean="0">
                <a:solidFill>
                  <a:srgbClr val="FF0000"/>
                </a:solidFill>
                <a:latin typeface="Osaka−等幅"/>
                <a:ea typeface="Osaka−等幅"/>
                <a:cs typeface="Osaka−等幅"/>
              </a:rPr>
              <a:t> (c+1)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Conditional Termination Analysis (1/2)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315" y="1385711"/>
            <a:ext cx="8909685" cy="4351338"/>
          </a:xfrm>
        </p:spPr>
        <p:txBody>
          <a:bodyPr/>
          <a:lstStyle/>
          <a:p>
            <a:r>
              <a:rPr lang="en-US" altLang="ja-JP" dirty="0" smtClean="0"/>
              <a:t>Infer </a:t>
            </a:r>
            <a:r>
              <a:rPr lang="en-US" altLang="ja-JP" dirty="0"/>
              <a:t>a sufficient condition for </a:t>
            </a:r>
            <a:r>
              <a:rPr lang="en-US" altLang="ja-JP" dirty="0" smtClean="0"/>
              <a:t>termination</a:t>
            </a:r>
          </a:p>
          <a:p>
            <a:r>
              <a:rPr lang="en-US" altLang="ja-JP" dirty="0" smtClean="0"/>
              <a:t>Our approach is inspired by a </a:t>
            </a:r>
            <a:r>
              <a:rPr lang="en-US" altLang="ja-JP" dirty="0"/>
              <a:t>program transformation approach to </a:t>
            </a:r>
            <a:r>
              <a:rPr lang="en-US" altLang="ja-JP" dirty="0" smtClean="0"/>
              <a:t>termination analysis</a:t>
            </a:r>
            <a:br>
              <a:rPr lang="en-US" altLang="ja-JP" dirty="0" smtClean="0"/>
            </a:br>
            <a:r>
              <a:rPr lang="en-US" altLang="ja-JP" dirty="0" smtClean="0"/>
              <a:t>of imperative programs </a:t>
            </a:r>
            <a:r>
              <a:rPr lang="en-US" altLang="ja-JP" sz="2800" dirty="0" smtClean="0"/>
              <a:t>[</a:t>
            </a:r>
            <a:r>
              <a:rPr lang="en-US" altLang="ja-JP" sz="2800" dirty="0" err="1" smtClean="0"/>
              <a:t>Gulwani</a:t>
            </a:r>
            <a:r>
              <a:rPr lang="en-US" altLang="ja-JP" sz="2800" dirty="0" smtClean="0"/>
              <a:t>+ ’08, ’09]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16</a:t>
            </a:fld>
            <a:endParaRPr lang="en-US"/>
          </a:p>
        </p:txBody>
      </p:sp>
      <p:sp>
        <p:nvSpPr>
          <p:cNvPr id="7" name="テキスト ボックス 4"/>
          <p:cNvSpPr txBox="1"/>
          <p:nvPr/>
        </p:nvSpPr>
        <p:spPr>
          <a:xfrm>
            <a:off x="771254" y="3997284"/>
            <a:ext cx="7835805" cy="41549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0" rIns="0" rtlCol="0" anchor="t">
            <a:spAutoFit/>
          </a:bodyPr>
          <a:lstStyle/>
          <a:p>
            <a:r>
              <a:rPr kumimoji="1" lang="en-US" altLang="ja-JP" sz="2400" b="1" dirty="0" smtClean="0">
                <a:solidFill>
                  <a:schemeClr val="accent1"/>
                </a:solidFill>
                <a:latin typeface="Osaka−等幅"/>
                <a:ea typeface="Osaka−等幅"/>
                <a:cs typeface="Osaka−等幅"/>
              </a:rPr>
              <a:t>let rec</a:t>
            </a:r>
            <a:r>
              <a:rPr kumimoji="1" lang="en-US" altLang="ja-JP" sz="2400" b="1" dirty="0" smtClean="0">
                <a:latin typeface="Osaka−等幅"/>
                <a:ea typeface="Osaka−等幅"/>
                <a:cs typeface="Osaka−等幅"/>
              </a:rPr>
              <a:t> </a:t>
            </a:r>
            <a:r>
              <a:rPr kumimoji="1" lang="en-US" altLang="ja-JP" sz="2400" dirty="0" smtClean="0">
                <a:latin typeface="Osaka−等幅"/>
                <a:ea typeface="Osaka−等幅"/>
                <a:cs typeface="Osaka−等幅"/>
              </a:rPr>
              <a:t>sum</a:t>
            </a:r>
            <a:r>
              <a:rPr lang="en-US" altLang="ja-JP" sz="2400" dirty="0" smtClean="0">
                <a:latin typeface="Osaka−等幅"/>
                <a:ea typeface="Osaka−等幅"/>
                <a:cs typeface="Osaka−等幅"/>
              </a:rPr>
              <a:t> x = </a:t>
            </a:r>
            <a:r>
              <a:rPr lang="en-US" altLang="ja-JP" sz="2400" b="1" dirty="0" smtClean="0">
                <a:solidFill>
                  <a:schemeClr val="accent1"/>
                </a:solidFill>
                <a:latin typeface="Osaka−等幅"/>
                <a:ea typeface="Osaka−等幅"/>
                <a:cs typeface="Osaka−等幅"/>
              </a:rPr>
              <a:t>if</a:t>
            </a:r>
            <a:r>
              <a:rPr lang="en-US" altLang="ja-JP" sz="2400" dirty="0" smtClean="0">
                <a:latin typeface="Osaka−等幅"/>
                <a:ea typeface="Osaka−等幅"/>
                <a:cs typeface="Osaka−等幅"/>
              </a:rPr>
              <a:t> x = 0 </a:t>
            </a:r>
            <a:r>
              <a:rPr lang="en-US" altLang="ja-JP" sz="2400" b="1" dirty="0" smtClean="0">
                <a:solidFill>
                  <a:schemeClr val="accent1"/>
                </a:solidFill>
                <a:latin typeface="Osaka−等幅"/>
                <a:ea typeface="Osaka−等幅"/>
                <a:cs typeface="Osaka−等幅"/>
              </a:rPr>
              <a:t>then</a:t>
            </a:r>
            <a:r>
              <a:rPr lang="en-US" altLang="ja-JP" sz="2400" dirty="0" smtClean="0">
                <a:latin typeface="Osaka−等幅"/>
                <a:ea typeface="Osaka−等幅"/>
                <a:cs typeface="Osaka−等幅"/>
              </a:rPr>
              <a:t> 0 </a:t>
            </a:r>
            <a:r>
              <a:rPr lang="en-US" altLang="ja-JP" sz="2400" b="1" dirty="0" smtClean="0">
                <a:solidFill>
                  <a:schemeClr val="accent1"/>
                </a:solidFill>
                <a:latin typeface="Osaka−等幅"/>
                <a:ea typeface="Osaka−等幅"/>
                <a:cs typeface="Osaka−等幅"/>
              </a:rPr>
              <a:t>else</a:t>
            </a:r>
            <a:r>
              <a:rPr lang="en-US" altLang="ja-JP" sz="2400" b="1" dirty="0" smtClean="0">
                <a:solidFill>
                  <a:srgbClr val="4F81BD"/>
                </a:solidFill>
                <a:latin typeface="Osaka−等幅"/>
                <a:ea typeface="Osaka−等幅"/>
                <a:cs typeface="Osaka−等幅"/>
              </a:rPr>
              <a:t> </a:t>
            </a:r>
            <a:r>
              <a:rPr lang="en-US" altLang="ja-JP" sz="2400" dirty="0">
                <a:latin typeface="Osaka−等幅"/>
                <a:ea typeface="Osaka−等幅"/>
                <a:cs typeface="Osaka−等幅"/>
              </a:rPr>
              <a:t>x</a:t>
            </a:r>
            <a:r>
              <a:rPr lang="en-US" altLang="ja-JP" sz="2400" dirty="0" smtClean="0">
                <a:latin typeface="Osaka−等幅"/>
                <a:ea typeface="Osaka−等幅"/>
                <a:cs typeface="Osaka−等幅"/>
              </a:rPr>
              <a:t> + sum (x-1)</a:t>
            </a:r>
          </a:p>
        </p:txBody>
      </p:sp>
      <p:sp>
        <p:nvSpPr>
          <p:cNvPr id="9" name="Down Arrow 8"/>
          <p:cNvSpPr/>
          <p:nvPr/>
        </p:nvSpPr>
        <p:spPr>
          <a:xfrm>
            <a:off x="3830736" y="4654308"/>
            <a:ext cx="1482526" cy="744976"/>
          </a:xfrm>
          <a:prstGeom prst="downArrow">
            <a:avLst>
              <a:gd name="adj1" fmla="val 5162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5350328" y="4714230"/>
            <a:ext cx="2250526" cy="705559"/>
          </a:xfrm>
          <a:prstGeom prst="wedgeRoundRectCallout">
            <a:avLst>
              <a:gd name="adj1" fmla="val -114899"/>
              <a:gd name="adj2" fmla="val 68471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b="1" dirty="0" smtClean="0"/>
              <a:t>the number of recursive calls</a:t>
            </a:r>
            <a:endParaRPr lang="ja-JP" altLang="en-US" sz="2400" b="1" dirty="0" smtClean="0"/>
          </a:p>
        </p:txBody>
      </p:sp>
      <p:sp>
        <p:nvSpPr>
          <p:cNvPr id="13" name="Rounded Rectangular Callout 12"/>
          <p:cNvSpPr/>
          <p:nvPr/>
        </p:nvSpPr>
        <p:spPr>
          <a:xfrm>
            <a:off x="1867642" y="4564372"/>
            <a:ext cx="1690854" cy="776115"/>
          </a:xfrm>
          <a:prstGeom prst="wedgeRoundRectCallout">
            <a:avLst>
              <a:gd name="adj1" fmla="val 45750"/>
              <a:gd name="adj2" fmla="val 6758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b="1" dirty="0" smtClean="0"/>
              <a:t>the initial</a:t>
            </a:r>
          </a:p>
          <a:p>
            <a:pPr algn="ctr"/>
            <a:r>
              <a:rPr lang="en-US" altLang="ja-JP" sz="2400" b="1" dirty="0" smtClean="0"/>
              <a:t> value of x</a:t>
            </a:r>
            <a:endParaRPr lang="ja-JP" altLang="en-US" sz="2400" b="1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688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020"/>
    </mc:Choice>
    <mc:Fallback xmlns="">
      <p:transition spd="slow" advTm="5702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315" y="134564"/>
            <a:ext cx="8675370" cy="1095506"/>
          </a:xfrm>
        </p:spPr>
        <p:txBody>
          <a:bodyPr/>
          <a:lstStyle/>
          <a:p>
            <a:r>
              <a:rPr kumimoji="1" lang="en-US" altLang="ja-JP" dirty="0" smtClean="0"/>
              <a:t>Conditional Termination Analysis (2/2)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14097" y="4730752"/>
                <a:ext cx="6103103" cy="954107"/>
              </a:xfrm>
              <a:prstGeom prst="rect">
                <a:avLst/>
              </a:prstGeom>
              <a:ln w="57150">
                <a:solidFill>
                  <a:schemeClr val="accent2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ja-JP" sz="2800" dirty="0" err="1"/>
                  <a:t>s</a:t>
                </a:r>
                <a:r>
                  <a:rPr lang="en-US" altLang="ja-JP" sz="2800" dirty="0" err="1" smtClean="0">
                    <a:solidFill>
                      <a:schemeClr val="tx1"/>
                    </a:solidFill>
                  </a:rPr>
                  <a:t>um_t</a:t>
                </a:r>
                <a:r>
                  <a:rPr lang="en-US" altLang="ja-JP" sz="2800" dirty="0" smtClean="0">
                    <a:solidFill>
                      <a:schemeClr val="tx1"/>
                    </a:solidFill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280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altLang="ja-JP" sz="28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𝑥</m:t>
                        </m:r>
                        <m:r>
                          <a:rPr lang="en-US" altLang="ja-JP" sz="280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:</m:t>
                        </m:r>
                        <m:d>
                          <m:dPr>
                            <m:begChr m:val="{"/>
                            <m:endChr m:val="}"/>
                            <m:sepChr m:val="∣"/>
                            <m:ctrlPr>
                              <a:rPr lang="en-US" altLang="ja-JP" sz="280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altLang="ja-JP" sz="28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𝑥</m:t>
                            </m:r>
                          </m:e>
                          <m:e>
                            <m:r>
                              <a:rPr lang="en-US" altLang="ja-JP" sz="2800" b="1" i="1" smtClean="0">
                                <a:solidFill>
                                  <a:schemeClr val="accent1"/>
                                </a:solidFill>
                                <a:latin typeface="Cambria Math" charset="0"/>
                              </a:rPr>
                              <m:t>𝒙</m:t>
                            </m:r>
                            <m:r>
                              <a:rPr lang="en-US" altLang="ja-JP" sz="2800" b="1" i="1" smtClean="0">
                                <a:solidFill>
                                  <a:schemeClr val="accent1"/>
                                </a:solidFill>
                                <a:latin typeface="Cambria Math" charset="0"/>
                              </a:rPr>
                              <m:t>≥</m:t>
                            </m:r>
                            <m:r>
                              <a:rPr lang="en-US" altLang="ja-JP" sz="2800" b="1" i="1" smtClean="0">
                                <a:solidFill>
                                  <a:schemeClr val="accent1"/>
                                </a:solidFill>
                                <a:latin typeface="Cambria Math" charset="0"/>
                              </a:rPr>
                              <m:t>𝟎</m:t>
                            </m:r>
                          </m:e>
                        </m:d>
                      </m:e>
                    </m:d>
                    <m:r>
                      <a:rPr lang="en-US" altLang="ja-JP" sz="2800" i="1" dirty="0">
                        <a:solidFill>
                          <a:schemeClr val="tx1"/>
                        </a:solidFill>
                        <a:latin typeface="Cambria Math" charset="0"/>
                      </a:rPr>
                      <m:t>→</m:t>
                    </m:r>
                    <m:d>
                      <m:dPr>
                        <m:ctrlPr>
                          <a:rPr lang="en-US" altLang="ja-JP" sz="2800" i="1" dirty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altLang="ja-JP" sz="2800" i="1" dirty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𝑖</m:t>
                        </m:r>
                        <m:r>
                          <a:rPr lang="en-US" altLang="ja-JP" sz="2800" i="1" dirty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:</m:t>
                        </m:r>
                        <m:r>
                          <m:rPr>
                            <m:nor/>
                          </m:rPr>
                          <a:rPr lang="en-US" altLang="ja-JP" sz="2800" dirty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int</m:t>
                        </m:r>
                      </m:e>
                    </m:d>
                    <m:r>
                      <a:rPr lang="en-US" altLang="ja-JP" sz="2800" i="1" dirty="0">
                        <a:solidFill>
                          <a:schemeClr val="tx1"/>
                        </a:solidFill>
                        <a:latin typeface="Cambria Math" charset="0"/>
                      </a:rPr>
                      <m:t>→</m:t>
                    </m:r>
                  </m:oMath>
                </a14:m>
                <a:endParaRPr lang="en-US" altLang="ja-JP" sz="2800" i="1" dirty="0" smtClean="0">
                  <a:solidFill>
                    <a:schemeClr val="tx1"/>
                  </a:solidFill>
                  <a:latin typeface="Cambria Math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ja-JP" sz="2800" i="1" dirty="0">
                          <a:solidFill>
                            <a:schemeClr val="tx1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altLang="ja-JP" sz="2800" i="1" dirty="0">
                          <a:solidFill>
                            <a:schemeClr val="tx1"/>
                          </a:solidFill>
                          <a:latin typeface="Cambria Math" charset="0"/>
                        </a:rPr>
                        <m:t>𝑐</m:t>
                      </m:r>
                      <m:r>
                        <a:rPr lang="en-US" altLang="ja-JP" sz="2800" i="1" dirty="0">
                          <a:solidFill>
                            <a:schemeClr val="tx1"/>
                          </a:solidFill>
                          <a:latin typeface="Cambria Math" charset="0"/>
                        </a:rPr>
                        <m:t> :</m:t>
                      </m:r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US" altLang="ja-JP" sz="28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𝑐</m:t>
                          </m:r>
                        </m:e>
                        <m:e>
                          <m:r>
                            <a:rPr lang="en-US" altLang="ja-JP" sz="28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𝑥</m:t>
                          </m:r>
                          <m:r>
                            <a:rPr lang="en-US" altLang="ja-JP" sz="28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≤</m:t>
                          </m:r>
                          <m:r>
                            <a:rPr lang="en-US" altLang="ja-JP" sz="28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𝑖</m:t>
                          </m:r>
                          <m:r>
                            <a:rPr lang="ja-JP" altLang="en-US" sz="28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∧</m:t>
                          </m:r>
                          <m:r>
                            <a:rPr lang="en-US" altLang="ja-JP" sz="28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𝑖</m:t>
                          </m:r>
                          <m:r>
                            <a:rPr lang="en-US" altLang="ja-JP" sz="28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=</m:t>
                          </m:r>
                          <m:r>
                            <a:rPr lang="en-US" altLang="ja-JP" sz="28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𝑥</m:t>
                          </m:r>
                          <m:r>
                            <a:rPr lang="en-US" altLang="ja-JP" sz="28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+</m:t>
                          </m:r>
                          <m:r>
                            <a:rPr lang="en-US" altLang="ja-JP" sz="28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𝑐</m:t>
                          </m:r>
                        </m:e>
                      </m:d>
                      <m:r>
                        <a:rPr lang="en-US" altLang="ja-JP" sz="2800" i="1" dirty="0">
                          <a:solidFill>
                            <a:schemeClr val="tx1"/>
                          </a:solidFill>
                          <a:latin typeface="Cambria Math" charset="0"/>
                        </a:rPr>
                        <m:t>)→</m:t>
                      </m:r>
                      <m:r>
                        <m:rPr>
                          <m:nor/>
                        </m:rPr>
                        <a:rPr lang="en-US" altLang="ja-JP" sz="2800" dirty="0">
                          <a:solidFill>
                            <a:schemeClr val="tx1"/>
                          </a:solidFill>
                          <a:latin typeface="Cambria Math" charset="0"/>
                        </a:rPr>
                        <m:t>int</m:t>
                      </m:r>
                    </m:oMath>
                  </m:oMathPara>
                </a14:m>
                <a:endParaRPr lang="ja-JP" alt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097" y="4730752"/>
                <a:ext cx="6103103" cy="954107"/>
              </a:xfrm>
              <a:prstGeom prst="rect">
                <a:avLst/>
              </a:prstGeom>
              <a:blipFill rotWithShape="0">
                <a:blip r:embed="rId4"/>
                <a:stretch>
                  <a:fillRect l="-1683" t="-3012"/>
                </a:stretch>
              </a:blipFill>
              <a:ln w="571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14097" y="5727338"/>
                <a:ext cx="6103103" cy="523220"/>
              </a:xfrm>
              <a:prstGeom prst="rect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ja-JP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altLang="ja-JP" sz="2800" b="0" i="1" dirty="0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altLang="ja-JP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sz="28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n-US" altLang="ja-JP" sz="2800" b="0" i="1" dirty="0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𝐵𝑛𝑑</m:t>
                      </m:r>
                      <m:d>
                        <m:dPr>
                          <m:ctrlPr>
                            <a:rPr lang="en-US" altLang="ja-JP" sz="2800" b="0" i="1" dirty="0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b="0" i="1" dirty="0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𝑖</m:t>
                          </m:r>
                          <m:r>
                            <a:rPr lang="en-US" altLang="ja-JP" sz="2800" b="0" i="1" dirty="0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,</m:t>
                          </m:r>
                          <m:r>
                            <a:rPr lang="en-US" altLang="ja-JP" sz="2800" b="0" i="1" dirty="0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𝑐</m:t>
                          </m:r>
                        </m:e>
                      </m:d>
                      <m:r>
                        <a:rPr lang="en-US" altLang="ja-JP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↦</m:t>
                      </m:r>
                      <m:r>
                        <a:rPr lang="en-US" altLang="ja-JP" sz="2800" b="1" i="1" dirty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𝒄</m:t>
                      </m:r>
                      <m:r>
                        <a:rPr lang="en-US" altLang="ja-JP" sz="2800" b="1" i="1" dirty="0">
                          <a:solidFill>
                            <a:schemeClr val="accent1"/>
                          </a:solidFill>
                          <a:latin typeface="Cambria Math" charset="0"/>
                        </a:rPr>
                        <m:t>≤</m:t>
                      </m:r>
                      <m:r>
                        <a:rPr lang="en-US" altLang="ja-JP" sz="2800" b="1" i="1" dirty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𝒊</m:t>
                      </m:r>
                    </m:oMath>
                  </m:oMathPara>
                </a14:m>
                <a:endParaRPr lang="en-US" altLang="ja-JP" sz="2800" b="1" dirty="0" smtClean="0">
                  <a:solidFill>
                    <a:srgbClr val="5D5D5D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097" y="5727338"/>
                <a:ext cx="6103103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3810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612911" y="4325823"/>
                <a:ext cx="2296774" cy="1815882"/>
              </a:xfrm>
              <a:prstGeom prst="rect">
                <a:avLst/>
              </a:prstGeom>
              <a:ln w="57150"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altLang="ja-JP" sz="2800" dirty="0" smtClean="0"/>
                  <a:t>sum x terminates </a:t>
                </a:r>
                <a:r>
                  <a:rPr lang="en-US" altLang="ja-JP" sz="2800" dirty="0"/>
                  <a:t>w</a:t>
                </a:r>
                <a:r>
                  <a:rPr lang="en-US" altLang="ja-JP" sz="2800" dirty="0" smtClean="0"/>
                  <a:t>hen</a:t>
                </a:r>
                <a14:m>
                  <m:oMath xmlns:m="http://schemas.openxmlformats.org/officeDocument/2006/math">
                    <m:r>
                      <a:rPr lang="en-US" altLang="ja-JP" sz="2800" b="0" i="0" smtClean="0">
                        <a:solidFill>
                          <a:schemeClr val="tx1"/>
                        </a:solidFill>
                        <a:latin typeface="Cambria Math" charset="0"/>
                      </a:rPr>
                      <m:t> </m:t>
                    </m:r>
                    <m:r>
                      <a:rPr lang="en-US" altLang="ja-JP" sz="2800" i="1">
                        <a:solidFill>
                          <a:schemeClr val="tx1"/>
                        </a:solidFill>
                        <a:latin typeface="Cambria Math" charset="0"/>
                      </a:rPr>
                      <m:t>𝑥</m:t>
                    </m:r>
                    <m:r>
                      <a:rPr lang="en-US" altLang="ja-JP" sz="2800" b="0" i="1" smtClean="0">
                        <a:solidFill>
                          <a:schemeClr val="tx1"/>
                        </a:solidFill>
                        <a:latin typeface="Cambria Math" charset="0"/>
                      </a:rPr>
                      <m:t>≥0</m:t>
                    </m:r>
                  </m:oMath>
                </a14:m>
                <a:endParaRPr kumimoji="1" lang="en-US" altLang="ja-JP" sz="2800" dirty="0" smtClean="0">
                  <a:latin typeface="Hiragino Kaku Gothic ProN W3" charset="-128"/>
                  <a:ea typeface="Hiragino Kaku Gothic ProN W3" charset="-128"/>
                  <a:cs typeface="Hiragino Kaku Gothic ProN W3" charset="-128"/>
                </a:endParaRPr>
              </a:p>
              <a:p>
                <a:r>
                  <a:rPr lang="en-US" altLang="ja-JP" sz="2800" dirty="0" smtClean="0"/>
                  <a:t>because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charset="0"/>
                      </a:rPr>
                      <m:t>𝑐</m:t>
                    </m:r>
                    <m:r>
                      <a:rPr lang="en-US" altLang="ja-JP" sz="2800" b="0" i="1" smtClean="0">
                        <a:latin typeface="Cambria Math" charset="0"/>
                      </a:rPr>
                      <m:t>≤</m:t>
                    </m:r>
                    <m:r>
                      <a:rPr lang="en-US" altLang="ja-JP" sz="2800" b="0" i="1" smtClean="0">
                        <a:latin typeface="Cambria Math" charset="0"/>
                      </a:rPr>
                      <m:t>𝑖</m:t>
                    </m:r>
                  </m:oMath>
                </a14:m>
                <a:endParaRPr kumimoji="1" lang="ja-JP" altLang="en-US" sz="2800" dirty="0" smtClean="0">
                  <a:latin typeface="Hiragino Kaku Gothic ProN W3" charset="-128"/>
                  <a:ea typeface="Hiragino Kaku Gothic ProN W3" charset="-128"/>
                  <a:cs typeface="Hiragino Kaku Gothic ProN W3" charset="-128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2911" y="4325823"/>
                <a:ext cx="2296774" cy="1815882"/>
              </a:xfrm>
              <a:prstGeom prst="rect">
                <a:avLst/>
              </a:prstGeom>
              <a:blipFill rotWithShape="0">
                <a:blip r:embed="rId6"/>
                <a:stretch>
                  <a:fillRect l="-4404" t="-1961" b="-7516"/>
                </a:stretch>
              </a:blipFill>
              <a:ln w="57150"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05797" y="1188744"/>
            <a:ext cx="861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Infer a sufficient condition for termination</a:t>
            </a:r>
            <a:endParaRPr lang="ja-JP" altLang="en-US" sz="3200" i="1" dirty="0">
              <a:latin typeface="Cambria Math" charset="0"/>
              <a:ea typeface="Hiragino Kaku Gothic ProN W6" charset="-128"/>
              <a:cs typeface="Hiragino Kaku Gothic ProN W6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3"/>
              <p:cNvSpPr txBox="1"/>
              <p:nvPr/>
            </p:nvSpPr>
            <p:spPr>
              <a:xfrm>
                <a:off x="93183" y="2393182"/>
                <a:ext cx="8965565" cy="1144624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tIns="0" rIns="0" rtlCol="0">
                <a:spAutoFit/>
              </a:bodyPr>
              <a:lstStyle/>
              <a:p>
                <a:r>
                  <a:rPr lang="en-US" altLang="ja-JP" sz="2400" dirty="0" err="1" smtClean="0">
                    <a:solidFill>
                      <a:schemeClr val="tx1"/>
                    </a:solidFill>
                  </a:rPr>
                  <a:t>sum_t</a:t>
                </a:r>
                <a:r>
                  <a:rPr lang="en-US" altLang="ja-JP" sz="2400" dirty="0" smtClean="0">
                    <a:solidFill>
                      <a:schemeClr val="tx1"/>
                    </a:solidFill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24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altLang="ja-JP" sz="24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𝑥</m:t>
                        </m:r>
                        <m:r>
                          <a:rPr lang="en-US" altLang="ja-JP" sz="240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:</m:t>
                        </m:r>
                        <m:d>
                          <m:dPr>
                            <m:begChr m:val="{"/>
                            <m:endChr m:val="}"/>
                            <m:sepChr m:val="∣"/>
                            <m:ctrlPr>
                              <a:rPr lang="en-US" altLang="ja-JP" sz="24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altLang="ja-JP" sz="24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𝑥</m:t>
                            </m:r>
                          </m:e>
                          <m:e>
                            <m:r>
                              <a:rPr lang="en-US" altLang="ja-JP" sz="2400" b="1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𝑷</m:t>
                            </m:r>
                            <m:r>
                              <a:rPr lang="en-US" altLang="ja-JP" sz="2400" b="1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(</m:t>
                            </m:r>
                            <m:r>
                              <a:rPr lang="en-US" altLang="ja-JP" sz="2400" b="1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𝒙</m:t>
                            </m:r>
                            <m:r>
                              <a:rPr lang="en-US" altLang="ja-JP" sz="2400" b="1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)</m:t>
                            </m:r>
                          </m:e>
                        </m:d>
                      </m:e>
                    </m:d>
                    <m:r>
                      <a:rPr lang="en-US" altLang="ja-JP" sz="2400" i="1" dirty="0" smtClean="0">
                        <a:solidFill>
                          <a:schemeClr val="tx1"/>
                        </a:solidFill>
                        <a:latin typeface="Cambria Math" charset="0"/>
                      </a:rPr>
                      <m:t>→</m:t>
                    </m:r>
                    <m:d>
                      <m:dPr>
                        <m:ctrlPr>
                          <a:rPr lang="en-US" altLang="ja-JP" sz="2400" i="1" dirty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altLang="ja-JP" sz="2400" i="1" dirty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𝑖</m:t>
                        </m:r>
                        <m:r>
                          <a:rPr lang="en-US" altLang="ja-JP" sz="2400" i="1" dirty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 :</m:t>
                        </m:r>
                        <m:r>
                          <m:rPr>
                            <m:nor/>
                          </m:rPr>
                          <a:rPr lang="en-US" altLang="ja-JP" sz="2400" dirty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int</m:t>
                        </m:r>
                      </m:e>
                    </m:d>
                    <m:r>
                      <a:rPr lang="en-US" altLang="ja-JP" sz="2400" i="1" dirty="0">
                        <a:solidFill>
                          <a:schemeClr val="tx1"/>
                        </a:solidFill>
                        <a:latin typeface="Cambria Math" charset="0"/>
                      </a:rPr>
                      <m:t>→(</m:t>
                    </m:r>
                    <m:r>
                      <a:rPr lang="en-US" altLang="ja-JP" sz="2400" i="1" dirty="0">
                        <a:solidFill>
                          <a:schemeClr val="tx1"/>
                        </a:solidFill>
                        <a:latin typeface="Cambria Math" charset="0"/>
                      </a:rPr>
                      <m:t>𝑐</m:t>
                    </m:r>
                    <m:r>
                      <a:rPr lang="en-US" altLang="ja-JP" sz="2400" i="1" dirty="0">
                        <a:solidFill>
                          <a:schemeClr val="tx1"/>
                        </a:solidFill>
                        <a:latin typeface="Cambria Math" charset="0"/>
                      </a:rPr>
                      <m:t> :</m:t>
                    </m:r>
                    <m:d>
                      <m:dPr>
                        <m:begChr m:val="{"/>
                        <m:endChr m:val="}"/>
                        <m:sepChr m:val="∣"/>
                        <m:ctrlPr>
                          <a:rPr lang="en-US" altLang="ja-JP" sz="24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altLang="ja-JP" sz="24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𝑐</m:t>
                        </m:r>
                      </m:e>
                      <m:e>
                        <m:r>
                          <a:rPr lang="en-US" altLang="ja-JP" sz="2400" b="1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𝑰𝒏𝒗</m:t>
                        </m:r>
                        <m:r>
                          <a:rPr lang="en-US" altLang="ja-JP" sz="2400" b="1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(</m:t>
                        </m:r>
                        <m:r>
                          <a:rPr lang="en-US" altLang="ja-JP" sz="2400" b="1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𝒙</m:t>
                        </m:r>
                        <m:r>
                          <a:rPr lang="en-US" altLang="ja-JP" sz="2400" b="1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,</m:t>
                        </m:r>
                        <m:r>
                          <a:rPr lang="en-US" altLang="ja-JP" sz="2400" b="1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𝒊</m:t>
                        </m:r>
                        <m:r>
                          <a:rPr lang="en-US" altLang="ja-JP" sz="2400" b="1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,</m:t>
                        </m:r>
                        <m:r>
                          <a:rPr lang="en-US" altLang="ja-JP" sz="2400" b="1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𝒄</m:t>
                        </m:r>
                        <m:r>
                          <a:rPr lang="en-US" altLang="ja-JP" sz="2400" b="1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)</m:t>
                        </m:r>
                      </m:e>
                    </m:d>
                    <m:r>
                      <a:rPr lang="en-US" altLang="ja-JP" sz="2400" i="1" dirty="0">
                        <a:solidFill>
                          <a:schemeClr val="tx1"/>
                        </a:solidFill>
                        <a:latin typeface="Cambria Math" charset="0"/>
                      </a:rPr>
                      <m:t>)→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int</m:t>
                    </m:r>
                  </m:oMath>
                </a14:m>
                <a:endParaRPr lang="en-US" altLang="ja-JP" sz="2400" dirty="0" smtClean="0">
                  <a:solidFill>
                    <a:schemeClr val="tx1"/>
                  </a:solidFill>
                </a:endParaRPr>
              </a:p>
              <a:p>
                <a:r>
                  <a:rPr lang="en-US" altLang="ja-JP" sz="24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let rec </a:t>
                </a:r>
                <a:r>
                  <a:rPr kumimoji="1" lang="en-US" altLang="ja-JP" sz="2400" dirty="0" err="1" smtClean="0">
                    <a:latin typeface="Osaka−等幅"/>
                    <a:ea typeface="Osaka−等幅"/>
                    <a:cs typeface="Osaka−等幅"/>
                  </a:rPr>
                  <a:t>sum_t</a:t>
                </a:r>
                <a:r>
                  <a:rPr lang="en-US" altLang="ja-JP" sz="2400" dirty="0" smtClean="0">
                    <a:latin typeface="Osaka−等幅"/>
                    <a:ea typeface="Osaka−等幅"/>
                    <a:cs typeface="Osaka−等幅"/>
                  </a:rPr>
                  <a:t> x</a:t>
                </a:r>
                <a:r>
                  <a:rPr lang="en-US" altLang="ja-JP" sz="2400" dirty="0" smtClean="0">
                    <a:solidFill>
                      <a:schemeClr val="tx1"/>
                    </a:solidFill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lang="en-US" altLang="ja-JP" sz="2400" dirty="0" err="1" smtClean="0">
                    <a:solidFill>
                      <a:schemeClr val="tx1"/>
                    </a:solidFill>
                    <a:latin typeface="Osaka−等幅"/>
                    <a:ea typeface="Osaka−等幅"/>
                    <a:cs typeface="Osaka−等幅"/>
                  </a:rPr>
                  <a:t>i</a:t>
                </a:r>
                <a:r>
                  <a:rPr lang="en-US" altLang="ja-JP" sz="2400" dirty="0" smtClean="0">
                    <a:solidFill>
                      <a:schemeClr val="tx1"/>
                    </a:solidFill>
                    <a:latin typeface="Osaka−等幅"/>
                    <a:ea typeface="Osaka−等幅"/>
                    <a:cs typeface="Osaka−等幅"/>
                  </a:rPr>
                  <a:t> c</a:t>
                </a:r>
                <a:r>
                  <a:rPr lang="en-US" altLang="ja-JP" sz="2400" dirty="0" smtClean="0">
                    <a:latin typeface="Osaka−等幅"/>
                    <a:ea typeface="Osaka−等幅"/>
                    <a:cs typeface="Osaka−等幅"/>
                  </a:rPr>
                  <a:t> =</a:t>
                </a:r>
              </a:p>
              <a:p>
                <a:pPr lvl="1"/>
                <a:r>
                  <a:rPr lang="en-US" altLang="ja-JP" sz="24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if</a:t>
                </a:r>
                <a:r>
                  <a:rPr lang="en-US" altLang="ja-JP" sz="2400" dirty="0" smtClean="0">
                    <a:latin typeface="Osaka−等幅"/>
                    <a:ea typeface="Osaka−等幅"/>
                    <a:cs typeface="Osaka−等幅"/>
                  </a:rPr>
                  <a:t> x = 0 </a:t>
                </a:r>
                <a:r>
                  <a:rPr lang="en-US" altLang="ja-JP" sz="24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then</a:t>
                </a:r>
                <a:r>
                  <a:rPr lang="en-US" altLang="ja-JP" sz="2400" dirty="0" smtClean="0">
                    <a:latin typeface="Osaka−等幅"/>
                    <a:ea typeface="Osaka−等幅"/>
                    <a:cs typeface="Osaka−等幅"/>
                  </a:rPr>
                  <a:t> 0 </a:t>
                </a:r>
                <a:r>
                  <a:rPr lang="en-US" altLang="ja-JP" sz="24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else</a:t>
                </a:r>
                <a:r>
                  <a:rPr lang="en-US" altLang="ja-JP" sz="2400" b="1" dirty="0">
                    <a:solidFill>
                      <a:srgbClr val="4F81BD"/>
                    </a:solidFill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lang="en-US" altLang="ja-JP" sz="2400" dirty="0" smtClean="0">
                    <a:latin typeface="Osaka−等幅"/>
                    <a:ea typeface="Osaka−等幅"/>
                    <a:cs typeface="Osaka−等幅"/>
                  </a:rPr>
                  <a:t>x + </a:t>
                </a:r>
                <a:r>
                  <a:rPr lang="en-US" altLang="ja-JP" sz="2400" dirty="0" err="1" smtClean="0">
                    <a:latin typeface="Osaka−等幅"/>
                    <a:ea typeface="Osaka−等幅"/>
                    <a:cs typeface="Osaka−等幅"/>
                  </a:rPr>
                  <a:t>sum_t</a:t>
                </a:r>
                <a:r>
                  <a:rPr lang="en-US" altLang="ja-JP" sz="2400" dirty="0" smtClean="0">
                    <a:latin typeface="Osaka−等幅"/>
                    <a:ea typeface="Osaka−等幅"/>
                    <a:cs typeface="Osaka−等幅"/>
                  </a:rPr>
                  <a:t> (x-1) </a:t>
                </a:r>
                <a:r>
                  <a:rPr lang="en-US" altLang="ja-JP" sz="2400" dirty="0" err="1">
                    <a:solidFill>
                      <a:schemeClr val="tx1"/>
                    </a:solidFill>
                    <a:latin typeface="Osaka−等幅"/>
                    <a:ea typeface="Osaka−等幅"/>
                    <a:cs typeface="Osaka−等幅"/>
                  </a:rPr>
                  <a:t>i</a:t>
                </a:r>
                <a:r>
                  <a:rPr lang="en-US" altLang="ja-JP" sz="2400" dirty="0" smtClean="0">
                    <a:solidFill>
                      <a:schemeClr val="tx1"/>
                    </a:solidFill>
                    <a:latin typeface="Osaka−等幅"/>
                    <a:ea typeface="Osaka−等幅"/>
                    <a:cs typeface="Osaka−等幅"/>
                  </a:rPr>
                  <a:t> (c+1)</a:t>
                </a:r>
              </a:p>
            </p:txBody>
          </p:sp>
        </mc:Choice>
        <mc:Fallback xmlns="">
          <p:sp>
            <p:nvSpPr>
              <p:cNvPr id="17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83" y="2393182"/>
                <a:ext cx="8965565" cy="1144624"/>
              </a:xfrm>
              <a:prstGeom prst="rect">
                <a:avLst/>
              </a:prstGeom>
              <a:blipFill rotWithShape="0">
                <a:blip r:embed="rId7"/>
                <a:stretch>
                  <a:fillRect l="-950" t="-7937" b="-12169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Down Arrow 17"/>
              <p:cNvSpPr/>
              <p:nvPr/>
            </p:nvSpPr>
            <p:spPr>
              <a:xfrm>
                <a:off x="475474" y="3592147"/>
                <a:ext cx="4645166" cy="1084263"/>
              </a:xfrm>
              <a:prstGeom prst="downArrow">
                <a:avLst>
                  <a:gd name="adj1" fmla="val 80088"/>
                  <a:gd name="adj2" fmla="val 40650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𝒎𝒂𝒙</m:t>
                      </m:r>
                      <m:d>
                        <m:dPr>
                          <m:ctrlP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</m:ctrlPr>
                        </m:dPr>
                        <m:e>
                          <m: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𝑷</m:t>
                          </m:r>
                        </m:e>
                      </m:d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, </m:t>
                      </m:r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𝒎𝒊𝒏</m:t>
                      </m:r>
                      <m:d>
                        <m:dPr>
                          <m:ctrlPr>
                            <a:rPr lang="en-US" altLang="ja-JP" sz="2800" b="1" i="1">
                              <a:solidFill>
                                <a:srgbClr val="FF0000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</m:ctrlPr>
                        </m:dPr>
                        <m:e>
                          <m:r>
                            <a:rPr lang="en-US" altLang="ja-JP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Hiragino Kaku Gothic ProN W6" charset="-128"/>
                              <a:cs typeface="Hiragino Kaku Gothic ProN W6" charset="-128"/>
                            </a:rPr>
                            <m:t>𝑩𝒏𝒅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𝑷</m:t>
                      </m:r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⊏</m:t>
                      </m:r>
                      <m:r>
                        <a:rPr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Hiragino Kaku Gothic ProN W6" charset="-128"/>
                          <a:cs typeface="Hiragino Kaku Gothic ProN W6" charset="-128"/>
                        </a:rPr>
                        <m:t>𝑩𝒏𝒅</m:t>
                      </m:r>
                    </m:oMath>
                  </m:oMathPara>
                </a14:m>
                <a:endParaRPr lang="en-US" altLang="ja-JP" sz="2800" b="1" dirty="0" smtClean="0">
                  <a:solidFill>
                    <a:srgbClr val="FF0000"/>
                  </a:solidFill>
                  <a:latin typeface="Hiragino Kaku Gothic ProN W6" charset="-128"/>
                  <a:ea typeface="Hiragino Kaku Gothic ProN W6" charset="-128"/>
                  <a:cs typeface="Hiragino Kaku Gothic ProN W6" charset="-128"/>
                </a:endParaRPr>
              </a:p>
            </p:txBody>
          </p:sp>
        </mc:Choice>
        <mc:Fallback xmlns="">
          <p:sp>
            <p:nvSpPr>
              <p:cNvPr id="18" name="Down Arrow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74" y="3592147"/>
                <a:ext cx="4645166" cy="1084263"/>
              </a:xfrm>
              <a:prstGeom prst="downArrow">
                <a:avLst>
                  <a:gd name="adj1" fmla="val 80088"/>
                  <a:gd name="adj2" fmla="val 40650"/>
                </a:avLst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621473" y="1638185"/>
                <a:ext cx="605890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i="1"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∃</m:t>
                      </m:r>
                      <m:r>
                        <a:rPr lang="en-US" altLang="ja-JP" sz="3200" i="1"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𝑓</m:t>
                      </m:r>
                      <m:r>
                        <a:rPr lang="en-US" altLang="ja-JP" sz="3200" i="1"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. </m:t>
                      </m:r>
                      <m:r>
                        <a:rPr lang="en-US" altLang="ja-JP" sz="3200" i="1">
                          <a:solidFill>
                            <a:srgbClr val="FF0000"/>
                          </a:solidFill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𝑐</m:t>
                      </m:r>
                      <m:r>
                        <a:rPr lang="en-US" altLang="ja-JP" sz="3200" i="1">
                          <a:solidFill>
                            <a:srgbClr val="FF0000"/>
                          </a:solidFill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≤</m:t>
                      </m:r>
                      <m:r>
                        <a:rPr lang="en-US" altLang="ja-JP" sz="3200" i="1">
                          <a:solidFill>
                            <a:srgbClr val="FF0000"/>
                          </a:solidFill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𝑓</m:t>
                      </m:r>
                      <m:d>
                        <m:dPr>
                          <m:ctrlPr>
                            <a:rPr lang="en-US" altLang="ja-JP" sz="32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</m:ctrlPr>
                        </m:dPr>
                        <m:e>
                          <m:r>
                            <a:rPr lang="en-US" altLang="ja-JP" sz="32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𝑖</m:t>
                          </m:r>
                        </m:e>
                      </m:d>
                      <m:r>
                        <a:rPr lang="en-US" altLang="ja-JP" sz="3200" i="1"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⇐</m:t>
                      </m:r>
                      <m:r>
                        <a:rPr lang="en-US" altLang="ja-JP" sz="3200" i="1"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𝑃</m:t>
                      </m:r>
                      <m:d>
                        <m:dPr>
                          <m:ctrlPr>
                            <a:rPr lang="en-US" altLang="ja-JP" sz="3200" i="1"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</m:ctrlPr>
                        </m:dPr>
                        <m:e>
                          <m:r>
                            <a:rPr lang="en-US" altLang="ja-JP" sz="3200" i="1"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𝑥</m:t>
                          </m:r>
                        </m:e>
                      </m:d>
                      <m:r>
                        <a:rPr lang="en-US" altLang="ja-JP" sz="3200" i="1"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∧</m:t>
                      </m:r>
                      <m:r>
                        <a:rPr lang="en-US" altLang="ja-JP" sz="3200" i="1"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𝐼𝑛𝑣</m:t>
                      </m:r>
                      <m:d>
                        <m:dPr>
                          <m:ctrlPr>
                            <a:rPr lang="en-US" altLang="ja-JP" sz="3200" i="1"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</m:ctrlPr>
                        </m:dPr>
                        <m:e>
                          <m:r>
                            <a:rPr lang="en-US" altLang="ja-JP" sz="3200" i="1"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𝑥</m:t>
                          </m:r>
                          <m:r>
                            <a:rPr lang="en-US" altLang="ja-JP" sz="3200" i="1"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,</m:t>
                          </m:r>
                          <m:r>
                            <a:rPr lang="en-US" altLang="ja-JP" sz="3200" i="1"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𝑖</m:t>
                          </m:r>
                          <m:r>
                            <a:rPr lang="en-US" altLang="ja-JP" sz="3200" i="1"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,</m:t>
                          </m:r>
                          <m:r>
                            <a:rPr lang="en-US" altLang="ja-JP" sz="3200" i="1"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𝑐</m:t>
                          </m:r>
                        </m:e>
                      </m:d>
                    </m:oMath>
                  </m:oMathPara>
                </a14:m>
                <a:endParaRPr lang="ja-JP" altLang="en-US" sz="3200" i="1" dirty="0">
                  <a:latin typeface="Cambria Math" charset="0"/>
                  <a:ea typeface="Hiragino Kaku Gothic ProN W6" charset="-128"/>
                  <a:cs typeface="Hiragino Kaku Gothic ProN W6" charset="-128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1473" y="1638185"/>
                <a:ext cx="6058903" cy="58477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3894083" y="1633134"/>
            <a:ext cx="3878317" cy="5736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ounded Rectangular Callout 19"/>
              <p:cNvSpPr/>
              <p:nvPr/>
            </p:nvSpPr>
            <p:spPr>
              <a:xfrm>
                <a:off x="6417200" y="3010320"/>
                <a:ext cx="2604981" cy="732172"/>
              </a:xfrm>
              <a:prstGeom prst="wedgeRoundRectCallout">
                <a:avLst>
                  <a:gd name="adj1" fmla="val -41076"/>
                  <a:gd name="adj2" fmla="val -89683"/>
                  <a:gd name="adj3" fmla="val 16667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𝐼𝑛𝑣</m:t>
                      </m:r>
                      <m:d>
                        <m:dPr>
                          <m:ctrlPr>
                            <a:rPr lang="en-US" altLang="ja-JP" sz="24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altLang="ja-JP" sz="24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𝑥</m:t>
                          </m:r>
                          <m:r>
                            <a:rPr lang="en-US" altLang="ja-JP" sz="24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,</m:t>
                          </m:r>
                          <m:r>
                            <a:rPr lang="en-US" altLang="ja-JP" sz="24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  <m:r>
                            <a:rPr lang="en-US" altLang="ja-JP" sz="24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,</m:t>
                          </m:r>
                          <m:r>
                            <a:rPr lang="en-US" altLang="ja-JP" sz="24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𝑐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altLang="ja-JP" sz="24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⇐</m:t>
                      </m:r>
                      <m:r>
                        <a:rPr lang="en-US" altLang="ja-JP" sz="24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𝑐</m:t>
                      </m:r>
                      <m:r>
                        <a:rPr lang="en-US" altLang="ja-JP" sz="24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=0∧</m:t>
                      </m:r>
                      <m:r>
                        <a:rPr lang="en-US" altLang="ja-JP" sz="24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𝑖</m:t>
                      </m:r>
                      <m:r>
                        <a:rPr lang="en-US" altLang="ja-JP" sz="24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en-US" altLang="ja-JP" sz="24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𝑥</m:t>
                      </m:r>
                    </m:oMath>
                  </m:oMathPara>
                </a14:m>
                <a:endParaRPr lang="ja-JP" altLang="en-US" sz="2400" b="1" dirty="0" smtClean="0"/>
              </a:p>
            </p:txBody>
          </p:sp>
        </mc:Choice>
        <mc:Fallback xmlns="">
          <p:sp>
            <p:nvSpPr>
              <p:cNvPr id="20" name="Rounded Rectangular Callout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7200" y="3010320"/>
                <a:ext cx="2604981" cy="732172"/>
              </a:xfrm>
              <a:prstGeom prst="wedgeRoundRectCallout">
                <a:avLst>
                  <a:gd name="adj1" fmla="val -41076"/>
                  <a:gd name="adj2" fmla="val -89683"/>
                  <a:gd name="adj3" fmla="val 16667"/>
                </a:avLst>
              </a:prstGeom>
              <a:blipFill rotWithShape="0">
                <a:blip r:embed="rId12"/>
                <a:stretch>
                  <a:fillRect b="-175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ular Callout 15"/>
              <p:cNvSpPr/>
              <p:nvPr/>
            </p:nvSpPr>
            <p:spPr>
              <a:xfrm>
                <a:off x="205125" y="1711976"/>
                <a:ext cx="8774868" cy="532959"/>
              </a:xfrm>
              <a:prstGeom prst="wedgeRectCallout">
                <a:avLst>
                  <a:gd name="adj1" fmla="val -29047"/>
                  <a:gd name="adj2" fmla="val -4994"/>
                </a:avLst>
              </a:prstGeom>
              <a:ln w="38100">
                <a:noFill/>
                <a:prstDash val="sys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i="1" smtClean="0"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∃</m:t>
                      </m:r>
                      <m:r>
                        <a:rPr lang="en-US" altLang="ja-JP" sz="2800" i="1" smtClean="0"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𝑓</m:t>
                      </m:r>
                      <m:r>
                        <a:rPr lang="en-US" altLang="ja-JP" sz="2800" i="1" smtClean="0"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. </m:t>
                      </m:r>
                      <m:r>
                        <a:rPr lang="en-US" altLang="ja-JP" sz="2800" i="1" smtClean="0"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𝑐</m:t>
                      </m:r>
                      <m:r>
                        <a:rPr lang="en-US" altLang="ja-JP" sz="2800" i="1" smtClean="0"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≤</m:t>
                      </m:r>
                      <m:r>
                        <a:rPr lang="en-US" altLang="ja-JP" sz="2800" i="1" smtClean="0"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𝑓</m:t>
                      </m:r>
                      <m:d>
                        <m:dPr>
                          <m:ctrlPr>
                            <a:rPr lang="en-US" altLang="ja-JP" sz="2800" i="1"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𝑖</m:t>
                          </m:r>
                        </m:e>
                      </m:d>
                      <m:r>
                        <a:rPr lang="en-US" altLang="ja-JP" sz="2800" i="1"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⇐</m:t>
                      </m:r>
                      <m:r>
                        <a:rPr lang="en-US" altLang="ja-JP" sz="2800" i="1" smtClean="0">
                          <a:solidFill>
                            <a:srgbClr val="FF0000"/>
                          </a:solidFill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𝐵𝑛𝑑</m:t>
                      </m:r>
                      <m:d>
                        <m:dPr>
                          <m:ctrlPr>
                            <a:rPr lang="en-US" altLang="ja-JP" sz="28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𝑖</m:t>
                          </m:r>
                          <m:r>
                            <a:rPr lang="en-US" altLang="ja-JP" sz="28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,</m:t>
                          </m:r>
                          <m:r>
                            <a:rPr lang="en-US" altLang="ja-JP" sz="28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𝑐</m:t>
                          </m:r>
                        </m:e>
                      </m:d>
                      <m:r>
                        <a:rPr lang="en-US" altLang="ja-JP" sz="2800" b="0" i="1" smtClean="0"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.   </m:t>
                      </m:r>
                      <m:r>
                        <a:rPr lang="en-US" altLang="ja-JP" sz="2800" i="1" smtClean="0">
                          <a:solidFill>
                            <a:srgbClr val="FF0000"/>
                          </a:solidFill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𝐵𝑛𝑑</m:t>
                      </m:r>
                      <m:d>
                        <m:dPr>
                          <m:ctrlPr>
                            <a:rPr lang="en-US" altLang="ja-JP" sz="28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𝑖</m:t>
                          </m:r>
                          <m:r>
                            <a:rPr lang="en-US" altLang="ja-JP" sz="28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,</m:t>
                          </m:r>
                          <m:r>
                            <a:rPr lang="en-US" altLang="ja-JP" sz="2800" i="1">
                              <a:solidFill>
                                <a:srgbClr val="FF0000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𝑐</m:t>
                          </m:r>
                        </m:e>
                      </m:d>
                      <m:r>
                        <a:rPr lang="en-US" altLang="ja-JP" sz="2800" i="1"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⇐</m:t>
                      </m:r>
                      <m:r>
                        <a:rPr lang="en-US" altLang="ja-JP" sz="2800" i="1"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𝑃</m:t>
                      </m:r>
                      <m:d>
                        <m:dPr>
                          <m:ctrlPr>
                            <a:rPr lang="en-US" altLang="ja-JP" sz="2800" i="1"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𝑥</m:t>
                          </m:r>
                        </m:e>
                      </m:d>
                      <m:r>
                        <a:rPr lang="ja-JP" altLang="en-US" sz="2800" i="1"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∧</m:t>
                      </m:r>
                      <m:r>
                        <a:rPr lang="en-US" altLang="ja-JP" sz="2800" i="1"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𝐼𝑛𝑣</m:t>
                      </m:r>
                      <m:d>
                        <m:dPr>
                          <m:ctrlPr>
                            <a:rPr lang="en-US" altLang="ja-JP" sz="2800" i="1"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𝑥</m:t>
                          </m:r>
                          <m:r>
                            <a:rPr lang="en-US" altLang="ja-JP" sz="2800" i="1"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,</m:t>
                          </m:r>
                          <m:r>
                            <a:rPr lang="en-US" altLang="ja-JP" sz="2800" i="1"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𝑖</m:t>
                          </m:r>
                          <m:r>
                            <a:rPr lang="en-US" altLang="ja-JP" sz="2800" i="1"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,</m:t>
                          </m:r>
                          <m:r>
                            <a:rPr lang="en-US" altLang="ja-JP" sz="2800" i="1"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𝑐</m:t>
                          </m:r>
                        </m:e>
                      </m:d>
                    </m:oMath>
                  </m:oMathPara>
                </a14:m>
                <a:endParaRPr lang="ja-JP" altLang="en-US" sz="2400" i="1" dirty="0">
                  <a:latin typeface="Cambria Math" charset="0"/>
                  <a:ea typeface="Hiragino Kaku Gothic ProN W6" charset="-128"/>
                  <a:cs typeface="Hiragino Kaku Gothic ProN W6" charset="-128"/>
                </a:endParaRPr>
              </a:p>
            </p:txBody>
          </p:sp>
        </mc:Choice>
        <mc:Fallback xmlns="">
          <p:sp>
            <p:nvSpPr>
              <p:cNvPr id="16" name="Rectangular Callou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25" y="1711976"/>
                <a:ext cx="8774868" cy="532959"/>
              </a:xfrm>
              <a:prstGeom prst="wedgeRectCallout">
                <a:avLst>
                  <a:gd name="adj1" fmla="val -29047"/>
                  <a:gd name="adj2" fmla="val -4994"/>
                </a:avLst>
              </a:prstGeom>
              <a:blipFill rotWithShape="0">
                <a:blip r:embed="rId13"/>
                <a:stretch>
                  <a:fillRect/>
                </a:stretch>
              </a:blipFill>
              <a:ln w="38100">
                <a:noFill/>
                <a:prstDash val="sysDot"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069662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25"/>
    </mc:Choice>
    <mc:Fallback xmlns="">
      <p:transition spd="slow" advTm="18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  <p:bldP spid="18" grpId="0" animBg="1"/>
      <p:bldP spid="3" grpId="0"/>
      <p:bldP spid="7" grpId="0" animBg="1"/>
      <p:bldP spid="20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315" y="-94465"/>
            <a:ext cx="8675370" cy="1095506"/>
          </a:xfrm>
        </p:spPr>
        <p:txBody>
          <a:bodyPr/>
          <a:lstStyle/>
          <a:p>
            <a:r>
              <a:rPr kumimoji="1" lang="en-US" altLang="ja-JP" dirty="0" smtClean="0"/>
              <a:t>Outline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315" y="1105786"/>
            <a:ext cx="8675369" cy="561569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Refinement Type Optimization</a:t>
            </a:r>
          </a:p>
          <a:p>
            <a:pPr lvl="1"/>
            <a:r>
              <a:rPr lang="en-US" altLang="ja-JP" dirty="0" smtClean="0"/>
              <a:t>Applications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Our Type Optimization Method</a:t>
            </a:r>
          </a:p>
          <a:p>
            <a:r>
              <a:rPr lang="en-US" altLang="ja-JP" dirty="0" smtClean="0"/>
              <a:t>Implementation &amp; Experiments</a:t>
            </a:r>
          </a:p>
          <a:p>
            <a:r>
              <a:rPr lang="en-US" altLang="ja-JP" dirty="0" smtClean="0"/>
              <a:t>Summary</a:t>
            </a:r>
            <a:endParaRPr lang="en-US" altLang="ja-JP" dirty="0"/>
          </a:p>
          <a:p>
            <a:endParaRPr lang="en-US" altLang="ja-JP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89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"/>
    </mc:Choice>
    <mc:Fallback xmlns="">
      <p:transition spd="slow" advTm="114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Overall Structure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19</a:t>
            </a:fld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3165235" y="2098731"/>
            <a:ext cx="2848708" cy="1097086"/>
          </a:xfrm>
          <a:prstGeom prst="downArrow">
            <a:avLst>
              <a:gd name="adj1" fmla="val 71667"/>
              <a:gd name="adj2" fmla="val 5147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</a:rPr>
              <a:t>Constraint</a:t>
            </a:r>
            <a:br>
              <a:rPr kumimoji="1" lang="en-US" altLang="ja-JP" sz="2400" dirty="0" smtClean="0">
                <a:solidFill>
                  <a:schemeClr val="tx1"/>
                </a:solidFill>
              </a:rPr>
            </a:br>
            <a:r>
              <a:rPr kumimoji="1" lang="en-US" altLang="ja-JP" sz="2400" dirty="0" smtClean="0">
                <a:solidFill>
                  <a:schemeClr val="tx1"/>
                </a:solidFill>
              </a:rPr>
              <a:t>Generation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3130061" y="4321475"/>
            <a:ext cx="2848708" cy="1313192"/>
          </a:xfrm>
          <a:prstGeom prst="downArrow">
            <a:avLst>
              <a:gd name="adj1" fmla="val 71667"/>
              <a:gd name="adj2" fmla="val 3527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</a:rPr>
              <a:t>Horn Constraint</a:t>
            </a:r>
            <a:br>
              <a:rPr kumimoji="1" lang="en-US" altLang="ja-JP" sz="2400" dirty="0" smtClean="0">
                <a:solidFill>
                  <a:schemeClr val="tx1"/>
                </a:solidFill>
              </a:rPr>
            </a:br>
            <a:r>
              <a:rPr kumimoji="1" lang="en-US" altLang="ja-JP" sz="2400" dirty="0" smtClean="0">
                <a:solidFill>
                  <a:schemeClr val="tx1"/>
                </a:solidFill>
              </a:rPr>
              <a:t>Optimization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92761" y="1397119"/>
            <a:ext cx="3034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800" dirty="0" smtClean="0"/>
              <a:t>Functional P</a:t>
            </a:r>
            <a:r>
              <a:rPr kumimoji="1" lang="en-US" altLang="ja-JP" sz="2800" dirty="0" smtClean="0"/>
              <a:t>rogram</a:t>
            </a:r>
            <a:endParaRPr kumimoji="1" lang="ja-JP" alt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3603278" y="3292046"/>
            <a:ext cx="194636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800" smtClean="0"/>
              <a:t>Horn Clause</a:t>
            </a:r>
          </a:p>
          <a:p>
            <a:pPr algn="ctr"/>
            <a:r>
              <a:rPr kumimoji="1" lang="en-US" altLang="ja-JP" sz="2800" dirty="0" smtClean="0"/>
              <a:t>Constraints</a:t>
            </a:r>
            <a:endParaRPr kumimoji="1" lang="ja-JP" alt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213392" y="3034122"/>
            <a:ext cx="264764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800" dirty="0" smtClean="0"/>
              <a:t>user-specified</a:t>
            </a:r>
          </a:p>
          <a:p>
            <a:pPr algn="ctr"/>
            <a:r>
              <a:rPr lang="en-US" altLang="ja-JP" sz="2800" dirty="0" smtClean="0"/>
              <a:t>preference order</a:t>
            </a:r>
          </a:p>
          <a:p>
            <a:pPr algn="ctr"/>
            <a:r>
              <a:rPr kumimoji="1" lang="en-US" altLang="ja-JP" sz="2800" dirty="0" smtClean="0"/>
              <a:t>(max/min opt.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constraints +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a priority order)</a:t>
            </a:r>
            <a:endParaRPr kumimoji="1" lang="ja-JP" altLang="en-US" sz="2800" dirty="0"/>
          </a:p>
        </p:txBody>
      </p:sp>
      <p:sp>
        <p:nvSpPr>
          <p:cNvPr id="21" name="Right Arrow 20"/>
          <p:cNvSpPr/>
          <p:nvPr/>
        </p:nvSpPr>
        <p:spPr>
          <a:xfrm rot="2700000">
            <a:off x="2732893" y="3836211"/>
            <a:ext cx="873012" cy="794186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6370684" y="3011279"/>
            <a:ext cx="194636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800" dirty="0" smtClean="0"/>
              <a:t>additional</a:t>
            </a:r>
          </a:p>
          <a:p>
            <a:pPr algn="ctr"/>
            <a:r>
              <a:rPr lang="en-US" altLang="ja-JP" sz="2800" dirty="0" smtClean="0"/>
              <a:t>Horn Clause</a:t>
            </a:r>
            <a:br>
              <a:rPr lang="en-US" altLang="ja-JP" sz="2800" dirty="0" smtClean="0"/>
            </a:br>
            <a:r>
              <a:rPr lang="en-US" altLang="ja-JP" sz="2800" dirty="0" smtClean="0"/>
              <a:t>constraints </a:t>
            </a:r>
            <a:endParaRPr kumimoji="1" lang="ja-JP" altLang="en-US" sz="2800" dirty="0"/>
          </a:p>
        </p:txBody>
      </p:sp>
      <p:sp>
        <p:nvSpPr>
          <p:cNvPr id="23" name="Right Arrow 22"/>
          <p:cNvSpPr/>
          <p:nvPr/>
        </p:nvSpPr>
        <p:spPr>
          <a:xfrm rot="8100000">
            <a:off x="5559145" y="3820945"/>
            <a:ext cx="873012" cy="794186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368281" y="5827035"/>
            <a:ext cx="2788456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2800" dirty="0" smtClean="0"/>
              <a:t>Refinement Types</a:t>
            </a:r>
            <a:endParaRPr kumimoji="1" lang="ja-JP" alt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1171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7"/>
    </mc:Choice>
    <mc:Fallback xmlns="">
      <p:transition spd="slow" advTm="13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Our Goal: Path-Sensitive Program Analysis of Higher-order Non-det. Functional Programs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2015/9/10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</a:t>
            </a:fld>
            <a:endParaRPr lang="en-US"/>
          </a:p>
        </p:txBody>
      </p:sp>
      <p:sp>
        <p:nvSpPr>
          <p:cNvPr id="7" name="Rectangular Callout 6"/>
          <p:cNvSpPr/>
          <p:nvPr/>
        </p:nvSpPr>
        <p:spPr>
          <a:xfrm>
            <a:off x="964312" y="4795024"/>
            <a:ext cx="7453585" cy="1877437"/>
          </a:xfrm>
          <a:prstGeom prst="wedgeRectCallout">
            <a:avLst>
              <a:gd name="adj1" fmla="val -32468"/>
              <a:gd name="adj2" fmla="val -19823"/>
            </a:avLst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ja-JP" sz="4400" b="1" dirty="0" smtClean="0">
                <a:solidFill>
                  <a:schemeClr val="tx1"/>
                </a:solidFill>
              </a:rPr>
              <a:t>Refinement type optimization</a:t>
            </a:r>
          </a:p>
          <a:p>
            <a:pPr algn="ctr"/>
            <a:r>
              <a:rPr lang="en-US" altLang="ja-JP" sz="3600" dirty="0" smtClean="0">
                <a:solidFill>
                  <a:schemeClr val="tx1"/>
                </a:solidFill>
              </a:rPr>
              <a:t>a generalization of ordinary </a:t>
            </a:r>
          </a:p>
          <a:p>
            <a:pPr algn="ctr"/>
            <a:r>
              <a:rPr lang="en-US" altLang="ja-JP" sz="3600" dirty="0" smtClean="0">
                <a:solidFill>
                  <a:schemeClr val="tx1"/>
                </a:solidFill>
              </a:rPr>
              <a:t>refinement type inference</a:t>
            </a:r>
          </a:p>
        </p:txBody>
      </p:sp>
      <p:sp>
        <p:nvSpPr>
          <p:cNvPr id="8" name="Merge 7"/>
          <p:cNvSpPr/>
          <p:nvPr/>
        </p:nvSpPr>
        <p:spPr>
          <a:xfrm>
            <a:off x="1761860" y="4227567"/>
            <a:ext cx="5785338" cy="477883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34315" y="1519997"/>
            <a:ext cx="8675369" cy="2686243"/>
          </a:xfrm>
        </p:spPr>
        <p:txBody>
          <a:bodyPr numCol="2">
            <a:normAutofit/>
          </a:bodyPr>
          <a:lstStyle/>
          <a:p>
            <a:r>
              <a:rPr lang="en-US" altLang="ja-JP" dirty="0"/>
              <a:t>Precondition inference</a:t>
            </a:r>
          </a:p>
          <a:p>
            <a:r>
              <a:rPr lang="en-US" altLang="ja-JP" dirty="0"/>
              <a:t>Bug finding</a:t>
            </a:r>
          </a:p>
          <a:p>
            <a:r>
              <a:rPr lang="en-US" altLang="ja-JP" dirty="0" smtClean="0"/>
              <a:t>(Conditional) termination </a:t>
            </a:r>
            <a:r>
              <a:rPr lang="en-US" altLang="ja-JP" dirty="0"/>
              <a:t>analysis</a:t>
            </a:r>
          </a:p>
          <a:p>
            <a:r>
              <a:rPr lang="en-US" altLang="ja-JP" dirty="0" smtClean="0"/>
              <a:t>Non-termination analysis</a:t>
            </a:r>
          </a:p>
          <a:p>
            <a:r>
              <a:rPr lang="en-US" altLang="ja-JP" dirty="0" smtClean="0"/>
              <a:t>Modular verification</a:t>
            </a:r>
          </a:p>
          <a:p>
            <a:r>
              <a:rPr lang="en-US" altLang="ja-JP" dirty="0" smtClean="0"/>
              <a:t>…</a:t>
            </a:r>
            <a:endParaRPr lang="en-US" altLang="ja-JP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570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5"/>
    </mc:Choice>
    <mc:Fallback xmlns="">
      <p:transition spd="slow" advTm="6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Example: Type Optimization by Our Method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863306" y="3286684"/>
                <a:ext cx="6237605" cy="83221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2800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𝐻</m:t>
                          </m:r>
                        </m:e>
                        <m:sub>
                          <m:r>
                            <a:rPr lang="en-US" altLang="ja-JP" sz="2800" i="1">
                              <a:latin typeface="Cambria Math" charset="0"/>
                            </a:rPr>
                            <m:t>𝑠𝑢𝑚</m:t>
                          </m:r>
                        </m:sub>
                      </m:sSub>
                      <m:r>
                        <a:rPr lang="en-US" altLang="ja-JP" sz="2800" i="1">
                          <a:latin typeface="Cambria Math" charset="0"/>
                        </a:rPr>
                        <m:t>=∀</m:t>
                      </m:r>
                      <m:r>
                        <a:rPr lang="en-US" altLang="ja-JP" sz="2800" i="1">
                          <a:latin typeface="Cambria Math" charset="0"/>
                        </a:rPr>
                        <m:t>𝑥</m:t>
                      </m:r>
                      <m:r>
                        <a:rPr lang="en-US" altLang="ja-JP" sz="2800" i="1">
                          <a:latin typeface="Cambria Math" charset="0"/>
                        </a:rPr>
                        <m:t>.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ja-JP" sz="2800" i="1">
                              <a:latin typeface="Cambria Math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ja-JP" sz="2800" i="1">
                                  <a:latin typeface="Cambria Math" charset="0"/>
                                </a:rPr>
                              </m:ctrlPr>
                            </m:eqArrPr>
                            <m:e>
                              <m:r>
                                <a:rPr lang="en-US" altLang="ja-JP" sz="2800" i="1">
                                  <a:latin typeface="Cambria Math" charset="0"/>
                                </a:rPr>
                                <m:t>⊥ ⇐</m:t>
                              </m:r>
                              <m:r>
                                <a:rPr lang="en-US" altLang="ja-JP" sz="2800" i="1">
                                  <a:latin typeface="Cambria Math" charset="0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altLang="ja-JP" sz="2800" i="1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2800" i="1">
                                      <a:latin typeface="Cambria Math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altLang="ja-JP" sz="2800" i="1">
                                  <a:latin typeface="Cambria Math" charset="0"/>
                                </a:rPr>
                                <m:t>∧</m:t>
                              </m:r>
                              <m:r>
                                <a:rPr lang="en-US" altLang="ja-JP" sz="2800" i="1">
                                  <a:latin typeface="Cambria Math" charset="0"/>
                                </a:rPr>
                                <m:t>𝑥</m:t>
                              </m:r>
                              <m:r>
                                <a:rPr lang="en-US" altLang="ja-JP" sz="2800" i="1">
                                  <a:latin typeface="Cambria Math" charset="0"/>
                                </a:rPr>
                                <m:t>=0,</m:t>
                              </m:r>
                            </m:e>
                            <m:e>
                              <m:r>
                                <a:rPr lang="en-US" altLang="ja-JP" sz="2800" i="1">
                                  <a:latin typeface="Cambria Math" charset="0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altLang="ja-JP" sz="2800" i="1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2800" i="1">
                                      <a:latin typeface="Cambria Math" charset="0"/>
                                    </a:rPr>
                                    <m:t>𝑥</m:t>
                                  </m:r>
                                  <m:r>
                                    <a:rPr lang="en-US" altLang="ja-JP" sz="2800" i="1">
                                      <a:latin typeface="Cambria Math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altLang="ja-JP" sz="2800" i="1">
                                  <a:latin typeface="Cambria Math" charset="0"/>
                                </a:rPr>
                                <m:t>⇐</m:t>
                              </m:r>
                              <m:r>
                                <a:rPr lang="en-US" altLang="ja-JP" sz="2800" i="1">
                                  <a:latin typeface="Cambria Math" charset="0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altLang="ja-JP" sz="2800" i="1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2800" i="1">
                                      <a:latin typeface="Cambria Math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altLang="ja-JP" sz="2800" i="1">
                                  <a:latin typeface="Cambria Math" charset="0"/>
                                </a:rPr>
                                <m:t>∧</m:t>
                              </m:r>
                              <m:r>
                                <a:rPr lang="en-US" altLang="ja-JP" sz="2800" i="1">
                                  <a:latin typeface="Cambria Math" charset="0"/>
                                </a:rPr>
                                <m:t>𝑥</m:t>
                              </m:r>
                              <m:r>
                                <a:rPr lang="en-US" altLang="ja-JP" sz="2800" i="1">
                                  <a:latin typeface="Cambria Math" charset="0"/>
                                </a:rPr>
                                <m:t>≠0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3306" y="3286684"/>
                <a:ext cx="6237605" cy="83221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Down Arrow 10"/>
          <p:cNvSpPr/>
          <p:nvPr/>
        </p:nvSpPr>
        <p:spPr>
          <a:xfrm>
            <a:off x="3165235" y="2098731"/>
            <a:ext cx="2848708" cy="1097086"/>
          </a:xfrm>
          <a:prstGeom prst="downArrow">
            <a:avLst>
              <a:gd name="adj1" fmla="val 71667"/>
              <a:gd name="adj2" fmla="val 5147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</a:rPr>
              <a:t>Constraint</a:t>
            </a:r>
            <a:br>
              <a:rPr kumimoji="1" lang="en-US" altLang="ja-JP" sz="2400" dirty="0" smtClean="0">
                <a:solidFill>
                  <a:schemeClr val="tx1"/>
                </a:solidFill>
              </a:rPr>
            </a:br>
            <a:r>
              <a:rPr kumimoji="1" lang="en-US" altLang="ja-JP" sz="2400" dirty="0" smtClean="0">
                <a:solidFill>
                  <a:schemeClr val="tx1"/>
                </a:solidFill>
              </a:rPr>
              <a:t>Generation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3149111" y="4321475"/>
            <a:ext cx="2848708" cy="1313192"/>
          </a:xfrm>
          <a:prstGeom prst="downArrow">
            <a:avLst>
              <a:gd name="adj1" fmla="val 71667"/>
              <a:gd name="adj2" fmla="val 3527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</a:rPr>
              <a:t>Horn Constraint</a:t>
            </a:r>
            <a:br>
              <a:rPr kumimoji="1" lang="en-US" altLang="ja-JP" sz="2400" dirty="0" smtClean="0">
                <a:solidFill>
                  <a:schemeClr val="tx1"/>
                </a:solidFill>
              </a:rPr>
            </a:br>
            <a:r>
              <a:rPr kumimoji="1" lang="en-US" altLang="ja-JP" sz="2400" dirty="0" smtClean="0">
                <a:solidFill>
                  <a:schemeClr val="tx1"/>
                </a:solidFill>
              </a:rPr>
              <a:t>Optimization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180115" y="5726374"/>
                <a:ext cx="4766212" cy="575542"/>
              </a:xfrm>
              <a:prstGeom prst="rect">
                <a:avLst/>
              </a:prstGeom>
              <a:ln w="38100">
                <a:solidFill>
                  <a:schemeClr val="accent2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sz="28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b="0" i="1">
                              <a:latin typeface="Cambria Math" charset="0"/>
                            </a:rPr>
                            <m:t>𝑥</m:t>
                          </m:r>
                          <m:r>
                            <a:rPr lang="en-US" altLang="ja-JP" sz="2800" b="0">
                              <a:latin typeface="Cambria Math" charset="0"/>
                            </a:rPr>
                            <m:t> :</m:t>
                          </m:r>
                          <m:d>
                            <m:dPr>
                              <m:begChr m:val="{"/>
                              <m:endChr m:val="}"/>
                              <m:sepChr m:val="∣"/>
                              <m:ctrlPr>
                                <a:rPr lang="en-US" altLang="ja-JP" sz="28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800" b="0" i="1">
                                  <a:latin typeface="Cambria Math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altLang="ja-JP" sz="2800" b="0" i="1">
                                  <a:latin typeface="Cambria Math" charset="0"/>
                                </a:rPr>
                                <m:t>𝑥</m:t>
                              </m:r>
                              <m:r>
                                <a:rPr lang="en-US" altLang="ja-JP" sz="2800" b="0" i="1">
                                  <a:latin typeface="Cambria Math" charset="0"/>
                                </a:rPr>
                                <m:t>&lt;0</m:t>
                              </m:r>
                            </m:e>
                          </m:d>
                        </m:e>
                      </m:d>
                      <m:r>
                        <a:rPr lang="en-US" altLang="ja-JP" sz="2800" b="0" i="1">
                          <a:latin typeface="Cambria Math" charset="0"/>
                        </a:rPr>
                        <m:t>→{</m:t>
                      </m:r>
                      <m:r>
                        <a:rPr lang="en-US" altLang="ja-JP" sz="2800" b="0" i="1">
                          <a:latin typeface="Cambria Math" charset="0"/>
                        </a:rPr>
                        <m:t>𝑦</m:t>
                      </m:r>
                      <m:r>
                        <a:rPr lang="en-US" altLang="ja-JP" sz="2800" b="0" i="1">
                          <a:latin typeface="Cambria Math" charset="0"/>
                        </a:rPr>
                        <m:t>∣ ⊥}</m:t>
                      </m:r>
                    </m:oMath>
                  </m:oMathPara>
                </a14:m>
                <a:endParaRPr lang="ja-JP" altLang="en-US" sz="2800" dirty="0">
                  <a:solidFill>
                    <a:srgbClr val="C0504D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0115" y="5726374"/>
                <a:ext cx="4766212" cy="57554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3810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ular Callout 17"/>
              <p:cNvSpPr/>
              <p:nvPr/>
            </p:nvSpPr>
            <p:spPr>
              <a:xfrm>
                <a:off x="5837505" y="4624591"/>
                <a:ext cx="1649145" cy="596091"/>
              </a:xfrm>
              <a:prstGeom prst="wedgeRectCallout">
                <a:avLst>
                  <a:gd name="adj1" fmla="val -83368"/>
                  <a:gd name="adj2" fmla="val -41849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solidFill>
                            <a:prstClr val="black"/>
                          </a:solidFill>
                          <a:latin typeface="Cambria Math" charset="0"/>
                        </a:rPr>
                        <m:t>𝑚𝑎𝑥</m:t>
                      </m:r>
                      <m:r>
                        <a:rPr lang="en-US" altLang="ja-JP" sz="2800" b="0" i="1" smtClean="0">
                          <a:solidFill>
                            <a:prstClr val="black"/>
                          </a:solidFill>
                          <a:latin typeface="Cambria Math" charset="0"/>
                        </a:rPr>
                        <m:t>⁡(</m:t>
                      </m:r>
                      <m:r>
                        <a:rPr lang="en-US" altLang="ja-JP" sz="2800" b="0" i="1" smtClean="0">
                          <a:solidFill>
                            <a:prstClr val="black"/>
                          </a:solidFill>
                          <a:latin typeface="Cambria Math" charset="0"/>
                        </a:rPr>
                        <m:t>𝑃</m:t>
                      </m:r>
                      <m:r>
                        <a:rPr lang="en-US" altLang="ja-JP" sz="2800" b="0" i="1" smtClean="0">
                          <a:solidFill>
                            <a:prstClr val="black"/>
                          </a:solidFill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ja-JP" altLang="en-US" sz="2800" dirty="0">
                  <a:solidFill>
                    <a:srgbClr val="C0504D"/>
                  </a:solidFill>
                </a:endParaRPr>
              </a:p>
            </p:txBody>
          </p:sp>
        </mc:Choice>
        <mc:Fallback xmlns="">
          <p:sp>
            <p:nvSpPr>
              <p:cNvPr id="18" name="Rectangular Callout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7505" y="4624591"/>
                <a:ext cx="1649145" cy="596091"/>
              </a:xfrm>
              <a:prstGeom prst="wedgeRectCallout">
                <a:avLst>
                  <a:gd name="adj1" fmla="val -83368"/>
                  <a:gd name="adj2" fmla="val -41849"/>
                </a:avLst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Down Arrow 19"/>
          <p:cNvSpPr/>
          <p:nvPr/>
        </p:nvSpPr>
        <p:spPr>
          <a:xfrm>
            <a:off x="3143244" y="4315610"/>
            <a:ext cx="2848708" cy="1313192"/>
          </a:xfrm>
          <a:prstGeom prst="downArrow">
            <a:avLst>
              <a:gd name="adj1" fmla="val 71667"/>
              <a:gd name="adj2" fmla="val 3527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bg1"/>
                </a:solidFill>
              </a:rPr>
              <a:t>Horn Constraint</a:t>
            </a:r>
            <a:br>
              <a:rPr kumimoji="1" lang="en-US" altLang="ja-JP" sz="2400" dirty="0" smtClean="0">
                <a:solidFill>
                  <a:schemeClr val="bg1"/>
                </a:solidFill>
              </a:rPr>
            </a:br>
            <a:r>
              <a:rPr kumimoji="1" lang="en-US" altLang="ja-JP" sz="2400" dirty="0" smtClean="0">
                <a:solidFill>
                  <a:schemeClr val="bg1"/>
                </a:solidFill>
              </a:rPr>
              <a:t>Optimization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4"/>
              <p:cNvSpPr txBox="1"/>
              <p:nvPr/>
            </p:nvSpPr>
            <p:spPr>
              <a:xfrm>
                <a:off x="611189" y="1222194"/>
                <a:ext cx="7835805" cy="78483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tIns="0" rIns="0" rtlCol="0" anchor="t">
                <a:spAutoFit/>
              </a:bodyPr>
              <a:lstStyle/>
              <a:p>
                <a:r>
                  <a:rPr lang="en-US" altLang="ja-JP" sz="2400" dirty="0" smtClean="0">
                    <a:solidFill>
                      <a:schemeClr val="tx1"/>
                    </a:solidFill>
                  </a:rPr>
                  <a:t>sum 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(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𝑥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 : {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𝑥</m:t>
                    </m:r>
                    <m:r>
                      <a:rPr lang="en-US" altLang="ja-JP" sz="2400" i="1" dirty="0">
                        <a:solidFill>
                          <a:schemeClr val="tx1"/>
                        </a:solidFill>
                        <a:latin typeface="Cambria Math" charset="0"/>
                      </a:rPr>
                      <m:t>∣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P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(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𝑥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)})</m:t>
                    </m:r>
                    <m:r>
                      <a:rPr lang="en-US" altLang="ja-JP" sz="2400" i="1" dirty="0">
                        <a:solidFill>
                          <a:schemeClr val="tx1"/>
                        </a:solidFill>
                        <a:latin typeface="Cambria Math" charset="0"/>
                      </a:rPr>
                      <m:t>→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{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𝑦</m:t>
                    </m:r>
                    <m:r>
                      <a:rPr lang="en-US" altLang="ja-JP" sz="2400" i="1" dirty="0">
                        <a:solidFill>
                          <a:schemeClr val="tx1"/>
                        </a:solidFill>
                        <a:latin typeface="Cambria Math" charset="0"/>
                      </a:rPr>
                      <m:t>∣</m:t>
                    </m:r>
                    <m:r>
                      <a:rPr lang="en-US" altLang="ja-JP" sz="2400" b="0" i="1" dirty="0" smtClean="0">
                        <a:solidFill>
                          <a:schemeClr val="tx1"/>
                        </a:solidFill>
                        <a:latin typeface="Cambria Math" charset="0"/>
                      </a:rPr>
                      <m:t> ⊥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}</m:t>
                    </m:r>
                  </m:oMath>
                </a14:m>
                <a:endParaRPr kumimoji="1" lang="en-US" altLang="ja-JP" sz="2400" b="1" dirty="0" smtClean="0">
                  <a:solidFill>
                    <a:schemeClr val="accent1"/>
                  </a:solidFill>
                  <a:latin typeface="Osaka−等幅"/>
                  <a:ea typeface="Osaka−等幅"/>
                  <a:cs typeface="Osaka−等幅"/>
                </a:endParaRPr>
              </a:p>
              <a:p>
                <a:r>
                  <a:rPr kumimoji="1" lang="en-US" altLang="ja-JP" sz="24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let rec</a:t>
                </a:r>
                <a:r>
                  <a:rPr kumimoji="1" lang="en-US" altLang="ja-JP" sz="2400" b="1" dirty="0" smtClean="0"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kumimoji="1" lang="en-US" altLang="ja-JP" sz="2400" dirty="0" smtClean="0">
                    <a:latin typeface="Osaka−等幅"/>
                    <a:ea typeface="Osaka−等幅"/>
                    <a:cs typeface="Osaka−等幅"/>
                  </a:rPr>
                  <a:t>sum</a:t>
                </a:r>
                <a:r>
                  <a:rPr lang="en-US" altLang="ja-JP" sz="2400" dirty="0" smtClean="0">
                    <a:latin typeface="Osaka−等幅"/>
                    <a:ea typeface="Osaka−等幅"/>
                    <a:cs typeface="Osaka−等幅"/>
                  </a:rPr>
                  <a:t> x = </a:t>
                </a:r>
                <a:r>
                  <a:rPr lang="en-US" altLang="ja-JP" sz="24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if</a:t>
                </a:r>
                <a:r>
                  <a:rPr lang="en-US" altLang="ja-JP" sz="2400" dirty="0" smtClean="0">
                    <a:latin typeface="Osaka−等幅"/>
                    <a:ea typeface="Osaka−等幅"/>
                    <a:cs typeface="Osaka−等幅"/>
                  </a:rPr>
                  <a:t> x = 0 </a:t>
                </a:r>
                <a:r>
                  <a:rPr lang="en-US" altLang="ja-JP" sz="24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then</a:t>
                </a:r>
                <a:r>
                  <a:rPr lang="en-US" altLang="ja-JP" sz="2400" dirty="0" smtClean="0">
                    <a:latin typeface="Osaka−等幅"/>
                    <a:ea typeface="Osaka−等幅"/>
                    <a:cs typeface="Osaka−等幅"/>
                  </a:rPr>
                  <a:t> 0 </a:t>
                </a:r>
                <a:r>
                  <a:rPr lang="en-US" altLang="ja-JP" sz="24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else</a:t>
                </a:r>
                <a:r>
                  <a:rPr lang="en-US" altLang="ja-JP" sz="2400" b="1" dirty="0" smtClean="0">
                    <a:solidFill>
                      <a:srgbClr val="4F81BD"/>
                    </a:solidFill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lang="en-US" altLang="ja-JP" sz="2400" dirty="0">
                    <a:latin typeface="Osaka−等幅"/>
                    <a:ea typeface="Osaka−等幅"/>
                    <a:cs typeface="Osaka−等幅"/>
                  </a:rPr>
                  <a:t>x</a:t>
                </a:r>
                <a:r>
                  <a:rPr lang="en-US" altLang="ja-JP" sz="2400" dirty="0" smtClean="0">
                    <a:latin typeface="Osaka−等幅"/>
                    <a:ea typeface="Osaka−等幅"/>
                    <a:cs typeface="Osaka−等幅"/>
                  </a:rPr>
                  <a:t> + sum (x-1)</a:t>
                </a:r>
              </a:p>
            </p:txBody>
          </p:sp>
        </mc:Choice>
        <mc:Fallback xmlns="">
          <p:sp>
            <p:nvSpPr>
              <p:cNvPr id="16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189" y="1222194"/>
                <a:ext cx="7835805" cy="784830"/>
              </a:xfrm>
              <a:prstGeom prst="rect">
                <a:avLst/>
              </a:prstGeom>
              <a:blipFill rotWithShape="0">
                <a:blip r:embed="rId7"/>
                <a:stretch>
                  <a:fillRect l="-1087" t="-64885" r="-699" b="-29008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63230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7"/>
    </mc:Choice>
    <mc:Fallback xmlns="">
      <p:transition spd="slow" advTm="20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4" grpId="0" animBg="1"/>
      <p:bldP spid="18" grpId="0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315" y="-122818"/>
            <a:ext cx="8675370" cy="1095506"/>
          </a:xfrm>
        </p:spPr>
        <p:txBody>
          <a:bodyPr/>
          <a:lstStyle/>
          <a:p>
            <a:r>
              <a:rPr kumimoji="1" lang="en-US" altLang="ja-JP" dirty="0" smtClean="0"/>
              <a:t>Example: Horn Constraint Optimization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SAS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21</a:t>
            </a:fld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2062804" y="1955303"/>
            <a:ext cx="1396658" cy="1500038"/>
          </a:xfrm>
          <a:prstGeom prst="rightArrow">
            <a:avLst>
              <a:gd name="adj1" fmla="val 75790"/>
              <a:gd name="adj2" fmla="val 3615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i="1" dirty="0" smtClean="0"/>
              <a:t>Solve</a:t>
            </a:r>
            <a:endParaRPr kumimoji="1" lang="ja-JP" altLang="en-US" sz="28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642686" y="2491459"/>
                <a:ext cx="1464247" cy="430887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kumimoji="1" lang="en-US" altLang="ja-JP" sz="28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kumimoji="1" lang="en-US" altLang="ja-JP" sz="2800" b="0" i="1" smtClean="0">
                              <a:latin typeface="Cambria Math" charset="0"/>
                            </a:rPr>
                            <m:t>𝑥</m:t>
                          </m:r>
                        </m:e>
                      </m:d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↦</m:t>
                      </m:r>
                      <m:r>
                        <a:rPr kumimoji="1" lang="en-US" altLang="ja-JP" sz="2800" b="0" i="1" smtClean="0">
                          <a:latin typeface="Cambria Math" charset="0"/>
                        </a:rPr>
                        <m:t>⊥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2686" y="2491459"/>
                <a:ext cx="1464247" cy="4308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ight Arrow 10"/>
          <p:cNvSpPr/>
          <p:nvPr/>
        </p:nvSpPr>
        <p:spPr>
          <a:xfrm>
            <a:off x="300167" y="3437412"/>
            <a:ext cx="2777825" cy="1500038"/>
          </a:xfrm>
          <a:prstGeom prst="rightArrow">
            <a:avLst>
              <a:gd name="adj1" fmla="val 75790"/>
              <a:gd name="adj2" fmla="val 40931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/>
              <a:t>Gen. Horn Constraints for improved Sols. </a:t>
            </a:r>
            <a:endParaRPr lang="en-US" altLang="ja-JP" sz="2800" b="1" i="1" dirty="0" smtClean="0"/>
          </a:p>
        </p:txBody>
      </p:sp>
      <p:sp>
        <p:nvSpPr>
          <p:cNvPr id="13" name="Right Arrow 12"/>
          <p:cNvSpPr/>
          <p:nvPr/>
        </p:nvSpPr>
        <p:spPr>
          <a:xfrm>
            <a:off x="310515" y="4977300"/>
            <a:ext cx="1396658" cy="1500038"/>
          </a:xfrm>
          <a:prstGeom prst="rightArrow">
            <a:avLst>
              <a:gd name="adj1" fmla="val 75790"/>
              <a:gd name="adj2" fmla="val 3615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i="1" smtClean="0"/>
              <a:t>Solve</a:t>
            </a:r>
            <a:endParaRPr kumimoji="1" lang="ja-JP" altLang="en-US" sz="28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829784" y="5467739"/>
                <a:ext cx="2194447" cy="430887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kumimoji="1" lang="en-US" altLang="ja-JP" sz="28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kumimoji="1" lang="en-US" altLang="ja-JP" sz="2800" b="0" i="1" smtClean="0">
                              <a:latin typeface="Cambria Math" charset="0"/>
                            </a:rPr>
                            <m:t>𝑥</m:t>
                          </m:r>
                        </m:e>
                      </m:d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↦</m:t>
                      </m:r>
                      <m:r>
                        <a:rPr kumimoji="1" lang="en-US" altLang="ja-JP" sz="2800" b="0" i="1" smtClean="0">
                          <a:latin typeface="Cambria Math" charset="0"/>
                        </a:rPr>
                        <m:t>𝑥</m:t>
                      </m:r>
                      <m:r>
                        <a:rPr kumimoji="1" lang="en-US" altLang="ja-JP" sz="2800" b="0" i="1" smtClean="0">
                          <a:latin typeface="Cambria Math" charset="0"/>
                        </a:rPr>
                        <m:t>&lt;0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9784" y="5467739"/>
                <a:ext cx="2194447" cy="43088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79102" y="2460739"/>
                <a:ext cx="883190" cy="430887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lIns="0" tIns="0" rIns="0" bIns="0" rtlCol="0" anchor="ctr">
                <a:spAutoFit/>
              </a:bodyPr>
              <a:lstStyle/>
              <a:p>
                <a:r>
                  <a:rPr kumimoji="1" lang="en-US" altLang="ja-JP" sz="2800" b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800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kumimoji="1" lang="en-US" altLang="ja-JP" sz="2800" b="0" i="1" smtClean="0">
                            <a:latin typeface="Cambria Math" charset="0"/>
                          </a:rPr>
                          <m:t>𝐻</m:t>
                        </m:r>
                      </m:e>
                      <m:sub>
                        <m:r>
                          <a:rPr kumimoji="1" lang="en-US" altLang="ja-JP" sz="2800" b="0" i="1" smtClean="0">
                            <a:latin typeface="Cambria Math" charset="0"/>
                          </a:rPr>
                          <m:t>𝑠𝑢𝑚</m:t>
                        </m:r>
                      </m:sub>
                    </m:sSub>
                  </m:oMath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102" y="2460739"/>
                <a:ext cx="883190" cy="43088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ight Arrow 15"/>
          <p:cNvSpPr/>
          <p:nvPr/>
        </p:nvSpPr>
        <p:spPr>
          <a:xfrm>
            <a:off x="4052797" y="4926931"/>
            <a:ext cx="1493605" cy="1500038"/>
          </a:xfrm>
          <a:prstGeom prst="rightArrow">
            <a:avLst>
              <a:gd name="adj1" fmla="val 80571"/>
              <a:gd name="adj2" fmla="val 26925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/>
              <a:t>Gen.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5966224" y="4926931"/>
            <a:ext cx="1396658" cy="1500038"/>
          </a:xfrm>
          <a:prstGeom prst="rightArrow">
            <a:avLst>
              <a:gd name="adj1" fmla="val 75790"/>
              <a:gd name="adj2" fmla="val 3615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i="1" dirty="0" smtClean="0"/>
              <a:t>Solve</a:t>
            </a:r>
            <a:endParaRPr kumimoji="1" lang="ja-JP" altLang="en-US" sz="2800" b="1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7401378" y="5201259"/>
            <a:ext cx="19014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Converge</a:t>
            </a:r>
          </a:p>
          <a:p>
            <a:r>
              <a:rPr lang="en-US" altLang="ja-JP" sz="2400" dirty="0" smtClean="0"/>
              <a:t>(No Solution) </a:t>
            </a:r>
            <a:endParaRPr kumimoji="1" lang="ja-JP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827813" y="5467453"/>
                <a:ext cx="2194447" cy="430887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accent2"/>
                </a:solidFill>
              </a:ln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kumimoji="1" lang="en-US" altLang="ja-JP" sz="28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kumimoji="1" lang="en-US" altLang="ja-JP" sz="2800" b="0" i="1" smtClean="0">
                              <a:latin typeface="Cambria Math" charset="0"/>
                            </a:rPr>
                            <m:t>𝑥</m:t>
                          </m:r>
                        </m:e>
                      </m:d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↦</m:t>
                      </m:r>
                      <m:r>
                        <a:rPr kumimoji="1" lang="en-US" altLang="ja-JP" sz="2800" b="0" i="1" smtClean="0">
                          <a:latin typeface="Cambria Math" charset="0"/>
                        </a:rPr>
                        <m:t>𝑥</m:t>
                      </m:r>
                      <m:r>
                        <a:rPr kumimoji="1" lang="en-US" altLang="ja-JP" sz="2800" b="0" i="1" smtClean="0">
                          <a:latin typeface="Cambria Math" charset="0"/>
                        </a:rPr>
                        <m:t>&lt;0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7813" y="5467453"/>
                <a:ext cx="2194447" cy="43088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571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17232" y="873776"/>
            <a:ext cx="8909535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/>
            <a:r>
              <a:rPr lang="en-US" altLang="ja-JP" sz="3200" dirty="0"/>
              <a:t>repeatedly improves </a:t>
            </a:r>
            <a:r>
              <a:rPr lang="en-US" altLang="ja-JP" sz="3200" dirty="0" smtClean="0"/>
              <a:t>a current solution</a:t>
            </a:r>
            <a:br>
              <a:rPr lang="en-US" altLang="ja-JP" sz="3200" dirty="0" smtClean="0"/>
            </a:br>
            <a:r>
              <a:rPr lang="en-US" altLang="ja-JP" sz="3200" dirty="0" smtClean="0"/>
              <a:t>until convergence</a:t>
            </a:r>
            <a:endParaRPr lang="en-US" altLang="ja-JP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201327" y="3728630"/>
                <a:ext cx="5591466" cy="986617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none" lIns="0" tIns="0" rIns="0" b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320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ja-JP" sz="3200" b="0" i="1" smtClean="0">
                              <a:latin typeface="Cambria Math" charset="0"/>
                            </a:rPr>
                            <m:t>𝐻</m:t>
                          </m:r>
                          <m:r>
                            <a:rPr lang="en-US" altLang="ja-JP" sz="3200" b="0" i="1" smtClean="0">
                              <a:latin typeface="Cambria Math" charset="0"/>
                            </a:rPr>
                            <m:t>′=</m:t>
                          </m:r>
                          <m:r>
                            <a:rPr lang="en-US" altLang="ja-JP" sz="3200" i="1">
                              <a:latin typeface="Cambria Math" charset="0"/>
                            </a:rPr>
                            <m:t>𝐻</m:t>
                          </m:r>
                        </m:e>
                        <m:sub>
                          <m:r>
                            <a:rPr lang="en-US" altLang="ja-JP" sz="3200" i="1">
                              <a:latin typeface="Cambria Math" charset="0"/>
                            </a:rPr>
                            <m:t>𝑠𝑢𝑚</m:t>
                          </m:r>
                        </m:sub>
                      </m:sSub>
                      <m:r>
                        <a:rPr lang="en-US" altLang="ja-JP" sz="3200" b="0" i="1" smtClean="0">
                          <a:latin typeface="Cambria Math" charset="0"/>
                        </a:rPr>
                        <m:t>∪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ja-JP" sz="3200" b="0" i="1" smtClean="0">
                              <a:latin typeface="Cambria Math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ja-JP" sz="32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</m:ctrlPr>
                            </m:eqArrPr>
                            <m:e>
                              <m:r>
                                <a:rPr lang="en-US" altLang="ja-JP" sz="32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∀</m:t>
                              </m:r>
                              <m:r>
                                <a:rPr lang="en-US" altLang="ja-JP" sz="32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𝑥</m:t>
                              </m:r>
                              <m:r>
                                <a:rPr lang="en-US" altLang="ja-JP" sz="32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.(</m:t>
                              </m:r>
                              <m:r>
                                <a:rPr lang="en-US" altLang="ja-JP" sz="32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altLang="ja-JP" sz="3200" i="1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3200" i="1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altLang="ja-JP" sz="32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⇐ ⊥),</m:t>
                              </m:r>
                            </m:e>
                            <m:e>
                              <m:r>
                                <a:rPr lang="en-US" altLang="ja-JP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¬</m:t>
                              </m:r>
                              <m:r>
                                <a:rPr lang="en-US" altLang="ja-JP" sz="32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∀</m:t>
                              </m:r>
                              <m:r>
                                <a:rPr lang="en-US" altLang="ja-JP" sz="32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𝑥</m:t>
                              </m:r>
                              <m:r>
                                <a:rPr lang="en-US" altLang="ja-JP" sz="32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.(⊥⇐</m:t>
                              </m:r>
                              <m:r>
                                <a:rPr lang="en-US" altLang="ja-JP" sz="32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altLang="ja-JP" sz="3200" i="1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3200" i="1">
                                      <a:solidFill>
                                        <a:srgbClr val="FF0000"/>
                                      </a:solidFill>
                                      <a:latin typeface="Cambria Math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altLang="ja-JP" sz="32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1" lang="ja-JP" altLang="en-US" sz="4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1327" y="3728630"/>
                <a:ext cx="5591466" cy="98661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ounded Rectangular Callout 20"/>
              <p:cNvSpPr/>
              <p:nvPr/>
            </p:nvSpPr>
            <p:spPr>
              <a:xfrm>
                <a:off x="5602816" y="1969282"/>
                <a:ext cx="3423951" cy="1545557"/>
              </a:xfrm>
              <a:prstGeom prst="wedgeRoundRectCallout">
                <a:avLst>
                  <a:gd name="adj1" fmla="val -13400"/>
                  <a:gd name="adj2" fmla="val 66906"/>
                  <a:gd name="adj3" fmla="val 16667"/>
                </a:avLst>
              </a:prstGeom>
              <a:solidFill>
                <a:schemeClr val="bg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800" dirty="0" smtClean="0"/>
                  <a:t>Requires any solution for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charset="0"/>
                      </a:rPr>
                      <m:t>𝑃</m:t>
                    </m:r>
                  </m:oMath>
                </a14:m>
                <a:r>
                  <a:rPr lang="en-US" altLang="ja-JP" sz="2800" dirty="0" smtClean="0"/>
                  <a:t> to be strictly better than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charset="0"/>
                      </a:rPr>
                      <m:t>⊥</m:t>
                    </m:r>
                  </m:oMath>
                </a14:m>
                <a:endParaRPr lang="ja-JP" altLang="en-US" sz="2800" dirty="0"/>
              </a:p>
            </p:txBody>
          </p:sp>
        </mc:Choice>
        <mc:Fallback xmlns="">
          <p:sp>
            <p:nvSpPr>
              <p:cNvPr id="21" name="Rounded Rectangular Callout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2816" y="1969282"/>
                <a:ext cx="3423951" cy="1545557"/>
              </a:xfrm>
              <a:prstGeom prst="wedgeRoundRectCallout">
                <a:avLst>
                  <a:gd name="adj1" fmla="val -13400"/>
                  <a:gd name="adj2" fmla="val 66906"/>
                  <a:gd name="adj3" fmla="val 16667"/>
                </a:avLst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525536" y="5281403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smtClean="0"/>
              <a:t>…</a:t>
            </a:r>
            <a:endParaRPr kumimoji="1" lang="ja-JP" altLang="en-US" sz="3200" dirty="0"/>
          </a:p>
        </p:txBody>
      </p:sp>
      <p:sp>
        <p:nvSpPr>
          <p:cNvPr id="22" name="Right Arrow 21"/>
          <p:cNvSpPr/>
          <p:nvPr/>
        </p:nvSpPr>
        <p:spPr>
          <a:xfrm>
            <a:off x="301554" y="4968148"/>
            <a:ext cx="1396658" cy="1500038"/>
          </a:xfrm>
          <a:prstGeom prst="rightArrow">
            <a:avLst>
              <a:gd name="adj1" fmla="val 75790"/>
              <a:gd name="adj2" fmla="val 36150"/>
            </a:avLst>
          </a:prstGeom>
          <a:solidFill>
            <a:srgbClr val="C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i="1" dirty="0" smtClean="0">
                <a:solidFill>
                  <a:schemeClr val="bg1"/>
                </a:solidFill>
              </a:rPr>
              <a:t>Solve</a:t>
            </a:r>
            <a:endParaRPr kumimoji="1" lang="ja-JP" altLang="en-US" sz="2800" b="1" i="1" dirty="0">
              <a:solidFill>
                <a:schemeClr val="bg1"/>
              </a:solidFill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2076006" y="1940403"/>
            <a:ext cx="1396658" cy="1500038"/>
          </a:xfrm>
          <a:prstGeom prst="rightArrow">
            <a:avLst>
              <a:gd name="adj1" fmla="val 75790"/>
              <a:gd name="adj2" fmla="val 36150"/>
            </a:avLst>
          </a:prstGeom>
          <a:solidFill>
            <a:srgbClr val="C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i="1" dirty="0" smtClean="0">
                <a:solidFill>
                  <a:schemeClr val="bg1"/>
                </a:solidFill>
              </a:rPr>
              <a:t>Solve</a:t>
            </a:r>
            <a:endParaRPr kumimoji="1" lang="ja-JP" altLang="en-US" sz="2800" b="1" i="1" dirty="0">
              <a:solidFill>
                <a:schemeClr val="bg1"/>
              </a:solidFill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5981663" y="4930334"/>
            <a:ext cx="1396658" cy="1500038"/>
          </a:xfrm>
          <a:prstGeom prst="rightArrow">
            <a:avLst>
              <a:gd name="adj1" fmla="val 75790"/>
              <a:gd name="adj2" fmla="val 36150"/>
            </a:avLst>
          </a:prstGeom>
          <a:solidFill>
            <a:srgbClr val="C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i="1" dirty="0" smtClean="0">
                <a:solidFill>
                  <a:schemeClr val="bg1"/>
                </a:solidFill>
              </a:rPr>
              <a:t>Solve</a:t>
            </a:r>
            <a:endParaRPr kumimoji="1" lang="ja-JP" altLang="en-US" sz="2800" b="1" i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ular Callout 25"/>
              <p:cNvSpPr/>
              <p:nvPr/>
            </p:nvSpPr>
            <p:spPr>
              <a:xfrm>
                <a:off x="2493922" y="2886742"/>
                <a:ext cx="1649145" cy="596091"/>
              </a:xfrm>
              <a:prstGeom prst="wedgeRectCallout">
                <a:avLst>
                  <a:gd name="adj1" fmla="val -37565"/>
                  <a:gd name="adj2" fmla="val 84873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solidFill>
                            <a:prstClr val="black"/>
                          </a:solidFill>
                          <a:latin typeface="Cambria Math" charset="0"/>
                        </a:rPr>
                        <m:t>𝑚𝑎𝑥</m:t>
                      </m:r>
                      <m:r>
                        <a:rPr lang="en-US" altLang="ja-JP" sz="2800" b="0" i="1" smtClean="0">
                          <a:solidFill>
                            <a:prstClr val="black"/>
                          </a:solidFill>
                          <a:latin typeface="Cambria Math" charset="0"/>
                        </a:rPr>
                        <m:t>⁡(</m:t>
                      </m:r>
                      <m:r>
                        <a:rPr lang="en-US" altLang="ja-JP" sz="2800" b="0" i="1" smtClean="0">
                          <a:solidFill>
                            <a:prstClr val="black"/>
                          </a:solidFill>
                          <a:latin typeface="Cambria Math" charset="0"/>
                        </a:rPr>
                        <m:t>𝑃</m:t>
                      </m:r>
                      <m:r>
                        <a:rPr lang="en-US" altLang="ja-JP" sz="2800" b="0" i="1" smtClean="0">
                          <a:solidFill>
                            <a:prstClr val="black"/>
                          </a:solidFill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ja-JP" altLang="en-US" sz="2800" dirty="0">
                  <a:solidFill>
                    <a:srgbClr val="C0504D"/>
                  </a:solidFill>
                </a:endParaRPr>
              </a:p>
            </p:txBody>
          </p:sp>
        </mc:Choice>
        <mc:Fallback xmlns="">
          <p:sp>
            <p:nvSpPr>
              <p:cNvPr id="26" name="Rectangular Callout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922" y="2886742"/>
                <a:ext cx="1649145" cy="596091"/>
              </a:xfrm>
              <a:prstGeom prst="wedgeRectCallout">
                <a:avLst>
                  <a:gd name="adj1" fmla="val -37565"/>
                  <a:gd name="adj2" fmla="val 84873"/>
                </a:avLst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ular Callout 26"/>
              <p:cNvSpPr/>
              <p:nvPr/>
            </p:nvSpPr>
            <p:spPr>
              <a:xfrm>
                <a:off x="4380583" y="4574771"/>
                <a:ext cx="1362930" cy="492637"/>
              </a:xfrm>
              <a:prstGeom prst="wedgeRectCallout">
                <a:avLst>
                  <a:gd name="adj1" fmla="val -37565"/>
                  <a:gd name="adj2" fmla="val 84873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solidFill>
                            <a:prstClr val="black"/>
                          </a:solidFill>
                          <a:latin typeface="Cambria Math" charset="0"/>
                        </a:rPr>
                        <m:t>𝑚𝑎𝑥</m:t>
                      </m:r>
                      <m:r>
                        <a:rPr lang="en-US" altLang="ja-JP" sz="2800" b="0" i="1" smtClean="0">
                          <a:solidFill>
                            <a:prstClr val="black"/>
                          </a:solidFill>
                          <a:latin typeface="Cambria Math" charset="0"/>
                        </a:rPr>
                        <m:t>⁡(</m:t>
                      </m:r>
                      <m:r>
                        <a:rPr lang="en-US" altLang="ja-JP" sz="2800" b="0" i="1" smtClean="0">
                          <a:solidFill>
                            <a:prstClr val="black"/>
                          </a:solidFill>
                          <a:latin typeface="Cambria Math" charset="0"/>
                        </a:rPr>
                        <m:t>𝑃</m:t>
                      </m:r>
                      <m:r>
                        <a:rPr lang="en-US" altLang="ja-JP" sz="2800" b="0" i="1" smtClean="0">
                          <a:solidFill>
                            <a:prstClr val="black"/>
                          </a:solidFill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ja-JP" altLang="en-US" sz="2800" dirty="0">
                  <a:solidFill>
                    <a:srgbClr val="C0504D"/>
                  </a:solidFill>
                </a:endParaRPr>
              </a:p>
            </p:txBody>
          </p:sp>
        </mc:Choice>
        <mc:Fallback xmlns="">
          <p:sp>
            <p:nvSpPr>
              <p:cNvPr id="27" name="Rectangular Callout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0583" y="4574771"/>
                <a:ext cx="1362930" cy="492637"/>
              </a:xfrm>
              <a:prstGeom prst="wedgeRectCallout">
                <a:avLst>
                  <a:gd name="adj1" fmla="val -37565"/>
                  <a:gd name="adj2" fmla="val 84873"/>
                </a:avLst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50234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"/>
    </mc:Choice>
    <mc:Fallback xmlns="">
      <p:transition spd="slow" advTm="12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4" grpId="0" animBg="1"/>
      <p:bldP spid="16" grpId="0" animBg="1"/>
      <p:bldP spid="18" grpId="0" animBg="1"/>
      <p:bldP spid="19" grpId="0"/>
      <p:bldP spid="20" grpId="0" animBg="1"/>
      <p:bldP spid="23" grpId="0" animBg="1"/>
      <p:bldP spid="21" grpId="0" animBg="1"/>
      <p:bldP spid="7" grpId="0"/>
      <p:bldP spid="22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Horn Constraint Solver</a:t>
            </a:r>
            <a:r>
              <a:rPr kumimoji="1" lang="en-US" altLang="ja-JP" b="1" i="1" dirty="0" smtClean="0"/>
              <a:t> Solve</a:t>
            </a:r>
            <a:endParaRPr kumimoji="1" lang="ja-JP" alt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632" y="1277486"/>
            <a:ext cx="8441054" cy="5078865"/>
          </a:xfrm>
        </p:spPr>
        <p:txBody>
          <a:bodyPr>
            <a:normAutofit/>
          </a:bodyPr>
          <a:lstStyle/>
          <a:p>
            <a:r>
              <a:rPr lang="en-US" altLang="ja-JP" dirty="0"/>
              <a:t>Extended template-based invariant generation techniques </a:t>
            </a:r>
            <a:r>
              <a:rPr lang="en-US" altLang="ja-JP" sz="2400" dirty="0"/>
              <a:t>[Colon+ ’03, </a:t>
            </a:r>
            <a:r>
              <a:rPr lang="en-US" altLang="ja-JP" sz="2400" dirty="0" err="1"/>
              <a:t>Gulwani</a:t>
            </a:r>
            <a:r>
              <a:rPr lang="en-US" altLang="ja-JP" sz="2400" dirty="0"/>
              <a:t>+ </a:t>
            </a:r>
            <a:r>
              <a:rPr lang="en-US" altLang="ja-JP" sz="2400" dirty="0" smtClean="0"/>
              <a:t>’08]</a:t>
            </a:r>
            <a:r>
              <a:rPr lang="en-US" altLang="ja-JP" dirty="0" smtClean="0"/>
              <a:t> to </a:t>
            </a:r>
            <a:r>
              <a:rPr lang="en-US" altLang="ja-JP" dirty="0"/>
              <a:t>solve </a:t>
            </a:r>
            <a:r>
              <a:rPr lang="en-US" altLang="ja-JP" b="1" i="1" dirty="0"/>
              <a:t>existentially-quantified Horn clause </a:t>
            </a:r>
            <a:r>
              <a:rPr lang="en-US" altLang="ja-JP" b="1" i="1" dirty="0" smtClean="0"/>
              <a:t>constraints</a:t>
            </a:r>
          </a:p>
          <a:p>
            <a:pPr lvl="1"/>
            <a:r>
              <a:rPr lang="en-US" altLang="ja-JP" dirty="0" smtClean="0"/>
              <a:t>Extend the reach from imperative programs w/o recursion  to higher-order non-det. programs</a:t>
            </a:r>
            <a:endParaRPr lang="en-US" altLang="ja-JP" dirty="0"/>
          </a:p>
          <a:p>
            <a:r>
              <a:rPr lang="en-US" altLang="ja-JP" dirty="0" smtClean="0"/>
              <a:t>Any other solver for the class of constraints can be used instead </a:t>
            </a:r>
            <a:r>
              <a:rPr lang="en-US" altLang="ja-JP" sz="2400" dirty="0" smtClean="0"/>
              <a:t>[Unno+ ’13, </a:t>
            </a:r>
            <a:r>
              <a:rPr lang="en-US" altLang="ja-JP" sz="2400" dirty="0" err="1" smtClean="0"/>
              <a:t>Beyene</a:t>
            </a:r>
            <a:r>
              <a:rPr lang="en-US" altLang="ja-JP" sz="2400" dirty="0"/>
              <a:t>+ </a:t>
            </a:r>
            <a:r>
              <a:rPr lang="en-US" altLang="ja-JP" sz="2400" dirty="0" smtClean="0"/>
              <a:t>’14, </a:t>
            </a:r>
            <a:r>
              <a:rPr lang="en-US" altLang="ja-JP" sz="2400" dirty="0" err="1" smtClean="0"/>
              <a:t>Kuwahara</a:t>
            </a:r>
            <a:r>
              <a:rPr lang="en-US" altLang="ja-JP" sz="2400" dirty="0" smtClean="0"/>
              <a:t>+ ’15]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30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4"/>
    </mc:Choice>
    <mc:Fallback xmlns="">
      <p:transition spd="slow" advTm="164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315" y="-94465"/>
            <a:ext cx="8675370" cy="1095506"/>
          </a:xfrm>
        </p:spPr>
        <p:txBody>
          <a:bodyPr/>
          <a:lstStyle/>
          <a:p>
            <a:r>
              <a:rPr kumimoji="1" lang="en-US" altLang="ja-JP" dirty="0" smtClean="0"/>
              <a:t>Outline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315" y="1105786"/>
            <a:ext cx="8675369" cy="561569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Refinement Type Optimization</a:t>
            </a:r>
          </a:p>
          <a:p>
            <a:pPr lvl="1"/>
            <a:r>
              <a:rPr lang="en-US" altLang="ja-JP" dirty="0" smtClean="0"/>
              <a:t>Applications</a:t>
            </a:r>
          </a:p>
          <a:p>
            <a:pPr lvl="1"/>
            <a:r>
              <a:rPr lang="en-US" altLang="ja-JP" dirty="0" smtClean="0"/>
              <a:t>Our Type Optimization Method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Implementation &amp; Experiments</a:t>
            </a:r>
          </a:p>
          <a:p>
            <a:r>
              <a:rPr lang="en-US" altLang="ja-JP" dirty="0" smtClean="0"/>
              <a:t>Summary</a:t>
            </a:r>
            <a:endParaRPr lang="en-US" altLang="ja-JP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207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3"/>
    </mc:Choice>
    <mc:Fallback xmlns="">
      <p:transition spd="slow" advTm="523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Implementation &amp; Experiments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315" y="2019300"/>
            <a:ext cx="8675369" cy="5295453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Implemented in </a:t>
            </a:r>
            <a:r>
              <a:rPr lang="en-US" altLang="ja-JP" b="1" i="1" dirty="0" smtClean="0"/>
              <a:t>Refinement Caml</a:t>
            </a:r>
            <a:r>
              <a:rPr lang="en-US" altLang="ja-JP" dirty="0"/>
              <a:t> </a:t>
            </a:r>
            <a:r>
              <a:rPr lang="en-US" altLang="ja-JP" sz="2400" dirty="0" smtClean="0"/>
              <a:t>[</a:t>
            </a:r>
            <a:r>
              <a:rPr lang="en-US" altLang="ja-JP" sz="2400" dirty="0"/>
              <a:t>Unno+ </a:t>
            </a:r>
            <a:r>
              <a:rPr lang="en-US" altLang="ja-JP" sz="2400" dirty="0" smtClean="0"/>
              <a:t>’08, ’09, …]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Z3</a:t>
            </a:r>
            <a:r>
              <a:rPr lang="en-US" altLang="ja-JP" sz="2400" dirty="0" smtClean="0"/>
              <a:t> [Moura+ ’08]</a:t>
            </a:r>
            <a:r>
              <a:rPr lang="en-US" altLang="ja-JP" dirty="0" smtClean="0"/>
              <a:t> as a backend SMT solver</a:t>
            </a:r>
          </a:p>
          <a:p>
            <a:r>
              <a:rPr lang="en-US" altLang="ja-JP" dirty="0" smtClean="0"/>
              <a:t>Two preliminary experiments:</a:t>
            </a:r>
          </a:p>
          <a:p>
            <a:pPr lvl="1"/>
            <a:r>
              <a:rPr lang="en-US" altLang="ja-JP" dirty="0" smtClean="0"/>
              <a:t>Various program analysis problems for</a:t>
            </a:r>
            <a:br>
              <a:rPr lang="en-US" altLang="ja-JP" dirty="0" smtClean="0"/>
            </a:br>
            <a:r>
              <a:rPr lang="en-US" altLang="ja-JP" dirty="0" smtClean="0"/>
              <a:t>higher-order</a:t>
            </a:r>
            <a:r>
              <a:rPr lang="en-US" altLang="ja-JP" dirty="0"/>
              <a:t> </a:t>
            </a:r>
            <a:r>
              <a:rPr lang="en-US" altLang="ja-JP" dirty="0" smtClean="0"/>
              <a:t>non-deterministic programs</a:t>
            </a:r>
            <a:br>
              <a:rPr lang="en-US" altLang="ja-JP" dirty="0" smtClean="0"/>
            </a:br>
            <a:r>
              <a:rPr lang="en-US" altLang="ja-JP" dirty="0" smtClean="0"/>
              <a:t>(partly obtained from </a:t>
            </a:r>
            <a:r>
              <a:rPr lang="en-US" altLang="ja-JP" sz="2400" dirty="0" smtClean="0"/>
              <a:t>[</a:t>
            </a:r>
            <a:r>
              <a:rPr lang="en-US" altLang="ja-JP" sz="2400" dirty="0" err="1" smtClean="0"/>
              <a:t>Kuwahara</a:t>
            </a:r>
            <a:r>
              <a:rPr lang="en-US" altLang="ja-JP" sz="2400" dirty="0" smtClean="0"/>
              <a:t>+ ’14,</a:t>
            </a:r>
            <a:r>
              <a:rPr lang="en-US" altLang="ja-JP" sz="2400" dirty="0"/>
              <a:t> </a:t>
            </a:r>
            <a:r>
              <a:rPr lang="en-US" altLang="ja-JP" sz="2400" dirty="0" err="1"/>
              <a:t>Kuwahara</a:t>
            </a:r>
            <a:r>
              <a:rPr lang="en-US" altLang="ja-JP" sz="2400" dirty="0"/>
              <a:t>+ </a:t>
            </a:r>
            <a:r>
              <a:rPr lang="en-US" altLang="ja-JP" sz="2400" dirty="0" smtClean="0"/>
              <a:t>’15]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Non-termination verification problems</a:t>
            </a:r>
            <a:br>
              <a:rPr lang="en-US" altLang="ja-JP" dirty="0" smtClean="0"/>
            </a:br>
            <a:r>
              <a:rPr lang="en-US" altLang="ja-JP" dirty="0" smtClean="0"/>
              <a:t>for</a:t>
            </a:r>
            <a:r>
              <a:rPr lang="en-US" altLang="ja-JP" dirty="0"/>
              <a:t> </a:t>
            </a:r>
            <a:r>
              <a:rPr lang="en-US" altLang="ja-JP" dirty="0" smtClean="0"/>
              <a:t>first-order non-deterministic programs</a:t>
            </a:r>
            <a:br>
              <a:rPr lang="en-US" altLang="ja-JP" dirty="0" smtClean="0"/>
            </a:br>
            <a:r>
              <a:rPr lang="en-US" altLang="ja-JP" dirty="0" smtClean="0"/>
              <a:t>(obtained from </a:t>
            </a:r>
            <a:r>
              <a:rPr lang="en-US" altLang="ja-JP" sz="2400" dirty="0" smtClean="0"/>
              <a:t>[Chen</a:t>
            </a:r>
            <a:r>
              <a:rPr lang="en-US" altLang="ja-JP" sz="2400" dirty="0"/>
              <a:t>+ </a:t>
            </a:r>
            <a:r>
              <a:rPr lang="en-US" altLang="ja-JP" sz="2400" dirty="0" smtClean="0"/>
              <a:t>’14, Larraz</a:t>
            </a:r>
            <a:r>
              <a:rPr lang="en-US" altLang="ja-JP" sz="2400" dirty="0"/>
              <a:t>+</a:t>
            </a:r>
            <a:r>
              <a:rPr lang="en-US" altLang="ja-JP" sz="2400" dirty="0" smtClean="0"/>
              <a:t>’14, </a:t>
            </a:r>
            <a:r>
              <a:rPr lang="en-US" altLang="ja-JP" sz="2400" dirty="0" err="1"/>
              <a:t>Kuwahara</a:t>
            </a:r>
            <a:r>
              <a:rPr lang="en-US" altLang="ja-JP" sz="2400" dirty="0"/>
              <a:t>+ </a:t>
            </a:r>
            <a:r>
              <a:rPr lang="en-US" altLang="ja-JP" sz="2400" dirty="0" smtClean="0"/>
              <a:t>’15, …]</a:t>
            </a:r>
            <a:r>
              <a:rPr lang="en-US" altLang="ja-JP" dirty="0" smtClean="0"/>
              <a:t>)</a:t>
            </a:r>
            <a:endParaRPr lang="ja-JP" alt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SAS 2015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24</a:t>
            </a:fld>
            <a:endParaRPr lang="en-US"/>
          </a:p>
        </p:txBody>
      </p:sp>
      <p:sp>
        <p:nvSpPr>
          <p:cNvPr id="10" name="Rounded Rectangular Callout 9"/>
          <p:cNvSpPr/>
          <p:nvPr/>
        </p:nvSpPr>
        <p:spPr>
          <a:xfrm>
            <a:off x="3005345" y="1224167"/>
            <a:ext cx="4824205" cy="776115"/>
          </a:xfrm>
          <a:prstGeom prst="wedgeRoundRectCallout">
            <a:avLst>
              <a:gd name="adj1" fmla="val -12580"/>
              <a:gd name="adj2" fmla="val 7651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/>
              <a:t>A </a:t>
            </a:r>
            <a:r>
              <a:rPr lang="en-US" altLang="ja-JP" sz="2800" dirty="0"/>
              <a:t>refinement </a:t>
            </a:r>
            <a:r>
              <a:rPr lang="en-US" altLang="ja-JP" sz="2800" dirty="0" smtClean="0"/>
              <a:t>type checking and inference </a:t>
            </a:r>
            <a:r>
              <a:rPr lang="en-US" altLang="ja-JP" sz="2800" dirty="0"/>
              <a:t>tool for </a:t>
            </a:r>
            <a:r>
              <a:rPr lang="en-US" altLang="ja-JP" sz="2800" dirty="0" err="1" smtClean="0"/>
              <a:t>OCaml</a:t>
            </a:r>
            <a:endParaRPr kumimoji="1" lang="ja-JP" altLang="en-US" sz="28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0322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287"/>
    </mc:Choice>
    <mc:Fallback xmlns="">
      <p:transition spd="slow" advTm="2828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315" y="45795"/>
            <a:ext cx="8675370" cy="1095506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Results of </a:t>
            </a:r>
            <a:r>
              <a:rPr lang="en-US" altLang="ja-JP" dirty="0" smtClean="0"/>
              <a:t>the Various Program Analysis Problems </a:t>
            </a:r>
            <a:r>
              <a:rPr lang="en-US" altLang="ja-JP" dirty="0"/>
              <a:t>(excerpt)</a:t>
            </a:r>
            <a:endParaRPr kumimoji="1" lang="ja-JP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SAS 2015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9045" y="6338243"/>
            <a:ext cx="735810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lvl="1"/>
            <a:r>
              <a:rPr lang="en-US" altLang="ja-JP" sz="2400" dirty="0" smtClean="0"/>
              <a:t>Environment: Intel </a:t>
            </a:r>
            <a:r>
              <a:rPr lang="en-US" altLang="ja-JP" sz="2400" dirty="0"/>
              <a:t>Core i7-3770 (</a:t>
            </a:r>
            <a:r>
              <a:rPr lang="en-US" altLang="ja-JP" sz="2400" dirty="0" smtClean="0"/>
              <a:t>3.40GHz), 16 </a:t>
            </a:r>
            <a:r>
              <a:rPr lang="en-US" altLang="ja-JP" sz="2400" dirty="0"/>
              <a:t>GB of </a:t>
            </a:r>
            <a:r>
              <a:rPr lang="en-US" altLang="ja-JP" sz="2400" dirty="0" smtClean="0"/>
              <a:t>RAM</a:t>
            </a:r>
            <a:endParaRPr lang="en-US" altLang="ja-JP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92164" y="1166690"/>
          <a:ext cx="8359675" cy="52601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4039"/>
                <a:gridCol w="2610913"/>
                <a:gridCol w="875826"/>
                <a:gridCol w="1137773"/>
                <a:gridCol w="721124"/>
              </a:tblGrid>
              <a:tr h="688875"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Program</a:t>
                      </a:r>
                      <a:endParaRPr kumimoji="1" lang="ja-JP" altLang="en-US" sz="2000" dirty="0"/>
                    </a:p>
                  </a:txBody>
                  <a:tcPr marL="75445" marR="75445" marT="37722" marB="37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Application</a:t>
                      </a:r>
                      <a:endParaRPr kumimoji="1" lang="ja-JP" altLang="en-US" sz="2000" dirty="0"/>
                    </a:p>
                  </a:txBody>
                  <a:tcPr marL="75445" marR="75445" marT="37722" marB="37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#</a:t>
                      </a:r>
                      <a:r>
                        <a:rPr kumimoji="1" lang="en-US" altLang="ja-JP" sz="2000" dirty="0" err="1" smtClean="0"/>
                        <a:t>Iter</a:t>
                      </a:r>
                      <a:r>
                        <a:rPr kumimoji="1" lang="en-US" altLang="ja-JP" sz="2000" dirty="0" smtClean="0"/>
                        <a:t>.</a:t>
                      </a:r>
                      <a:endParaRPr kumimoji="1" lang="ja-JP" altLang="en-US" sz="2000" dirty="0"/>
                    </a:p>
                  </a:txBody>
                  <a:tcPr marL="75445" marR="75445" marT="37722" marB="37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Time</a:t>
                      </a:r>
                      <a:r>
                        <a:rPr kumimoji="1" lang="en-US" altLang="ja-JP" sz="2000" baseline="0" dirty="0" smtClean="0"/>
                        <a:t> (sec)</a:t>
                      </a:r>
                      <a:endParaRPr kumimoji="1" lang="ja-JP" altLang="en-US" sz="2000" dirty="0"/>
                    </a:p>
                  </a:txBody>
                  <a:tcPr marL="75445" marR="75445" marT="37722" marB="37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Opt.</a:t>
                      </a:r>
                      <a:endParaRPr kumimoji="1" lang="ja-JP" altLang="en-US" sz="2000" dirty="0"/>
                    </a:p>
                  </a:txBody>
                  <a:tcPr marL="75445" marR="75445" marT="37722" marB="37722"/>
                </a:tc>
              </a:tr>
              <a:tr h="768887">
                <a:tc>
                  <a:txBody>
                    <a:bodyPr/>
                    <a:lstStyle/>
                    <a:p>
                      <a:r>
                        <a:rPr kumimoji="1" lang="en-US" altLang="ja-JP" sz="2300" dirty="0" err="1" smtClean="0"/>
                        <a:t>foldr_nonterm</a:t>
                      </a:r>
                      <a:endParaRPr kumimoji="1" lang="en-US" altLang="ja-JP" sz="2300" dirty="0" smtClean="0"/>
                    </a:p>
                    <a:p>
                      <a:r>
                        <a:rPr kumimoji="1" lang="en-US" altLang="ja-JP" sz="2300" dirty="0" smtClean="0"/>
                        <a:t>[</a:t>
                      </a:r>
                      <a:r>
                        <a:rPr kumimoji="1" lang="en-US" altLang="ja-JP" sz="2300" dirty="0" err="1" smtClean="0"/>
                        <a:t>Kuwahara</a:t>
                      </a:r>
                      <a:r>
                        <a:rPr kumimoji="1" lang="en-US" altLang="ja-JP" sz="2300" baseline="0" dirty="0" smtClean="0"/>
                        <a:t>+ ’15</a:t>
                      </a:r>
                      <a:r>
                        <a:rPr kumimoji="1" lang="en-US" altLang="ja-JP" sz="2300" dirty="0" smtClean="0"/>
                        <a:t>]</a:t>
                      </a:r>
                      <a:endParaRPr kumimoji="1" lang="en-US" altLang="ja-JP" sz="2300" baseline="0" dirty="0" smtClean="0"/>
                    </a:p>
                  </a:txBody>
                  <a:tcPr marL="75445" marR="75445" marT="37722" marB="37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b="1" dirty="0" smtClean="0">
                          <a:solidFill>
                            <a:srgbClr val="0070C0"/>
                          </a:solidFill>
                        </a:rPr>
                        <a:t>Non-termination</a:t>
                      </a:r>
                      <a:endParaRPr kumimoji="1" lang="ja-JP" altLang="en-US" sz="2300" b="1" dirty="0">
                        <a:solidFill>
                          <a:srgbClr val="0070C0"/>
                        </a:solidFill>
                      </a:endParaRPr>
                    </a:p>
                  </a:txBody>
                  <a:tcPr marL="75445" marR="75445" marT="37722" marB="37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dirty="0" smtClean="0"/>
                        <a:t>4</a:t>
                      </a:r>
                      <a:endParaRPr kumimoji="1" lang="ja-JP" altLang="en-US" sz="2300" dirty="0"/>
                    </a:p>
                  </a:txBody>
                  <a:tcPr marL="75445" marR="75445" marT="37722" marB="37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b="1" dirty="0" smtClean="0"/>
                        <a:t>8.04</a:t>
                      </a:r>
                      <a:endParaRPr kumimoji="1" lang="ja-JP" altLang="en-US" sz="2300" b="1" dirty="0"/>
                    </a:p>
                  </a:txBody>
                  <a:tcPr marL="75445" marR="75445" marT="37722" marB="37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300" b="0" dirty="0" smtClean="0"/>
                        <a:t>✔</a:t>
                      </a:r>
                      <a:endParaRPr kumimoji="1" lang="ja-JP" altLang="en-US" sz="2300" b="1" dirty="0"/>
                    </a:p>
                  </a:txBody>
                  <a:tcPr marL="75445" marR="75445" marT="37722" marB="37722" anchor="ctr"/>
                </a:tc>
              </a:tr>
              <a:tr h="768887">
                <a:tc>
                  <a:txBody>
                    <a:bodyPr/>
                    <a:lstStyle/>
                    <a:p>
                      <a:r>
                        <a:rPr kumimoji="1" lang="en-US" altLang="ja-JP" sz="2300" dirty="0" err="1" smtClean="0"/>
                        <a:t>fixpoint_nonterm</a:t>
                      </a:r>
                      <a:endParaRPr kumimoji="1" lang="en-US" altLang="ja-JP" sz="2300" dirty="0" smtClean="0"/>
                    </a:p>
                    <a:p>
                      <a:r>
                        <a:rPr kumimoji="1" lang="en-US" altLang="ja-JP" sz="2300" dirty="0" smtClean="0"/>
                        <a:t>[</a:t>
                      </a:r>
                      <a:r>
                        <a:rPr kumimoji="1" lang="en-US" altLang="ja-JP" sz="2300" dirty="0" err="1" smtClean="0"/>
                        <a:t>Kuwahara</a:t>
                      </a:r>
                      <a:r>
                        <a:rPr kumimoji="1" lang="en-US" altLang="ja-JP" sz="2300" baseline="0" dirty="0" smtClean="0"/>
                        <a:t>+ ’15</a:t>
                      </a:r>
                      <a:r>
                        <a:rPr kumimoji="1" lang="en-US" altLang="ja-JP" sz="2300" dirty="0" smtClean="0"/>
                        <a:t>]</a:t>
                      </a:r>
                      <a:endParaRPr kumimoji="1" lang="ja-JP" altLang="en-US" sz="2300" dirty="0"/>
                    </a:p>
                  </a:txBody>
                  <a:tcPr marL="75445" marR="75445" marT="37722" marB="37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b="1" dirty="0" smtClean="0">
                          <a:solidFill>
                            <a:srgbClr val="0070C0"/>
                          </a:solidFill>
                        </a:rPr>
                        <a:t>Non-termination</a:t>
                      </a:r>
                      <a:endParaRPr kumimoji="1" lang="ja-JP" altLang="en-US" sz="2300" b="1" dirty="0">
                        <a:solidFill>
                          <a:srgbClr val="0070C0"/>
                        </a:solidFill>
                      </a:endParaRPr>
                    </a:p>
                  </a:txBody>
                  <a:tcPr marL="75445" marR="75445" marT="37722" marB="37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dirty="0" smtClean="0"/>
                        <a:t>2</a:t>
                      </a:r>
                      <a:endParaRPr kumimoji="1" lang="ja-JP" altLang="en-US" sz="2300" dirty="0"/>
                    </a:p>
                  </a:txBody>
                  <a:tcPr marL="75445" marR="75445" marT="37722" marB="37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b="1" dirty="0" smtClean="0"/>
                        <a:t>0.30</a:t>
                      </a:r>
                      <a:endParaRPr kumimoji="1" lang="ja-JP" altLang="en-US" sz="2300" b="1" dirty="0"/>
                    </a:p>
                  </a:txBody>
                  <a:tcPr marL="75445" marR="75445" marT="37722" marB="37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300" b="0" dirty="0" smtClean="0"/>
                        <a:t>✔</a:t>
                      </a:r>
                      <a:endParaRPr kumimoji="1" lang="ja-JP" altLang="en-US" sz="2300" b="1" dirty="0"/>
                    </a:p>
                  </a:txBody>
                  <a:tcPr marL="75445" marR="75445" marT="37722" marB="37722" anchor="ctr"/>
                </a:tc>
              </a:tr>
              <a:tr h="768887">
                <a:tc>
                  <a:txBody>
                    <a:bodyPr/>
                    <a:lstStyle/>
                    <a:p>
                      <a:r>
                        <a:rPr kumimoji="1" lang="en-US" altLang="ja-JP" sz="2300" dirty="0" err="1" smtClean="0"/>
                        <a:t>indirectHO_e</a:t>
                      </a:r>
                      <a:endParaRPr kumimoji="1" lang="en-US" altLang="ja-JP" sz="2300" dirty="0" smtClean="0"/>
                    </a:p>
                    <a:p>
                      <a:r>
                        <a:rPr kumimoji="1" lang="en-US" altLang="ja-JP" sz="2300" dirty="0" smtClean="0"/>
                        <a:t>[</a:t>
                      </a:r>
                      <a:r>
                        <a:rPr kumimoji="1" lang="en-US" altLang="ja-JP" sz="2300" dirty="0" err="1" smtClean="0"/>
                        <a:t>Kuwahara</a:t>
                      </a:r>
                      <a:r>
                        <a:rPr kumimoji="1" lang="en-US" altLang="ja-JP" sz="2300" dirty="0" smtClean="0"/>
                        <a:t>+ ’15]</a:t>
                      </a:r>
                      <a:endParaRPr kumimoji="1" lang="ja-JP" altLang="en-US" sz="2300" dirty="0"/>
                    </a:p>
                  </a:txBody>
                  <a:tcPr marL="75445" marR="75445" marT="37722" marB="37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b="1" dirty="0" smtClean="0">
                          <a:solidFill>
                            <a:srgbClr val="0070C0"/>
                          </a:solidFill>
                        </a:rPr>
                        <a:t>Non-termination</a:t>
                      </a:r>
                      <a:endParaRPr kumimoji="1" lang="ja-JP" altLang="en-US" sz="2300" b="1" dirty="0">
                        <a:solidFill>
                          <a:srgbClr val="0070C0"/>
                        </a:solidFill>
                      </a:endParaRPr>
                    </a:p>
                  </a:txBody>
                  <a:tcPr marL="75445" marR="75445" marT="37722" marB="37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dirty="0" smtClean="0"/>
                        <a:t>2</a:t>
                      </a:r>
                      <a:endParaRPr kumimoji="1" lang="ja-JP" altLang="en-US" sz="2300" dirty="0"/>
                    </a:p>
                  </a:txBody>
                  <a:tcPr marL="75445" marR="75445" marT="37722" marB="37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b="1" dirty="0" smtClean="0"/>
                        <a:t>0.31</a:t>
                      </a:r>
                      <a:endParaRPr kumimoji="1" lang="ja-JP" altLang="en-US" sz="2300" b="1" dirty="0"/>
                    </a:p>
                  </a:txBody>
                  <a:tcPr marL="75445" marR="75445" marT="37722" marB="3772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300" b="0" dirty="0" smtClean="0"/>
                        <a:t>✔</a:t>
                      </a:r>
                      <a:endParaRPr kumimoji="1" lang="ja-JP" altLang="en-US" sz="2300" b="1" dirty="0" smtClean="0"/>
                    </a:p>
                  </a:txBody>
                  <a:tcPr marL="75445" marR="75445" marT="37722" marB="37722" anchor="ctr"/>
                </a:tc>
              </a:tr>
              <a:tr h="768887">
                <a:tc>
                  <a:txBody>
                    <a:bodyPr/>
                    <a:lstStyle/>
                    <a:p>
                      <a:r>
                        <a:rPr kumimoji="1" lang="en-US" altLang="ja-JP" sz="2300" dirty="0" smtClean="0"/>
                        <a:t>zip</a:t>
                      </a:r>
                      <a:br>
                        <a:rPr kumimoji="1" lang="en-US" altLang="ja-JP" sz="2300" dirty="0" smtClean="0"/>
                      </a:br>
                      <a:r>
                        <a:rPr kumimoji="1" lang="en-US" altLang="ja-JP" sz="2300" dirty="0" smtClean="0"/>
                        <a:t>[</a:t>
                      </a:r>
                      <a:r>
                        <a:rPr kumimoji="1" lang="en-US" altLang="ja-JP" sz="2300" dirty="0" err="1" smtClean="0"/>
                        <a:t>Kuwahara</a:t>
                      </a:r>
                      <a:r>
                        <a:rPr kumimoji="1" lang="en-US" altLang="ja-JP" sz="2300" baseline="0" dirty="0" smtClean="0"/>
                        <a:t>+ ’14]</a:t>
                      </a:r>
                      <a:endParaRPr kumimoji="1" lang="en-US" altLang="ja-JP" sz="2300" dirty="0" smtClean="0"/>
                    </a:p>
                  </a:txBody>
                  <a:tcPr marL="75445" marR="75445" marT="37722" marB="37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rgbClr val="FF0000"/>
                          </a:solidFill>
                        </a:rPr>
                        <a:t>Conditional Termination</a:t>
                      </a:r>
                      <a:r>
                        <a:rPr kumimoji="1" lang="en-US" altLang="ja-JP" sz="2000" b="1" baseline="0" dirty="0" smtClean="0">
                          <a:solidFill>
                            <a:srgbClr val="FF0000"/>
                          </a:solidFill>
                        </a:rPr>
                        <a:t> Analysis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75445" marR="75445" marT="37722" marB="37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dirty="0" smtClean="0"/>
                        <a:t>4</a:t>
                      </a:r>
                      <a:endParaRPr kumimoji="1" lang="ja-JP" altLang="en-US" sz="2300" dirty="0"/>
                    </a:p>
                  </a:txBody>
                  <a:tcPr marL="75445" marR="75445" marT="37722" marB="37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b="1" dirty="0" smtClean="0">
                          <a:solidFill>
                            <a:schemeClr val="tx1"/>
                          </a:solidFill>
                        </a:rPr>
                        <a:t>12.24</a:t>
                      </a:r>
                      <a:endParaRPr kumimoji="1" lang="ja-JP" altLang="en-US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75445" marR="75445" marT="37722" marB="37722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75445" marR="75445" marT="37722" marB="37722" anchor="ctr"/>
                </a:tc>
              </a:tr>
              <a:tr h="6888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300" dirty="0" smtClean="0"/>
                        <a:t>sum</a:t>
                      </a:r>
                      <a:endParaRPr kumimoji="1" lang="ja-JP" altLang="en-US" sz="2300" b="0" dirty="0" smtClean="0"/>
                    </a:p>
                  </a:txBody>
                  <a:tcPr marL="75445" marR="75445" marT="37722" marB="3772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 smtClean="0">
                          <a:solidFill>
                            <a:srgbClr val="FF0000"/>
                          </a:solidFill>
                        </a:rPr>
                        <a:t>Conditional Termination</a:t>
                      </a:r>
                      <a:r>
                        <a:rPr kumimoji="1" lang="en-US" altLang="ja-JP" sz="2000" b="1" baseline="0" dirty="0" smtClean="0">
                          <a:solidFill>
                            <a:srgbClr val="FF0000"/>
                          </a:solidFill>
                        </a:rPr>
                        <a:t> Analysis</a:t>
                      </a:r>
                      <a:endParaRPr kumimoji="1" lang="ja-JP" altLang="en-US" sz="2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75445" marR="75445" marT="37722" marB="37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dirty="0" smtClean="0"/>
                        <a:t>6</a:t>
                      </a:r>
                      <a:endParaRPr kumimoji="1" lang="ja-JP" altLang="en-US" sz="2300" dirty="0"/>
                    </a:p>
                  </a:txBody>
                  <a:tcPr marL="75445" marR="75445" marT="37722" marB="37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b="1" dirty="0" smtClean="0">
                          <a:solidFill>
                            <a:schemeClr val="tx1"/>
                          </a:solidFill>
                        </a:rPr>
                        <a:t>12.02</a:t>
                      </a:r>
                      <a:endParaRPr kumimoji="1" lang="ja-JP" altLang="en-US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75445" marR="75445" marT="37722" marB="3772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300" b="0" dirty="0" smtClean="0"/>
                        <a:t>✔</a:t>
                      </a:r>
                      <a:endParaRPr kumimoji="1" lang="ja-JP" altLang="en-US" sz="2300" b="1" dirty="0" smtClean="0"/>
                    </a:p>
                  </a:txBody>
                  <a:tcPr marL="75445" marR="75445" marT="37722" marB="37722" anchor="ctr"/>
                </a:tc>
              </a:tr>
              <a:tr h="7688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300" b="1" dirty="0" smtClean="0"/>
                        <a:t>append</a:t>
                      </a:r>
                      <a:br>
                        <a:rPr kumimoji="1" lang="en-US" altLang="ja-JP" sz="2300" b="1" dirty="0" smtClean="0"/>
                      </a:br>
                      <a:r>
                        <a:rPr kumimoji="1" lang="en-US" altLang="ja-JP" sz="2300" b="1" dirty="0" smtClean="0"/>
                        <a:t>[</a:t>
                      </a:r>
                      <a:r>
                        <a:rPr kumimoji="1" lang="en-US" altLang="ja-JP" sz="2300" b="1" dirty="0" err="1" smtClean="0"/>
                        <a:t>Kuwahara</a:t>
                      </a:r>
                      <a:r>
                        <a:rPr kumimoji="1" lang="en-US" altLang="ja-JP" sz="2300" b="1" dirty="0" smtClean="0"/>
                        <a:t>+</a:t>
                      </a:r>
                      <a:r>
                        <a:rPr kumimoji="1" lang="en-US" altLang="ja-JP" sz="2300" b="1" baseline="0" dirty="0" smtClean="0"/>
                        <a:t> ’14]</a:t>
                      </a:r>
                      <a:endParaRPr kumimoji="1" lang="ja-JP" altLang="en-US" sz="2300" b="1" dirty="0"/>
                    </a:p>
                  </a:txBody>
                  <a:tcPr marL="75445" marR="75445" marT="37722" marB="3772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 smtClean="0">
                          <a:solidFill>
                            <a:srgbClr val="FF0000"/>
                          </a:solidFill>
                        </a:rPr>
                        <a:t>Conditional Termination</a:t>
                      </a:r>
                      <a:r>
                        <a:rPr kumimoji="1" lang="en-US" altLang="ja-JP" sz="2000" b="1" baseline="0" dirty="0" smtClean="0">
                          <a:solidFill>
                            <a:srgbClr val="FF0000"/>
                          </a:solidFill>
                        </a:rPr>
                        <a:t> Analysis</a:t>
                      </a:r>
                      <a:endParaRPr kumimoji="1" lang="ja-JP" altLang="en-US" sz="2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75445" marR="75445" marT="37722" marB="37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dirty="0" smtClean="0"/>
                        <a:t>11</a:t>
                      </a:r>
                      <a:endParaRPr kumimoji="1" lang="ja-JP" altLang="en-US" sz="2300" dirty="0"/>
                    </a:p>
                  </a:txBody>
                  <a:tcPr marL="75445" marR="75445" marT="37722" marB="37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b="1" dirty="0" smtClean="0">
                          <a:solidFill>
                            <a:schemeClr val="tx1"/>
                          </a:solidFill>
                        </a:rPr>
                        <a:t>10.66</a:t>
                      </a:r>
                      <a:endParaRPr kumimoji="1" lang="ja-JP" altLang="en-US" sz="2300" b="1" dirty="0">
                        <a:solidFill>
                          <a:schemeClr val="tx1"/>
                        </a:solidFill>
                      </a:endParaRPr>
                    </a:p>
                  </a:txBody>
                  <a:tcPr marL="75445" marR="75445" marT="37722" marB="3772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300" b="0" dirty="0" smtClean="0"/>
                        <a:t>✔</a:t>
                      </a:r>
                      <a:endParaRPr kumimoji="1" lang="ja-JP" altLang="en-US" sz="2300" b="1" dirty="0" smtClean="0"/>
                    </a:p>
                  </a:txBody>
                  <a:tcPr marL="75445" marR="75445" marT="37722" marB="3772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870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09"/>
    </mc:Choice>
    <mc:Fallback xmlns="">
      <p:transition spd="slow" advTm="9609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64527" y="1577787"/>
          <a:ext cx="8167697" cy="47102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7490"/>
                <a:gridCol w="1971512"/>
                <a:gridCol w="1591294"/>
                <a:gridCol w="1267401"/>
              </a:tblGrid>
              <a:tr h="510031">
                <a:tc>
                  <a:txBody>
                    <a:bodyPr/>
                    <a:lstStyle/>
                    <a:p>
                      <a:pPr algn="ctr"/>
                      <a:endParaRPr kumimoji="1" lang="ja-JP" altLang="en-US" sz="2700" dirty="0"/>
                    </a:p>
                  </a:txBody>
                  <a:tcPr marL="97505" marR="97505" marT="48752" marB="4875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dirty="0" smtClean="0"/>
                        <a:t>Verified</a:t>
                      </a:r>
                      <a:endParaRPr kumimoji="1" lang="ja-JP" altLang="en-US" sz="2700" dirty="0"/>
                    </a:p>
                  </a:txBody>
                  <a:tcPr marL="97505" marR="97505" marT="48752" marB="4875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dirty="0" smtClean="0"/>
                        <a:t>Time Out</a:t>
                      </a:r>
                      <a:endParaRPr kumimoji="1" lang="ja-JP" altLang="en-US" sz="2700" dirty="0"/>
                    </a:p>
                  </a:txBody>
                  <a:tcPr marL="97505" marR="97505" marT="48752" marB="4875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dirty="0" smtClean="0"/>
                        <a:t>Other</a:t>
                      </a:r>
                      <a:endParaRPr kumimoji="1" lang="ja-JP" altLang="en-US" sz="2700" dirty="0"/>
                    </a:p>
                  </a:txBody>
                  <a:tcPr marL="97505" marR="97505" marT="48752" marB="48752"/>
                </a:tc>
              </a:tr>
              <a:tr h="510031">
                <a:tc>
                  <a:txBody>
                    <a:bodyPr/>
                    <a:lstStyle/>
                    <a:p>
                      <a:r>
                        <a:rPr kumimoji="1" lang="en-US" altLang="ja-JP" sz="2700" dirty="0" smtClean="0"/>
                        <a:t>Our</a:t>
                      </a:r>
                      <a:r>
                        <a:rPr kumimoji="1" lang="en-US" altLang="ja-JP" sz="2700" baseline="0" dirty="0" smtClean="0"/>
                        <a:t> tool</a:t>
                      </a:r>
                      <a:endParaRPr kumimoji="1" lang="ja-JP" altLang="en-US" sz="2700" dirty="0"/>
                    </a:p>
                  </a:txBody>
                  <a:tcPr marL="97505" marR="97505" marT="48752" marB="4875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b="1" dirty="0" smtClean="0">
                          <a:solidFill>
                            <a:srgbClr val="FF0000"/>
                          </a:solidFill>
                        </a:rPr>
                        <a:t>41</a:t>
                      </a:r>
                      <a:endParaRPr kumimoji="1" lang="ja-JP" altLang="en-US" sz="2700" b="1" dirty="0">
                        <a:solidFill>
                          <a:srgbClr val="FF0000"/>
                        </a:solidFill>
                      </a:endParaRPr>
                    </a:p>
                  </a:txBody>
                  <a:tcPr marL="97505" marR="97505" marT="48752" marB="487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dirty="0" smtClean="0"/>
                        <a:t>27</a:t>
                      </a:r>
                      <a:endParaRPr kumimoji="1" lang="ja-JP" altLang="en-US" sz="2700" dirty="0"/>
                    </a:p>
                  </a:txBody>
                  <a:tcPr marL="97505" marR="97505" marT="48752" marB="487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dirty="0" smtClean="0"/>
                        <a:t>13</a:t>
                      </a:r>
                      <a:endParaRPr kumimoji="1" lang="ja-JP" altLang="en-US" sz="2700" dirty="0"/>
                    </a:p>
                  </a:txBody>
                  <a:tcPr marL="97505" marR="97505" marT="48752" marB="48752" anchor="ctr"/>
                </a:tc>
              </a:tr>
              <a:tr h="9225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700" dirty="0" err="1" smtClean="0"/>
                        <a:t>CppInv</a:t>
                      </a:r>
                      <a:r>
                        <a:rPr kumimoji="1" lang="en-US" altLang="ja-JP" sz="2700" dirty="0" smtClean="0"/>
                        <a:t/>
                      </a:r>
                      <a:br>
                        <a:rPr kumimoji="1" lang="en-US" altLang="ja-JP" sz="2700" dirty="0" smtClean="0"/>
                      </a:br>
                      <a:r>
                        <a:rPr kumimoji="1" lang="en-US" altLang="ja-JP" sz="2700" dirty="0" smtClean="0"/>
                        <a:t>[</a:t>
                      </a:r>
                      <a:r>
                        <a:rPr kumimoji="1" lang="en-US" altLang="ja-JP" sz="2700" dirty="0" err="1" smtClean="0"/>
                        <a:t>Larraz</a:t>
                      </a:r>
                      <a:r>
                        <a:rPr kumimoji="1" lang="en-US" altLang="ja-JP" sz="27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kumimoji="1" lang="en-US" altLang="ja-JP" sz="27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kumimoji="1" lang="en-US" altLang="ja-JP" sz="2700" dirty="0" smtClean="0">
                          <a:solidFill>
                            <a:schemeClr val="lt1"/>
                          </a:solidFill>
                        </a:rPr>
                        <a:t>’</a:t>
                      </a:r>
                      <a:r>
                        <a:rPr kumimoji="1" lang="en-US" altLang="ja-JP" sz="2700" dirty="0" smtClean="0"/>
                        <a:t>14]</a:t>
                      </a:r>
                      <a:endParaRPr kumimoji="1" lang="ja-JP" altLang="en-US" sz="2700" dirty="0"/>
                    </a:p>
                  </a:txBody>
                  <a:tcPr marL="97505" marR="97505" marT="48752" marB="4875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b="1" dirty="0" smtClean="0">
                          <a:solidFill>
                            <a:srgbClr val="FF0000"/>
                          </a:solidFill>
                        </a:rPr>
                        <a:t>70</a:t>
                      </a:r>
                      <a:endParaRPr kumimoji="1" lang="ja-JP" altLang="en-US" sz="2700" b="1" dirty="0">
                        <a:solidFill>
                          <a:srgbClr val="FF0000"/>
                        </a:solidFill>
                      </a:endParaRPr>
                    </a:p>
                  </a:txBody>
                  <a:tcPr marL="97505" marR="97505" marT="48752" marB="487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dirty="0" smtClean="0"/>
                        <a:t>6</a:t>
                      </a:r>
                      <a:endParaRPr kumimoji="1" lang="ja-JP" altLang="en-US" sz="2700" dirty="0"/>
                    </a:p>
                  </a:txBody>
                  <a:tcPr marL="97505" marR="97505" marT="48752" marB="487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dirty="0" smtClean="0"/>
                        <a:t>5</a:t>
                      </a:r>
                      <a:endParaRPr kumimoji="1" lang="ja-JP" altLang="en-US" sz="2700" dirty="0"/>
                    </a:p>
                  </a:txBody>
                  <a:tcPr marL="97505" marR="97505" marT="48752" marB="48752" anchor="ctr"/>
                </a:tc>
              </a:tr>
              <a:tr h="922559">
                <a:tc>
                  <a:txBody>
                    <a:bodyPr/>
                    <a:lstStyle/>
                    <a:p>
                      <a:r>
                        <a:rPr kumimoji="1" lang="en-US" altLang="ja-JP" sz="2700" dirty="0" smtClean="0"/>
                        <a:t>T2-TACAS</a:t>
                      </a:r>
                    </a:p>
                    <a:p>
                      <a:r>
                        <a:rPr kumimoji="1" lang="en-US" altLang="ja-JP" sz="2700" dirty="0" smtClean="0"/>
                        <a:t>[Chen</a:t>
                      </a:r>
                      <a:r>
                        <a:rPr kumimoji="1" lang="en-US" altLang="ja-JP" sz="2700" baseline="0" dirty="0" smtClean="0"/>
                        <a:t>+ ’14]</a:t>
                      </a:r>
                      <a:endParaRPr kumimoji="1" lang="ja-JP" altLang="en-US" sz="2700" dirty="0"/>
                    </a:p>
                  </a:txBody>
                  <a:tcPr marL="97505" marR="97505" marT="48752" marB="4875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b="1" dirty="0" smtClean="0">
                          <a:solidFill>
                            <a:srgbClr val="FF0000"/>
                          </a:solidFill>
                        </a:rPr>
                        <a:t>51</a:t>
                      </a:r>
                      <a:endParaRPr kumimoji="1" lang="ja-JP" altLang="en-US" sz="2700" b="1" dirty="0">
                        <a:solidFill>
                          <a:srgbClr val="FF0000"/>
                        </a:solidFill>
                      </a:endParaRPr>
                    </a:p>
                  </a:txBody>
                  <a:tcPr marL="97505" marR="97505" marT="48752" marB="487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dirty="0" smtClean="0"/>
                        <a:t>0</a:t>
                      </a:r>
                      <a:endParaRPr kumimoji="1" lang="ja-JP" altLang="en-US" sz="2700" dirty="0"/>
                    </a:p>
                  </a:txBody>
                  <a:tcPr marL="97505" marR="97505" marT="48752" marB="487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dirty="0" smtClean="0"/>
                        <a:t>30</a:t>
                      </a:r>
                      <a:endParaRPr kumimoji="1" lang="ja-JP" altLang="en-US" sz="2700" dirty="0"/>
                    </a:p>
                  </a:txBody>
                  <a:tcPr marL="97505" marR="97505" marT="48752" marB="48752" anchor="ctr"/>
                </a:tc>
              </a:tr>
              <a:tr h="922559">
                <a:tc>
                  <a:txBody>
                    <a:bodyPr/>
                    <a:lstStyle/>
                    <a:p>
                      <a:r>
                        <a:rPr kumimoji="1" lang="en-US" altLang="ja-JP" sz="2700" dirty="0" smtClean="0"/>
                        <a:t>MoCHi</a:t>
                      </a:r>
                    </a:p>
                    <a:p>
                      <a:r>
                        <a:rPr kumimoji="1" lang="en-US" altLang="ja-JP" sz="2700" dirty="0" smtClean="0"/>
                        <a:t>[</a:t>
                      </a:r>
                      <a:r>
                        <a:rPr kumimoji="1" lang="en-US" altLang="ja-JP" sz="2700" dirty="0" err="1" smtClean="0"/>
                        <a:t>Kuwahara</a:t>
                      </a:r>
                      <a:r>
                        <a:rPr kumimoji="1" lang="en-US" altLang="ja-JP" sz="2700" baseline="0" dirty="0" smtClean="0"/>
                        <a:t>+ ’15]</a:t>
                      </a:r>
                      <a:endParaRPr kumimoji="1" lang="ja-JP" altLang="en-US" sz="2700" dirty="0"/>
                    </a:p>
                  </a:txBody>
                  <a:tcPr marL="97505" marR="97505" marT="48752" marB="4875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b="1" dirty="0" smtClean="0">
                          <a:solidFill>
                            <a:srgbClr val="FF0000"/>
                          </a:solidFill>
                        </a:rPr>
                        <a:t>48</a:t>
                      </a:r>
                      <a:endParaRPr kumimoji="1" lang="ja-JP" altLang="en-US" sz="2700" b="1" dirty="0">
                        <a:solidFill>
                          <a:srgbClr val="FF0000"/>
                        </a:solidFill>
                      </a:endParaRPr>
                    </a:p>
                  </a:txBody>
                  <a:tcPr marL="97505" marR="97505" marT="48752" marB="487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dirty="0" smtClean="0"/>
                        <a:t>26</a:t>
                      </a:r>
                      <a:endParaRPr kumimoji="1" lang="ja-JP" altLang="en-US" sz="2700" dirty="0"/>
                    </a:p>
                  </a:txBody>
                  <a:tcPr marL="97505" marR="97505" marT="48752" marB="487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dirty="0" smtClean="0"/>
                        <a:t>7</a:t>
                      </a:r>
                      <a:endParaRPr kumimoji="1" lang="ja-JP" altLang="en-US" sz="2700" dirty="0"/>
                    </a:p>
                  </a:txBody>
                  <a:tcPr marL="97505" marR="97505" marT="48752" marB="48752" anchor="ctr"/>
                </a:tc>
              </a:tr>
              <a:tr h="922559">
                <a:tc>
                  <a:txBody>
                    <a:bodyPr/>
                    <a:lstStyle/>
                    <a:p>
                      <a:r>
                        <a:rPr kumimoji="1" lang="en-US" altLang="ja-JP" sz="2700" dirty="0" smtClean="0"/>
                        <a:t>TNT</a:t>
                      </a:r>
                    </a:p>
                    <a:p>
                      <a:r>
                        <a:rPr kumimoji="1" lang="en-US" altLang="ja-JP" sz="2700" dirty="0" smtClean="0"/>
                        <a:t>[</a:t>
                      </a:r>
                      <a:r>
                        <a:rPr kumimoji="1" lang="en-US" altLang="ja-JP" sz="2700" dirty="0" err="1" smtClean="0"/>
                        <a:t>Emmes</a:t>
                      </a:r>
                      <a:r>
                        <a:rPr kumimoji="1" lang="en-US" altLang="ja-JP" sz="2700" baseline="0" dirty="0" smtClean="0"/>
                        <a:t>+ ’12]</a:t>
                      </a:r>
                      <a:endParaRPr kumimoji="1" lang="ja-JP" altLang="en-US" sz="2700" dirty="0"/>
                    </a:p>
                  </a:txBody>
                  <a:tcPr marL="97505" marR="97505" marT="48752" marB="4875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b="1" dirty="0" smtClean="0">
                          <a:solidFill>
                            <a:srgbClr val="FF0000"/>
                          </a:solidFill>
                        </a:rPr>
                        <a:t>19</a:t>
                      </a:r>
                      <a:endParaRPr kumimoji="1" lang="ja-JP" altLang="en-US" sz="2700" b="1" dirty="0">
                        <a:solidFill>
                          <a:srgbClr val="FF0000"/>
                        </a:solidFill>
                      </a:endParaRPr>
                    </a:p>
                  </a:txBody>
                  <a:tcPr marL="97505" marR="97505" marT="48752" marB="487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dirty="0" smtClean="0"/>
                        <a:t>3</a:t>
                      </a:r>
                      <a:endParaRPr kumimoji="1" lang="ja-JP" altLang="en-US" sz="2700" dirty="0"/>
                    </a:p>
                  </a:txBody>
                  <a:tcPr marL="97505" marR="97505" marT="48752" marB="487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dirty="0" smtClean="0"/>
                        <a:t>59</a:t>
                      </a:r>
                      <a:endParaRPr kumimoji="1" lang="ja-JP" altLang="en-US" sz="2700" dirty="0"/>
                    </a:p>
                  </a:txBody>
                  <a:tcPr marL="97505" marR="97505" marT="48752" marB="48752" anchor="ctr"/>
                </a:tc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SAS 2015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26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6715" y="334380"/>
            <a:ext cx="8675370" cy="1095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kern="1200">
                <a:solidFill>
                  <a:schemeClr val="tx1"/>
                </a:solidFill>
                <a:latin typeface="+mj-lt"/>
                <a:ea typeface="Hiragino Kaku Gothic Pro W3" charset="-128"/>
                <a:cs typeface="Hiragino Kaku Gothic Pro W3" charset="-128"/>
              </a:defRPr>
            </a:lvl1pPr>
          </a:lstStyle>
          <a:p>
            <a:r>
              <a:rPr lang="en-US" altLang="ja-JP" dirty="0" smtClean="0"/>
              <a:t>Results of the First-Order</a:t>
            </a:r>
            <a:br>
              <a:rPr lang="en-US" altLang="ja-JP" dirty="0" smtClean="0"/>
            </a:br>
            <a:r>
              <a:rPr lang="en-US" altLang="ja-JP" dirty="0" smtClean="0"/>
              <a:t>Non-Termination Verification Problems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119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71"/>
    </mc:Choice>
    <mc:Fallback xmlns="">
      <p:transition spd="slow" advTm="2271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315" y="1239527"/>
            <a:ext cx="8675369" cy="52651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ja-JP" b="1" dirty="0" smtClean="0">
                <a:solidFill>
                  <a:srgbClr val="FF0000"/>
                </a:solidFill>
              </a:rPr>
              <a:t>Refinement </a:t>
            </a:r>
            <a:r>
              <a:rPr lang="en-US" altLang="ja-JP" b="1" dirty="0">
                <a:solidFill>
                  <a:srgbClr val="FF0000"/>
                </a:solidFill>
              </a:rPr>
              <a:t>type </a:t>
            </a:r>
            <a:r>
              <a:rPr lang="en-US" altLang="ja-JP" b="1" dirty="0" smtClean="0">
                <a:solidFill>
                  <a:srgbClr val="FF0000"/>
                </a:solidFill>
              </a:rPr>
              <a:t>optimization problems</a:t>
            </a:r>
          </a:p>
          <a:p>
            <a:r>
              <a:rPr lang="en-US" altLang="ja-JP" dirty="0" smtClean="0"/>
              <a:t>Infer Pareto-optimal </a:t>
            </a:r>
            <a:r>
              <a:rPr lang="en-US" altLang="ja-JP" dirty="0"/>
              <a:t>refinement </a:t>
            </a:r>
            <a:r>
              <a:rPr lang="en-US" altLang="ja-JP" dirty="0" smtClean="0"/>
              <a:t>types </a:t>
            </a:r>
            <a:r>
              <a:rPr lang="en-US" altLang="ja-JP" dirty="0"/>
              <a:t>with respect to </a:t>
            </a:r>
            <a:r>
              <a:rPr lang="en-US" altLang="ja-JP" b="1" dirty="0"/>
              <a:t>a user-specified preference </a:t>
            </a:r>
            <a:r>
              <a:rPr lang="en-US" altLang="ja-JP" b="1" dirty="0" smtClean="0"/>
              <a:t>order</a:t>
            </a:r>
            <a:endParaRPr lang="en-US" altLang="ja-JP" b="1" dirty="0"/>
          </a:p>
          <a:p>
            <a:r>
              <a:rPr lang="en-US" altLang="ja-JP" dirty="0" smtClean="0"/>
              <a:t>Has applications to various program analysis problems of higher-order and non-deterministic </a:t>
            </a:r>
            <a:r>
              <a:rPr lang="en-US" altLang="ja-JP" dirty="0"/>
              <a:t>f</a:t>
            </a:r>
            <a:r>
              <a:rPr lang="en-US" altLang="ja-JP" dirty="0" smtClean="0"/>
              <a:t>unctional programs</a:t>
            </a:r>
          </a:p>
          <a:p>
            <a:pPr marL="0" indent="0">
              <a:buNone/>
            </a:pPr>
            <a:r>
              <a:rPr lang="en-US" altLang="ja-JP" b="1" dirty="0" smtClean="0">
                <a:solidFill>
                  <a:srgbClr val="FF0000"/>
                </a:solidFill>
              </a:rPr>
              <a:t>Refinement type optimization method</a:t>
            </a:r>
          </a:p>
          <a:p>
            <a:r>
              <a:rPr lang="en-US" altLang="ja-JP" dirty="0" smtClean="0"/>
              <a:t>Reduction to a Horn constraint optimization problem</a:t>
            </a:r>
          </a:p>
          <a:p>
            <a:r>
              <a:rPr lang="en-US" altLang="ja-JP" dirty="0" smtClean="0"/>
              <a:t>Horn constraint optimization method</a:t>
            </a:r>
          </a:p>
          <a:p>
            <a:pPr lvl="1"/>
            <a:r>
              <a:rPr lang="en-US" altLang="ja-JP" dirty="0" smtClean="0"/>
              <a:t>Repeatedly improve the </a:t>
            </a:r>
            <a:r>
              <a:rPr lang="en-US" altLang="ja-JP" dirty="0"/>
              <a:t>current solution until </a:t>
            </a:r>
            <a:r>
              <a:rPr lang="en-US" altLang="ja-JP" dirty="0" smtClean="0"/>
              <a:t>convergence</a:t>
            </a:r>
          </a:p>
          <a:p>
            <a:pPr marL="0" indent="0">
              <a:buNone/>
            </a:pPr>
            <a:r>
              <a:rPr lang="en-US" altLang="ja-JP" b="1" dirty="0" smtClean="0">
                <a:solidFill>
                  <a:srgbClr val="FF0000"/>
                </a:solidFill>
              </a:rPr>
              <a:t>Prototype implementation and preliminary </a:t>
            </a:r>
            <a:r>
              <a:rPr lang="en-US" altLang="ja-JP" b="1" dirty="0">
                <a:solidFill>
                  <a:srgbClr val="FF0000"/>
                </a:solidFill>
              </a:rPr>
              <a:t>e</a:t>
            </a:r>
            <a:r>
              <a:rPr lang="en-US" altLang="ja-JP" b="1" dirty="0" smtClean="0">
                <a:solidFill>
                  <a:srgbClr val="FF0000"/>
                </a:solidFill>
              </a:rPr>
              <a:t>xperiments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65122" y="6066686"/>
            <a:ext cx="30350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b="1" dirty="0" smtClean="0">
                <a:solidFill>
                  <a:schemeClr val="accent1"/>
                </a:solidFill>
              </a:rPr>
              <a:t>Thank you!</a:t>
            </a:r>
            <a:endParaRPr kumimoji="1" lang="ja-JP" altLang="en-US" sz="4800" b="1" dirty="0">
              <a:solidFill>
                <a:schemeClr val="accent1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SAS 2015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27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8312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47"/>
    </mc:Choice>
    <mc:Fallback xmlns="">
      <p:transition spd="slow" advTm="59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315" y="-37476"/>
            <a:ext cx="8675370" cy="1095506"/>
          </a:xfrm>
        </p:spPr>
        <p:txBody>
          <a:bodyPr/>
          <a:lstStyle/>
          <a:p>
            <a:r>
              <a:rPr lang="en-US" altLang="ja-JP" dirty="0" smtClean="0"/>
              <a:t>Refinement Type Inference</a:t>
            </a:r>
            <a:endParaRPr kumimoji="1" lang="ja-JP" alt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SAS 2015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302740" y="3939776"/>
                <a:ext cx="8443691" cy="2918224"/>
              </a:xfrm>
              <a:solidFill>
                <a:schemeClr val="bg1"/>
              </a:solidFill>
            </p:spPr>
            <p:txBody>
              <a:bodyPr>
                <a:normAutofit/>
              </a:bodyPr>
              <a:lstStyle/>
              <a:p>
                <a:pPr marL="457200" indent="-457200">
                  <a:buFont typeface="Arial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ja-JP" sz="3100" b="0" i="1" smtClean="0">
                        <a:solidFill>
                          <a:schemeClr val="tx1"/>
                        </a:solidFill>
                        <a:latin typeface="Cambria Math"/>
                        <a:sym typeface="Symbol"/>
                      </a:rPr>
                      <m:t>{</m:t>
                    </m:r>
                    <m:r>
                      <a:rPr lang="en-US" altLang="ja-JP" sz="3100" b="0" i="1" smtClean="0">
                        <a:solidFill>
                          <a:schemeClr val="tx1"/>
                        </a:solidFill>
                        <a:latin typeface="Cambria Math"/>
                        <a:sym typeface="Symbol"/>
                      </a:rPr>
                      <m:t>𝑥</m:t>
                    </m:r>
                    <m:r>
                      <a:rPr lang="en-US" altLang="ja-JP" sz="31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Symbol"/>
                      </a:rPr>
                      <m:t> </m:t>
                    </m:r>
                    <m:r>
                      <a:rPr lang="en-US" altLang="ja-JP" sz="3100" b="0" i="1">
                        <a:solidFill>
                          <a:schemeClr val="tx1"/>
                        </a:solidFill>
                        <a:latin typeface="Cambria Math"/>
                        <a:sym typeface="Symbol"/>
                      </a:rPr>
                      <m:t>:</m:t>
                    </m:r>
                    <m:r>
                      <m:rPr>
                        <m:sty m:val="p"/>
                      </m:rPr>
                      <a:rPr lang="en-US" altLang="ja-JP" sz="3100" b="0" i="1">
                        <a:solidFill>
                          <a:schemeClr val="tx1"/>
                        </a:solidFill>
                        <a:latin typeface="Cambria Math"/>
                        <a:sym typeface="Symbol"/>
                      </a:rPr>
                      <m:t>int</m:t>
                    </m:r>
                    <m:r>
                      <a:rPr lang="en-US" altLang="ja-JP" sz="3100" b="0" i="1">
                        <a:solidFill>
                          <a:schemeClr val="tx1"/>
                        </a:solidFill>
                        <a:latin typeface="Cambria Math"/>
                        <a:sym typeface="Symbol"/>
                      </a:rPr>
                      <m:t> | </m:t>
                    </m:r>
                    <m:r>
                      <a:rPr lang="en-US" altLang="ja-JP" sz="3100" b="0" i="1" smtClean="0">
                        <a:solidFill>
                          <a:schemeClr val="accent1"/>
                        </a:solidFill>
                        <a:latin typeface="Cambria Math"/>
                        <a:sym typeface="Symbol"/>
                      </a:rPr>
                      <m:t>𝑥</m:t>
                    </m:r>
                    <m:r>
                      <a:rPr lang="en-US" altLang="ja-JP" sz="3100" b="0" i="1" smtClean="0">
                        <a:solidFill>
                          <a:schemeClr val="accent1"/>
                        </a:solidFill>
                        <a:latin typeface="Cambria Math"/>
                        <a:sym typeface="Symbol"/>
                      </a:rPr>
                      <m:t>≥0}</m:t>
                    </m:r>
                    <m:r>
                      <a:rPr lang="en-US" altLang="ja-JP" sz="3100" b="0" i="0" smtClean="0">
                        <a:solidFill>
                          <a:schemeClr val="tx1"/>
                        </a:solidFill>
                        <a:latin typeface="Cambria Math" charset="0"/>
                        <a:sym typeface="Symbol"/>
                      </a:rPr>
                      <m:t> </m:t>
                    </m:r>
                  </m:oMath>
                </a14:m>
                <a:r>
                  <a:rPr lang="en-US" altLang="ja-JP" sz="3100" dirty="0" smtClean="0">
                    <a:cs typeface="Hiragino Kaku Gothic ProN W6" charset="-128"/>
                    <a:sym typeface="Symbol"/>
                  </a:rPr>
                  <a:t/>
                </a:r>
                <a:br>
                  <a:rPr lang="en-US" altLang="ja-JP" sz="3100" dirty="0" smtClean="0">
                    <a:cs typeface="Hiragino Kaku Gothic ProN W6" charset="-128"/>
                    <a:sym typeface="Symbol"/>
                  </a:rPr>
                </a:br>
                <a:r>
                  <a:rPr lang="en-US" altLang="ja-JP" sz="3100" dirty="0" smtClean="0">
                    <a:cs typeface="Hiragino Kaku Gothic ProN W6" charset="-128"/>
                    <a:sym typeface="Symbol"/>
                  </a:rPr>
                  <a:t>N</a:t>
                </a:r>
                <a:r>
                  <a:rPr lang="en-US" altLang="ja-JP" sz="3100" dirty="0" smtClean="0">
                    <a:cs typeface="Hiragino Kaku Gothic ProN W6" charset="-128"/>
                  </a:rPr>
                  <a:t>on-negative integers</a:t>
                </a:r>
              </a:p>
              <a:p>
                <a:pPr marL="457200" indent="-457200">
                  <a:buFont typeface="Arial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3100" b="1" dirty="0">
                        <a:solidFill>
                          <a:schemeClr val="tx1"/>
                        </a:solidFill>
                        <a:latin typeface="Cambria Math" charset="0"/>
                      </a:rPr>
                      <m:t>(</m:t>
                    </m:r>
                    <m:r>
                      <m:rPr>
                        <m:nor/>
                      </m:rPr>
                      <a:rPr lang="en-US" altLang="ja-JP" sz="3100" b="1" dirty="0" smtClean="0">
                        <a:solidFill>
                          <a:schemeClr val="accent2"/>
                        </a:solidFill>
                        <a:latin typeface="Cambria Math" charset="0"/>
                      </a:rPr>
                      <m:t>𝑥</m:t>
                    </m:r>
                    <m:r>
                      <m:rPr>
                        <m:nor/>
                      </m:rPr>
                      <a:rPr lang="en-US" altLang="ja-JP" sz="3100" b="1" dirty="0">
                        <a:solidFill>
                          <a:schemeClr val="tx1"/>
                        </a:solidFill>
                        <a:latin typeface="Cambria Math" charset="0"/>
                      </a:rPr>
                      <m:t> :</m:t>
                    </m:r>
                    <m:r>
                      <m:rPr>
                        <m:nor/>
                      </m:rPr>
                      <a:rPr lang="en-US" altLang="ja-JP" sz="3100" b="1" i="0" dirty="0" smtClean="0">
                        <a:solidFill>
                          <a:schemeClr val="tx1"/>
                        </a:solidFill>
                        <a:latin typeface="Cambria Math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ja-JP" sz="3100" b="1">
                        <a:solidFill>
                          <a:schemeClr val="tx1"/>
                        </a:solidFill>
                        <a:latin typeface="Cambria Math" charset="0"/>
                      </a:rPr>
                      <m:t>int</m:t>
                    </m:r>
                    <m:r>
                      <m:rPr>
                        <m:nor/>
                      </m:rPr>
                      <a:rPr lang="en-US" altLang="ja-JP" sz="3100" b="1" dirty="0">
                        <a:solidFill>
                          <a:schemeClr val="tx1"/>
                        </a:solidFill>
                        <a:latin typeface="Cambria Math" charset="0"/>
                      </a:rPr>
                      <m:t>)</m:t>
                    </m:r>
                    <m:r>
                      <a:rPr lang="en-US" altLang="ja-JP" sz="3100" b="1" i="1" dirty="0">
                        <a:solidFill>
                          <a:schemeClr val="tx1"/>
                        </a:solidFill>
                        <a:latin typeface="Cambria Math" charset="0"/>
                      </a:rPr>
                      <m:t>→</m:t>
                    </m:r>
                    <m:r>
                      <m:rPr>
                        <m:nor/>
                      </m:rPr>
                      <a:rPr lang="en-US" altLang="ja-JP" sz="3100" b="1" dirty="0">
                        <a:solidFill>
                          <a:schemeClr val="tx1"/>
                        </a:solidFill>
                        <a:latin typeface="Cambria Math" charset="0"/>
                      </a:rPr>
                      <m:t>{</m:t>
                    </m:r>
                    <m:r>
                      <m:rPr>
                        <m:nor/>
                      </m:rPr>
                      <a:rPr lang="en-US" altLang="ja-JP" sz="3100" b="1" dirty="0">
                        <a:solidFill>
                          <a:schemeClr val="tx1"/>
                        </a:solidFill>
                        <a:latin typeface="Cambria Math" charset="0"/>
                      </a:rPr>
                      <m:t>𝑦</m:t>
                    </m:r>
                    <m:r>
                      <m:rPr>
                        <m:nor/>
                      </m:rPr>
                      <a:rPr lang="en-US" altLang="ja-JP" sz="3100" b="1" dirty="0">
                        <a:solidFill>
                          <a:schemeClr val="tx1"/>
                        </a:solidFill>
                        <a:latin typeface="Cambria Math" charset="0"/>
                      </a:rPr>
                      <m:t> : </m:t>
                    </m:r>
                    <m:r>
                      <m:rPr>
                        <m:nor/>
                      </m:rPr>
                      <a:rPr lang="en-US" altLang="ja-JP" sz="3100" b="1">
                        <a:solidFill>
                          <a:schemeClr val="tx1"/>
                        </a:solidFill>
                        <a:latin typeface="Cambria Math" charset="0"/>
                      </a:rPr>
                      <m:t>int</m:t>
                    </m:r>
                    <m:r>
                      <a:rPr lang="en-US" altLang="ja-JP" sz="3100" b="1" i="1" dirty="0">
                        <a:solidFill>
                          <a:schemeClr val="tx1"/>
                        </a:solidFill>
                        <a:latin typeface="Cambria Math" charset="0"/>
                      </a:rPr>
                      <m:t>∣</m:t>
                    </m:r>
                    <m:r>
                      <a:rPr lang="en-US" altLang="ja-JP" sz="3100" b="1" i="1" dirty="0">
                        <a:solidFill>
                          <a:schemeClr val="tx1"/>
                        </a:solidFill>
                        <a:latin typeface="Cambria Math" charset="0"/>
                      </a:rPr>
                      <m:t>𝒚</m:t>
                    </m:r>
                    <m:r>
                      <a:rPr lang="en-US" altLang="ja-JP" sz="3100" b="1" i="1" dirty="0">
                        <a:solidFill>
                          <a:schemeClr val="tx1"/>
                        </a:solidFill>
                        <a:latin typeface="Cambria Math" charset="0"/>
                      </a:rPr>
                      <m:t>≥</m:t>
                    </m:r>
                    <m:r>
                      <a:rPr lang="en-US" altLang="ja-JP" sz="3100" b="1" i="1" dirty="0" smtClean="0">
                        <a:solidFill>
                          <a:schemeClr val="accent2"/>
                        </a:solidFill>
                        <a:latin typeface="Cambria Math" charset="0"/>
                      </a:rPr>
                      <m:t>𝒙</m:t>
                    </m:r>
                    <m:r>
                      <m:rPr>
                        <m:nor/>
                      </m:rPr>
                      <a:rPr lang="en-US" altLang="ja-JP" sz="3100" b="1" dirty="0">
                        <a:solidFill>
                          <a:schemeClr val="tx1"/>
                        </a:solidFill>
                        <a:latin typeface="Cambria Math" charset="0"/>
                      </a:rPr>
                      <m:t>}</m:t>
                    </m:r>
                  </m:oMath>
                </a14:m>
                <a:r>
                  <a:rPr lang="en-US" altLang="ja-JP" sz="3100" b="1" dirty="0" smtClean="0">
                    <a:solidFill>
                      <a:schemeClr val="tx1"/>
                    </a:solidFill>
                  </a:rPr>
                  <a:t/>
                </a:r>
                <a:br>
                  <a:rPr lang="en-US" altLang="ja-JP" sz="3100" b="1" dirty="0" smtClean="0">
                    <a:solidFill>
                      <a:schemeClr val="tx1"/>
                    </a:solidFill>
                  </a:rPr>
                </a:br>
                <a:r>
                  <a:rPr lang="en-US" altLang="ja-JP" sz="3100" dirty="0" smtClean="0">
                    <a:solidFill>
                      <a:schemeClr val="tx1"/>
                    </a:solidFill>
                  </a:rPr>
                  <a:t>Functions that take an integer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3100" dirty="0" smtClean="0">
                        <a:solidFill>
                          <a:srgbClr val="FF0000"/>
                        </a:solidFill>
                        <a:latin typeface="Cambria Math" charset="0"/>
                      </a:rPr>
                      <m:t>𝑥</m:t>
                    </m:r>
                  </m:oMath>
                </a14:m>
                <a:r>
                  <a:rPr lang="en-US" altLang="ja-JP" sz="3100" dirty="0" smtClean="0">
                    <a:solidFill>
                      <a:schemeClr val="tx1"/>
                    </a:solidFill>
                  </a:rPr>
                  <a:t> and return an integer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3100" dirty="0">
                        <a:latin typeface="Cambria Math" charset="0"/>
                      </a:rPr>
                      <m:t>𝑦</m:t>
                    </m:r>
                  </m:oMath>
                </a14:m>
                <a:r>
                  <a:rPr lang="en-US" altLang="ja-JP" sz="3100" dirty="0" smtClean="0">
                    <a:solidFill>
                      <a:schemeClr val="tx1"/>
                    </a:solidFill>
                  </a:rPr>
                  <a:t> not less than </a:t>
                </a:r>
                <a14:m>
                  <m:oMath xmlns:m="http://schemas.openxmlformats.org/officeDocument/2006/math">
                    <m:r>
                      <a:rPr lang="en-US" altLang="ja-JP" sz="3100" b="0" i="1" smtClean="0">
                        <a:solidFill>
                          <a:srgbClr val="FF0000"/>
                        </a:solidFill>
                        <a:latin typeface="Cambria Math" charset="0"/>
                      </a:rPr>
                      <m:t>𝑥</m:t>
                    </m:r>
                  </m:oMath>
                </a14:m>
                <a:endParaRPr lang="en-US" altLang="ja-JP" sz="3100" dirty="0" smtClean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2740" y="3939776"/>
                <a:ext cx="8443691" cy="2918224"/>
              </a:xfrm>
              <a:blipFill rotWithShape="0">
                <a:blip r:embed="rId4"/>
                <a:stretch>
                  <a:fillRect b="-480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9024" y="964416"/>
            <a:ext cx="2292551" cy="18158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u="sng" dirty="0" smtClean="0"/>
              <a:t>P</a:t>
            </a:r>
            <a:r>
              <a:rPr kumimoji="1" lang="en-US" altLang="ja-JP" sz="2800" u="sng" dirty="0" smtClean="0"/>
              <a:t>rogram</a:t>
            </a:r>
          </a:p>
          <a:p>
            <a:r>
              <a:rPr lang="en-US" altLang="ja-JP" sz="2800" dirty="0" smtClean="0"/>
              <a:t>let rec sum x =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…</a:t>
            </a:r>
          </a:p>
          <a:p>
            <a:endParaRPr lang="en-US" altLang="ja-JP" sz="2800" dirty="0" smtClean="0"/>
          </a:p>
        </p:txBody>
      </p:sp>
      <p:sp>
        <p:nvSpPr>
          <p:cNvPr id="13" name="Right Arrow 12"/>
          <p:cNvSpPr/>
          <p:nvPr/>
        </p:nvSpPr>
        <p:spPr>
          <a:xfrm>
            <a:off x="3127983" y="1255426"/>
            <a:ext cx="1261137" cy="1230698"/>
          </a:xfrm>
          <a:prstGeom prst="rightArrow">
            <a:avLst>
              <a:gd name="adj1" fmla="val 55715"/>
              <a:gd name="adj2" fmla="val 3571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smtClean="0">
                <a:solidFill>
                  <a:sysClr val="windowText" lastClr="000000"/>
                </a:solidFill>
              </a:rPr>
              <a:t>Infer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4427450" y="1151156"/>
                <a:ext cx="4341701" cy="138499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2800" u="sng" dirty="0" smtClean="0"/>
                  <a:t>Refinement Types</a:t>
                </a:r>
              </a:p>
              <a:p>
                <a:r>
                  <a:rPr kumimoji="1" lang="en-US" altLang="ja-JP" sz="2800" b="0" dirty="0" smtClean="0"/>
                  <a:t>sum :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sz="2800" b="0" i="1" smtClean="0">
                            <a:latin typeface="Cambria Math" charset="0"/>
                          </a:rPr>
                        </m:ctrlPr>
                      </m:dPr>
                      <m:e>
                        <m:r>
                          <a:rPr kumimoji="1" lang="en-US" altLang="ja-JP" sz="2800" b="0" i="1" smtClean="0">
                            <a:latin typeface="Cambria Math" charset="0"/>
                          </a:rPr>
                          <m:t>𝑥</m:t>
                        </m:r>
                        <m:r>
                          <a:rPr kumimoji="1" lang="en-US" altLang="ja-JP" sz="2800" b="0" i="1" smtClean="0">
                            <a:latin typeface="Cambria Math" charset="0"/>
                          </a:rPr>
                          <m:t>:</m:t>
                        </m:r>
                        <m:r>
                          <m:rPr>
                            <m:sty m:val="p"/>
                          </m:rPr>
                          <a:rPr kumimoji="1" lang="en-US" altLang="ja-JP" sz="2800" b="0" i="0" smtClean="0">
                            <a:latin typeface="Cambria Math" charset="0"/>
                          </a:rPr>
                          <m:t>int</m:t>
                        </m:r>
                      </m:e>
                    </m:d>
                    <m:r>
                      <a:rPr kumimoji="1" lang="en-US" altLang="ja-JP" sz="2800" b="0" i="1" smtClean="0">
                        <a:latin typeface="Cambria Math" charset="0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1" lang="en-US" altLang="ja-JP" sz="2800" b="0" i="1" smtClean="0">
                            <a:latin typeface="Cambria Math" charset="0"/>
                          </a:rPr>
                        </m:ctrlPr>
                      </m:dPr>
                      <m:e>
                        <m:r>
                          <a:rPr kumimoji="1" lang="en-US" altLang="ja-JP" sz="2800" b="0" i="1" smtClean="0">
                            <a:latin typeface="Cambria Math" charset="0"/>
                          </a:rPr>
                          <m:t>𝑦</m:t>
                        </m:r>
                        <m:r>
                          <a:rPr kumimoji="1" lang="en-US" altLang="ja-JP" sz="2800" b="0" i="1" smtClean="0">
                            <a:latin typeface="Cambria Math" charset="0"/>
                          </a:rPr>
                          <m:t> </m:t>
                        </m:r>
                      </m:e>
                    </m:d>
                    <m:r>
                      <a:rPr kumimoji="1" lang="en-US" altLang="ja-JP" sz="2800" b="0" i="1" smtClean="0">
                        <a:solidFill>
                          <a:schemeClr val="accent1"/>
                        </a:solidFill>
                        <a:latin typeface="Cambria Math" charset="0"/>
                      </a:rPr>
                      <m:t> </m:t>
                    </m:r>
                    <m:r>
                      <a:rPr kumimoji="1" lang="en-US" altLang="ja-JP" sz="2800" b="0" i="1" smtClean="0">
                        <a:solidFill>
                          <a:schemeClr val="accent1"/>
                        </a:solidFill>
                        <a:latin typeface="Cambria Math" charset="0"/>
                      </a:rPr>
                      <m:t>𝑦</m:t>
                    </m:r>
                    <m:r>
                      <a:rPr kumimoji="1" lang="en-US" altLang="ja-JP" sz="2800" b="0" i="1" smtClean="0">
                        <a:solidFill>
                          <a:schemeClr val="accent1"/>
                        </a:solidFill>
                        <a:latin typeface="Cambria Math" charset="0"/>
                      </a:rPr>
                      <m:t>≥0}</m:t>
                    </m:r>
                    <m:r>
                      <a:rPr kumimoji="1" lang="en-US" altLang="ja-JP" sz="2800" b="0" i="0" smtClean="0">
                        <a:latin typeface="Cambria Math" charset="0"/>
                      </a:rPr>
                      <m:t>,</m:t>
                    </m:r>
                  </m:oMath>
                </a14:m>
                <a:endParaRPr kumimoji="1" lang="en-US" altLang="ja-JP" sz="2800" dirty="0" smtClean="0"/>
              </a:p>
              <a:p>
                <a:r>
                  <a:rPr lang="en-US" altLang="ja-JP" sz="2800" dirty="0" smtClean="0"/>
                  <a:t> …</a:t>
                </a:r>
                <a:endParaRPr kumimoji="1" lang="en-US" altLang="ja-JP" sz="2800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450" y="1151156"/>
                <a:ext cx="4341701" cy="1384995"/>
              </a:xfrm>
              <a:prstGeom prst="rect">
                <a:avLst/>
              </a:prstGeom>
              <a:blipFill rotWithShape="0">
                <a:blip r:embed="rId5"/>
                <a:stretch>
                  <a:fillRect l="-2657" t="-3930" b="-1135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172864" y="2843269"/>
            <a:ext cx="6798271" cy="107721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Refinement types can </a:t>
            </a:r>
            <a:r>
              <a:rPr lang="en-US" altLang="ja-JP" sz="3200" dirty="0"/>
              <a:t>precisely</a:t>
            </a:r>
            <a:r>
              <a:rPr kumimoji="1" lang="en-US" altLang="ja-JP" sz="3200" dirty="0" smtClean="0"/>
              <a:t> express </a:t>
            </a:r>
          </a:p>
          <a:p>
            <a:r>
              <a:rPr kumimoji="1" lang="en-US" altLang="ja-JP" sz="3200" b="1" dirty="0" smtClean="0"/>
              <a:t>program behaviors</a:t>
            </a:r>
            <a:endParaRPr kumimoji="1" lang="ja-JP" altLang="en-US" sz="32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3410880" y="4005298"/>
            <a:ext cx="4661636" cy="1357100"/>
            <a:chOff x="3410880" y="4005298"/>
            <a:chExt cx="4661636" cy="1357100"/>
          </a:xfrm>
        </p:grpSpPr>
        <p:sp>
          <p:nvSpPr>
            <p:cNvPr id="6" name="Rectangular Callout 5"/>
            <p:cNvSpPr/>
            <p:nvPr/>
          </p:nvSpPr>
          <p:spPr>
            <a:xfrm>
              <a:off x="3410880" y="4005298"/>
              <a:ext cx="4647273" cy="1357100"/>
            </a:xfrm>
            <a:custGeom>
              <a:avLst/>
              <a:gdLst>
                <a:gd name="connsiteX0" fmla="*/ 0 w 4267743"/>
                <a:gd name="connsiteY0" fmla="*/ 0 h 538568"/>
                <a:gd name="connsiteX1" fmla="*/ 711291 w 4267743"/>
                <a:gd name="connsiteY1" fmla="*/ 0 h 538568"/>
                <a:gd name="connsiteX2" fmla="*/ 711291 w 4267743"/>
                <a:gd name="connsiteY2" fmla="*/ 0 h 538568"/>
                <a:gd name="connsiteX3" fmla="*/ 1778226 w 4267743"/>
                <a:gd name="connsiteY3" fmla="*/ 0 h 538568"/>
                <a:gd name="connsiteX4" fmla="*/ 4267743 w 4267743"/>
                <a:gd name="connsiteY4" fmla="*/ 0 h 538568"/>
                <a:gd name="connsiteX5" fmla="*/ 4267743 w 4267743"/>
                <a:gd name="connsiteY5" fmla="*/ 314165 h 538568"/>
                <a:gd name="connsiteX6" fmla="*/ 4267743 w 4267743"/>
                <a:gd name="connsiteY6" fmla="*/ 314165 h 538568"/>
                <a:gd name="connsiteX7" fmla="*/ 4267743 w 4267743"/>
                <a:gd name="connsiteY7" fmla="*/ 448807 h 538568"/>
                <a:gd name="connsiteX8" fmla="*/ 4267743 w 4267743"/>
                <a:gd name="connsiteY8" fmla="*/ 538568 h 538568"/>
                <a:gd name="connsiteX9" fmla="*/ 1778226 w 4267743"/>
                <a:gd name="connsiteY9" fmla="*/ 538568 h 538568"/>
                <a:gd name="connsiteX10" fmla="*/ 711291 w 4267743"/>
                <a:gd name="connsiteY10" fmla="*/ 538568 h 538568"/>
                <a:gd name="connsiteX11" fmla="*/ 711291 w 4267743"/>
                <a:gd name="connsiteY11" fmla="*/ 538568 h 538568"/>
                <a:gd name="connsiteX12" fmla="*/ 0 w 4267743"/>
                <a:gd name="connsiteY12" fmla="*/ 538568 h 538568"/>
                <a:gd name="connsiteX13" fmla="*/ 0 w 4267743"/>
                <a:gd name="connsiteY13" fmla="*/ 448807 h 538568"/>
                <a:gd name="connsiteX14" fmla="*/ -379530 w 4267743"/>
                <a:gd name="connsiteY14" fmla="*/ 302691 h 538568"/>
                <a:gd name="connsiteX15" fmla="*/ 0 w 4267743"/>
                <a:gd name="connsiteY15" fmla="*/ 314165 h 538568"/>
                <a:gd name="connsiteX16" fmla="*/ 0 w 4267743"/>
                <a:gd name="connsiteY16" fmla="*/ 0 h 538568"/>
                <a:gd name="connsiteX0" fmla="*/ 379530 w 4647273"/>
                <a:gd name="connsiteY0" fmla="*/ 0 h 538568"/>
                <a:gd name="connsiteX1" fmla="*/ 1090821 w 4647273"/>
                <a:gd name="connsiteY1" fmla="*/ 0 h 538568"/>
                <a:gd name="connsiteX2" fmla="*/ 1090821 w 4647273"/>
                <a:gd name="connsiteY2" fmla="*/ 0 h 538568"/>
                <a:gd name="connsiteX3" fmla="*/ 2157756 w 4647273"/>
                <a:gd name="connsiteY3" fmla="*/ 0 h 538568"/>
                <a:gd name="connsiteX4" fmla="*/ 4647273 w 4647273"/>
                <a:gd name="connsiteY4" fmla="*/ 0 h 538568"/>
                <a:gd name="connsiteX5" fmla="*/ 4647273 w 4647273"/>
                <a:gd name="connsiteY5" fmla="*/ 314165 h 538568"/>
                <a:gd name="connsiteX6" fmla="*/ 4647273 w 4647273"/>
                <a:gd name="connsiteY6" fmla="*/ 314165 h 538568"/>
                <a:gd name="connsiteX7" fmla="*/ 4647273 w 4647273"/>
                <a:gd name="connsiteY7" fmla="*/ 448807 h 538568"/>
                <a:gd name="connsiteX8" fmla="*/ 4647273 w 4647273"/>
                <a:gd name="connsiteY8" fmla="*/ 538568 h 538568"/>
                <a:gd name="connsiteX9" fmla="*/ 2157756 w 4647273"/>
                <a:gd name="connsiteY9" fmla="*/ 538568 h 538568"/>
                <a:gd name="connsiteX10" fmla="*/ 1501779 w 4647273"/>
                <a:gd name="connsiteY10" fmla="*/ 538304 h 538568"/>
                <a:gd name="connsiteX11" fmla="*/ 1090821 w 4647273"/>
                <a:gd name="connsiteY11" fmla="*/ 538568 h 538568"/>
                <a:gd name="connsiteX12" fmla="*/ 1090821 w 4647273"/>
                <a:gd name="connsiteY12" fmla="*/ 538568 h 538568"/>
                <a:gd name="connsiteX13" fmla="*/ 379530 w 4647273"/>
                <a:gd name="connsiteY13" fmla="*/ 538568 h 538568"/>
                <a:gd name="connsiteX14" fmla="*/ 379530 w 4647273"/>
                <a:gd name="connsiteY14" fmla="*/ 448807 h 538568"/>
                <a:gd name="connsiteX15" fmla="*/ 0 w 4647273"/>
                <a:gd name="connsiteY15" fmla="*/ 302691 h 538568"/>
                <a:gd name="connsiteX16" fmla="*/ 379530 w 4647273"/>
                <a:gd name="connsiteY16" fmla="*/ 314165 h 538568"/>
                <a:gd name="connsiteX17" fmla="*/ 379530 w 4647273"/>
                <a:gd name="connsiteY17" fmla="*/ 0 h 538568"/>
                <a:gd name="connsiteX0" fmla="*/ 379530 w 4647273"/>
                <a:gd name="connsiteY0" fmla="*/ 0 h 538568"/>
                <a:gd name="connsiteX1" fmla="*/ 1090821 w 4647273"/>
                <a:gd name="connsiteY1" fmla="*/ 0 h 538568"/>
                <a:gd name="connsiteX2" fmla="*/ 1090821 w 4647273"/>
                <a:gd name="connsiteY2" fmla="*/ 0 h 538568"/>
                <a:gd name="connsiteX3" fmla="*/ 2157756 w 4647273"/>
                <a:gd name="connsiteY3" fmla="*/ 0 h 538568"/>
                <a:gd name="connsiteX4" fmla="*/ 4647273 w 4647273"/>
                <a:gd name="connsiteY4" fmla="*/ 0 h 538568"/>
                <a:gd name="connsiteX5" fmla="*/ 4647273 w 4647273"/>
                <a:gd name="connsiteY5" fmla="*/ 314165 h 538568"/>
                <a:gd name="connsiteX6" fmla="*/ 4647273 w 4647273"/>
                <a:gd name="connsiteY6" fmla="*/ 314165 h 538568"/>
                <a:gd name="connsiteX7" fmla="*/ 4647273 w 4647273"/>
                <a:gd name="connsiteY7" fmla="*/ 448807 h 538568"/>
                <a:gd name="connsiteX8" fmla="*/ 4647273 w 4647273"/>
                <a:gd name="connsiteY8" fmla="*/ 538568 h 538568"/>
                <a:gd name="connsiteX9" fmla="*/ 2157756 w 4647273"/>
                <a:gd name="connsiteY9" fmla="*/ 538568 h 538568"/>
                <a:gd name="connsiteX10" fmla="*/ 1896226 w 4647273"/>
                <a:gd name="connsiteY10" fmla="*/ 538304 h 538568"/>
                <a:gd name="connsiteX11" fmla="*/ 1501779 w 4647273"/>
                <a:gd name="connsiteY11" fmla="*/ 538304 h 538568"/>
                <a:gd name="connsiteX12" fmla="*/ 1090821 w 4647273"/>
                <a:gd name="connsiteY12" fmla="*/ 538568 h 538568"/>
                <a:gd name="connsiteX13" fmla="*/ 1090821 w 4647273"/>
                <a:gd name="connsiteY13" fmla="*/ 538568 h 538568"/>
                <a:gd name="connsiteX14" fmla="*/ 379530 w 4647273"/>
                <a:gd name="connsiteY14" fmla="*/ 538568 h 538568"/>
                <a:gd name="connsiteX15" fmla="*/ 379530 w 4647273"/>
                <a:gd name="connsiteY15" fmla="*/ 448807 h 538568"/>
                <a:gd name="connsiteX16" fmla="*/ 0 w 4647273"/>
                <a:gd name="connsiteY16" fmla="*/ 302691 h 538568"/>
                <a:gd name="connsiteX17" fmla="*/ 379530 w 4647273"/>
                <a:gd name="connsiteY17" fmla="*/ 314165 h 538568"/>
                <a:gd name="connsiteX18" fmla="*/ 379530 w 4647273"/>
                <a:gd name="connsiteY18" fmla="*/ 0 h 538568"/>
                <a:gd name="connsiteX0" fmla="*/ 379530 w 4647273"/>
                <a:gd name="connsiteY0" fmla="*/ 0 h 538568"/>
                <a:gd name="connsiteX1" fmla="*/ 1090821 w 4647273"/>
                <a:gd name="connsiteY1" fmla="*/ 0 h 538568"/>
                <a:gd name="connsiteX2" fmla="*/ 1090821 w 4647273"/>
                <a:gd name="connsiteY2" fmla="*/ 0 h 538568"/>
                <a:gd name="connsiteX3" fmla="*/ 1474885 w 4647273"/>
                <a:gd name="connsiteY3" fmla="*/ 422 h 538568"/>
                <a:gd name="connsiteX4" fmla="*/ 2157756 w 4647273"/>
                <a:gd name="connsiteY4" fmla="*/ 0 h 538568"/>
                <a:gd name="connsiteX5" fmla="*/ 4647273 w 4647273"/>
                <a:gd name="connsiteY5" fmla="*/ 0 h 538568"/>
                <a:gd name="connsiteX6" fmla="*/ 4647273 w 4647273"/>
                <a:gd name="connsiteY6" fmla="*/ 314165 h 538568"/>
                <a:gd name="connsiteX7" fmla="*/ 4647273 w 4647273"/>
                <a:gd name="connsiteY7" fmla="*/ 314165 h 538568"/>
                <a:gd name="connsiteX8" fmla="*/ 4647273 w 4647273"/>
                <a:gd name="connsiteY8" fmla="*/ 448807 h 538568"/>
                <a:gd name="connsiteX9" fmla="*/ 4647273 w 4647273"/>
                <a:gd name="connsiteY9" fmla="*/ 538568 h 538568"/>
                <a:gd name="connsiteX10" fmla="*/ 2157756 w 4647273"/>
                <a:gd name="connsiteY10" fmla="*/ 538568 h 538568"/>
                <a:gd name="connsiteX11" fmla="*/ 1896226 w 4647273"/>
                <a:gd name="connsiteY11" fmla="*/ 538304 h 538568"/>
                <a:gd name="connsiteX12" fmla="*/ 1501779 w 4647273"/>
                <a:gd name="connsiteY12" fmla="*/ 538304 h 538568"/>
                <a:gd name="connsiteX13" fmla="*/ 1090821 w 4647273"/>
                <a:gd name="connsiteY13" fmla="*/ 538568 h 538568"/>
                <a:gd name="connsiteX14" fmla="*/ 1090821 w 4647273"/>
                <a:gd name="connsiteY14" fmla="*/ 538568 h 538568"/>
                <a:gd name="connsiteX15" fmla="*/ 379530 w 4647273"/>
                <a:gd name="connsiteY15" fmla="*/ 538568 h 538568"/>
                <a:gd name="connsiteX16" fmla="*/ 379530 w 4647273"/>
                <a:gd name="connsiteY16" fmla="*/ 448807 h 538568"/>
                <a:gd name="connsiteX17" fmla="*/ 0 w 4647273"/>
                <a:gd name="connsiteY17" fmla="*/ 302691 h 538568"/>
                <a:gd name="connsiteX18" fmla="*/ 379530 w 4647273"/>
                <a:gd name="connsiteY18" fmla="*/ 314165 h 538568"/>
                <a:gd name="connsiteX19" fmla="*/ 379530 w 4647273"/>
                <a:gd name="connsiteY19" fmla="*/ 0 h 538568"/>
                <a:gd name="connsiteX0" fmla="*/ 379530 w 4647273"/>
                <a:gd name="connsiteY0" fmla="*/ 0 h 538568"/>
                <a:gd name="connsiteX1" fmla="*/ 1090821 w 4647273"/>
                <a:gd name="connsiteY1" fmla="*/ 0 h 538568"/>
                <a:gd name="connsiteX2" fmla="*/ 1090821 w 4647273"/>
                <a:gd name="connsiteY2" fmla="*/ 0 h 538568"/>
                <a:gd name="connsiteX3" fmla="*/ 1474885 w 4647273"/>
                <a:gd name="connsiteY3" fmla="*/ 422 h 538568"/>
                <a:gd name="connsiteX4" fmla="*/ 1869332 w 4647273"/>
                <a:gd name="connsiteY4" fmla="*/ 422 h 538568"/>
                <a:gd name="connsiteX5" fmla="*/ 2157756 w 4647273"/>
                <a:gd name="connsiteY5" fmla="*/ 0 h 538568"/>
                <a:gd name="connsiteX6" fmla="*/ 4647273 w 4647273"/>
                <a:gd name="connsiteY6" fmla="*/ 0 h 538568"/>
                <a:gd name="connsiteX7" fmla="*/ 4647273 w 4647273"/>
                <a:gd name="connsiteY7" fmla="*/ 314165 h 538568"/>
                <a:gd name="connsiteX8" fmla="*/ 4647273 w 4647273"/>
                <a:gd name="connsiteY8" fmla="*/ 314165 h 538568"/>
                <a:gd name="connsiteX9" fmla="*/ 4647273 w 4647273"/>
                <a:gd name="connsiteY9" fmla="*/ 448807 h 538568"/>
                <a:gd name="connsiteX10" fmla="*/ 4647273 w 4647273"/>
                <a:gd name="connsiteY10" fmla="*/ 538568 h 538568"/>
                <a:gd name="connsiteX11" fmla="*/ 2157756 w 4647273"/>
                <a:gd name="connsiteY11" fmla="*/ 538568 h 538568"/>
                <a:gd name="connsiteX12" fmla="*/ 1896226 w 4647273"/>
                <a:gd name="connsiteY12" fmla="*/ 538304 h 538568"/>
                <a:gd name="connsiteX13" fmla="*/ 1501779 w 4647273"/>
                <a:gd name="connsiteY13" fmla="*/ 538304 h 538568"/>
                <a:gd name="connsiteX14" fmla="*/ 1090821 w 4647273"/>
                <a:gd name="connsiteY14" fmla="*/ 538568 h 538568"/>
                <a:gd name="connsiteX15" fmla="*/ 1090821 w 4647273"/>
                <a:gd name="connsiteY15" fmla="*/ 538568 h 538568"/>
                <a:gd name="connsiteX16" fmla="*/ 379530 w 4647273"/>
                <a:gd name="connsiteY16" fmla="*/ 538568 h 538568"/>
                <a:gd name="connsiteX17" fmla="*/ 379530 w 4647273"/>
                <a:gd name="connsiteY17" fmla="*/ 448807 h 538568"/>
                <a:gd name="connsiteX18" fmla="*/ 0 w 4647273"/>
                <a:gd name="connsiteY18" fmla="*/ 302691 h 538568"/>
                <a:gd name="connsiteX19" fmla="*/ 379530 w 4647273"/>
                <a:gd name="connsiteY19" fmla="*/ 314165 h 538568"/>
                <a:gd name="connsiteX20" fmla="*/ 379530 w 4647273"/>
                <a:gd name="connsiteY20" fmla="*/ 0 h 538568"/>
                <a:gd name="connsiteX0" fmla="*/ 379530 w 4647273"/>
                <a:gd name="connsiteY0" fmla="*/ 0 h 538568"/>
                <a:gd name="connsiteX1" fmla="*/ 1090821 w 4647273"/>
                <a:gd name="connsiteY1" fmla="*/ 0 h 538568"/>
                <a:gd name="connsiteX2" fmla="*/ 1090821 w 4647273"/>
                <a:gd name="connsiteY2" fmla="*/ 0 h 538568"/>
                <a:gd name="connsiteX3" fmla="*/ 1474885 w 4647273"/>
                <a:gd name="connsiteY3" fmla="*/ 422 h 538568"/>
                <a:gd name="connsiteX4" fmla="*/ 1869332 w 4647273"/>
                <a:gd name="connsiteY4" fmla="*/ 422 h 538568"/>
                <a:gd name="connsiteX5" fmla="*/ 2157756 w 4647273"/>
                <a:gd name="connsiteY5" fmla="*/ 0 h 538568"/>
                <a:gd name="connsiteX6" fmla="*/ 4647273 w 4647273"/>
                <a:gd name="connsiteY6" fmla="*/ 0 h 538568"/>
                <a:gd name="connsiteX7" fmla="*/ 4647273 w 4647273"/>
                <a:gd name="connsiteY7" fmla="*/ 314165 h 538568"/>
                <a:gd name="connsiteX8" fmla="*/ 4647273 w 4647273"/>
                <a:gd name="connsiteY8" fmla="*/ 314165 h 538568"/>
                <a:gd name="connsiteX9" fmla="*/ 4647273 w 4647273"/>
                <a:gd name="connsiteY9" fmla="*/ 448807 h 538568"/>
                <a:gd name="connsiteX10" fmla="*/ 4647273 w 4647273"/>
                <a:gd name="connsiteY10" fmla="*/ 538568 h 538568"/>
                <a:gd name="connsiteX11" fmla="*/ 2157756 w 4647273"/>
                <a:gd name="connsiteY11" fmla="*/ 538568 h 538568"/>
                <a:gd name="connsiteX12" fmla="*/ 1896226 w 4647273"/>
                <a:gd name="connsiteY12" fmla="*/ 538304 h 538568"/>
                <a:gd name="connsiteX13" fmla="*/ 1672108 w 4647273"/>
                <a:gd name="connsiteY13" fmla="*/ 538304 h 538568"/>
                <a:gd name="connsiteX14" fmla="*/ 1501779 w 4647273"/>
                <a:gd name="connsiteY14" fmla="*/ 538304 h 538568"/>
                <a:gd name="connsiteX15" fmla="*/ 1090821 w 4647273"/>
                <a:gd name="connsiteY15" fmla="*/ 538568 h 538568"/>
                <a:gd name="connsiteX16" fmla="*/ 1090821 w 4647273"/>
                <a:gd name="connsiteY16" fmla="*/ 538568 h 538568"/>
                <a:gd name="connsiteX17" fmla="*/ 379530 w 4647273"/>
                <a:gd name="connsiteY17" fmla="*/ 538568 h 538568"/>
                <a:gd name="connsiteX18" fmla="*/ 379530 w 4647273"/>
                <a:gd name="connsiteY18" fmla="*/ 448807 h 538568"/>
                <a:gd name="connsiteX19" fmla="*/ 0 w 4647273"/>
                <a:gd name="connsiteY19" fmla="*/ 302691 h 538568"/>
                <a:gd name="connsiteX20" fmla="*/ 379530 w 4647273"/>
                <a:gd name="connsiteY20" fmla="*/ 314165 h 538568"/>
                <a:gd name="connsiteX21" fmla="*/ 379530 w 4647273"/>
                <a:gd name="connsiteY21" fmla="*/ 0 h 538568"/>
                <a:gd name="connsiteX0" fmla="*/ 379530 w 4647273"/>
                <a:gd name="connsiteY0" fmla="*/ 0 h 834139"/>
                <a:gd name="connsiteX1" fmla="*/ 1090821 w 4647273"/>
                <a:gd name="connsiteY1" fmla="*/ 0 h 834139"/>
                <a:gd name="connsiteX2" fmla="*/ 1090821 w 4647273"/>
                <a:gd name="connsiteY2" fmla="*/ 0 h 834139"/>
                <a:gd name="connsiteX3" fmla="*/ 1474885 w 4647273"/>
                <a:gd name="connsiteY3" fmla="*/ 422 h 834139"/>
                <a:gd name="connsiteX4" fmla="*/ 1869332 w 4647273"/>
                <a:gd name="connsiteY4" fmla="*/ 422 h 834139"/>
                <a:gd name="connsiteX5" fmla="*/ 2157756 w 4647273"/>
                <a:gd name="connsiteY5" fmla="*/ 0 h 834139"/>
                <a:gd name="connsiteX6" fmla="*/ 4647273 w 4647273"/>
                <a:gd name="connsiteY6" fmla="*/ 0 h 834139"/>
                <a:gd name="connsiteX7" fmla="*/ 4647273 w 4647273"/>
                <a:gd name="connsiteY7" fmla="*/ 314165 h 834139"/>
                <a:gd name="connsiteX8" fmla="*/ 4647273 w 4647273"/>
                <a:gd name="connsiteY8" fmla="*/ 314165 h 834139"/>
                <a:gd name="connsiteX9" fmla="*/ 4647273 w 4647273"/>
                <a:gd name="connsiteY9" fmla="*/ 448807 h 834139"/>
                <a:gd name="connsiteX10" fmla="*/ 4647273 w 4647273"/>
                <a:gd name="connsiteY10" fmla="*/ 538568 h 834139"/>
                <a:gd name="connsiteX11" fmla="*/ 2157756 w 4647273"/>
                <a:gd name="connsiteY11" fmla="*/ 538568 h 834139"/>
                <a:gd name="connsiteX12" fmla="*/ 1896226 w 4647273"/>
                <a:gd name="connsiteY12" fmla="*/ 538304 h 834139"/>
                <a:gd name="connsiteX13" fmla="*/ 1672108 w 4647273"/>
                <a:gd name="connsiteY13" fmla="*/ 834139 h 834139"/>
                <a:gd name="connsiteX14" fmla="*/ 1501779 w 4647273"/>
                <a:gd name="connsiteY14" fmla="*/ 538304 h 834139"/>
                <a:gd name="connsiteX15" fmla="*/ 1090821 w 4647273"/>
                <a:gd name="connsiteY15" fmla="*/ 538568 h 834139"/>
                <a:gd name="connsiteX16" fmla="*/ 1090821 w 4647273"/>
                <a:gd name="connsiteY16" fmla="*/ 538568 h 834139"/>
                <a:gd name="connsiteX17" fmla="*/ 379530 w 4647273"/>
                <a:gd name="connsiteY17" fmla="*/ 538568 h 834139"/>
                <a:gd name="connsiteX18" fmla="*/ 379530 w 4647273"/>
                <a:gd name="connsiteY18" fmla="*/ 448807 h 834139"/>
                <a:gd name="connsiteX19" fmla="*/ 0 w 4647273"/>
                <a:gd name="connsiteY19" fmla="*/ 302691 h 834139"/>
                <a:gd name="connsiteX20" fmla="*/ 379530 w 4647273"/>
                <a:gd name="connsiteY20" fmla="*/ 314165 h 834139"/>
                <a:gd name="connsiteX21" fmla="*/ 379530 w 4647273"/>
                <a:gd name="connsiteY21" fmla="*/ 0 h 834139"/>
                <a:gd name="connsiteX0" fmla="*/ 379530 w 4647273"/>
                <a:gd name="connsiteY0" fmla="*/ 0 h 1201692"/>
                <a:gd name="connsiteX1" fmla="*/ 1090821 w 4647273"/>
                <a:gd name="connsiteY1" fmla="*/ 0 h 1201692"/>
                <a:gd name="connsiteX2" fmla="*/ 1090821 w 4647273"/>
                <a:gd name="connsiteY2" fmla="*/ 0 h 1201692"/>
                <a:gd name="connsiteX3" fmla="*/ 1474885 w 4647273"/>
                <a:gd name="connsiteY3" fmla="*/ 422 h 1201692"/>
                <a:gd name="connsiteX4" fmla="*/ 1869332 w 4647273"/>
                <a:gd name="connsiteY4" fmla="*/ 422 h 1201692"/>
                <a:gd name="connsiteX5" fmla="*/ 2157756 w 4647273"/>
                <a:gd name="connsiteY5" fmla="*/ 0 h 1201692"/>
                <a:gd name="connsiteX6" fmla="*/ 4647273 w 4647273"/>
                <a:gd name="connsiteY6" fmla="*/ 0 h 1201692"/>
                <a:gd name="connsiteX7" fmla="*/ 4647273 w 4647273"/>
                <a:gd name="connsiteY7" fmla="*/ 314165 h 1201692"/>
                <a:gd name="connsiteX8" fmla="*/ 4647273 w 4647273"/>
                <a:gd name="connsiteY8" fmla="*/ 314165 h 1201692"/>
                <a:gd name="connsiteX9" fmla="*/ 4647273 w 4647273"/>
                <a:gd name="connsiteY9" fmla="*/ 448807 h 1201692"/>
                <a:gd name="connsiteX10" fmla="*/ 4647273 w 4647273"/>
                <a:gd name="connsiteY10" fmla="*/ 538568 h 1201692"/>
                <a:gd name="connsiteX11" fmla="*/ 2157756 w 4647273"/>
                <a:gd name="connsiteY11" fmla="*/ 538568 h 1201692"/>
                <a:gd name="connsiteX12" fmla="*/ 1896226 w 4647273"/>
                <a:gd name="connsiteY12" fmla="*/ 538304 h 1201692"/>
                <a:gd name="connsiteX13" fmla="*/ 1358344 w 4647273"/>
                <a:gd name="connsiteY13" fmla="*/ 1201692 h 1201692"/>
                <a:gd name="connsiteX14" fmla="*/ 1501779 w 4647273"/>
                <a:gd name="connsiteY14" fmla="*/ 538304 h 1201692"/>
                <a:gd name="connsiteX15" fmla="*/ 1090821 w 4647273"/>
                <a:gd name="connsiteY15" fmla="*/ 538568 h 1201692"/>
                <a:gd name="connsiteX16" fmla="*/ 1090821 w 4647273"/>
                <a:gd name="connsiteY16" fmla="*/ 538568 h 1201692"/>
                <a:gd name="connsiteX17" fmla="*/ 379530 w 4647273"/>
                <a:gd name="connsiteY17" fmla="*/ 538568 h 1201692"/>
                <a:gd name="connsiteX18" fmla="*/ 379530 w 4647273"/>
                <a:gd name="connsiteY18" fmla="*/ 448807 h 1201692"/>
                <a:gd name="connsiteX19" fmla="*/ 0 w 4647273"/>
                <a:gd name="connsiteY19" fmla="*/ 302691 h 1201692"/>
                <a:gd name="connsiteX20" fmla="*/ 379530 w 4647273"/>
                <a:gd name="connsiteY20" fmla="*/ 314165 h 1201692"/>
                <a:gd name="connsiteX21" fmla="*/ 379530 w 4647273"/>
                <a:gd name="connsiteY21" fmla="*/ 0 h 1201692"/>
                <a:gd name="connsiteX0" fmla="*/ 379530 w 4647273"/>
                <a:gd name="connsiteY0" fmla="*/ 0 h 1318233"/>
                <a:gd name="connsiteX1" fmla="*/ 1090821 w 4647273"/>
                <a:gd name="connsiteY1" fmla="*/ 0 h 1318233"/>
                <a:gd name="connsiteX2" fmla="*/ 1090821 w 4647273"/>
                <a:gd name="connsiteY2" fmla="*/ 0 h 1318233"/>
                <a:gd name="connsiteX3" fmla="*/ 1474885 w 4647273"/>
                <a:gd name="connsiteY3" fmla="*/ 422 h 1318233"/>
                <a:gd name="connsiteX4" fmla="*/ 1869332 w 4647273"/>
                <a:gd name="connsiteY4" fmla="*/ 422 h 1318233"/>
                <a:gd name="connsiteX5" fmla="*/ 2157756 w 4647273"/>
                <a:gd name="connsiteY5" fmla="*/ 0 h 1318233"/>
                <a:gd name="connsiteX6" fmla="*/ 4647273 w 4647273"/>
                <a:gd name="connsiteY6" fmla="*/ 0 h 1318233"/>
                <a:gd name="connsiteX7" fmla="*/ 4647273 w 4647273"/>
                <a:gd name="connsiteY7" fmla="*/ 314165 h 1318233"/>
                <a:gd name="connsiteX8" fmla="*/ 4647273 w 4647273"/>
                <a:gd name="connsiteY8" fmla="*/ 314165 h 1318233"/>
                <a:gd name="connsiteX9" fmla="*/ 4647273 w 4647273"/>
                <a:gd name="connsiteY9" fmla="*/ 448807 h 1318233"/>
                <a:gd name="connsiteX10" fmla="*/ 4647273 w 4647273"/>
                <a:gd name="connsiteY10" fmla="*/ 538568 h 1318233"/>
                <a:gd name="connsiteX11" fmla="*/ 2157756 w 4647273"/>
                <a:gd name="connsiteY11" fmla="*/ 538568 h 1318233"/>
                <a:gd name="connsiteX12" fmla="*/ 1896226 w 4647273"/>
                <a:gd name="connsiteY12" fmla="*/ 538304 h 1318233"/>
                <a:gd name="connsiteX13" fmla="*/ 1205944 w 4647273"/>
                <a:gd name="connsiteY13" fmla="*/ 1318233 h 1318233"/>
                <a:gd name="connsiteX14" fmla="*/ 1501779 w 4647273"/>
                <a:gd name="connsiteY14" fmla="*/ 538304 h 1318233"/>
                <a:gd name="connsiteX15" fmla="*/ 1090821 w 4647273"/>
                <a:gd name="connsiteY15" fmla="*/ 538568 h 1318233"/>
                <a:gd name="connsiteX16" fmla="*/ 1090821 w 4647273"/>
                <a:gd name="connsiteY16" fmla="*/ 538568 h 1318233"/>
                <a:gd name="connsiteX17" fmla="*/ 379530 w 4647273"/>
                <a:gd name="connsiteY17" fmla="*/ 538568 h 1318233"/>
                <a:gd name="connsiteX18" fmla="*/ 379530 w 4647273"/>
                <a:gd name="connsiteY18" fmla="*/ 448807 h 1318233"/>
                <a:gd name="connsiteX19" fmla="*/ 0 w 4647273"/>
                <a:gd name="connsiteY19" fmla="*/ 302691 h 1318233"/>
                <a:gd name="connsiteX20" fmla="*/ 379530 w 4647273"/>
                <a:gd name="connsiteY20" fmla="*/ 314165 h 1318233"/>
                <a:gd name="connsiteX21" fmla="*/ 379530 w 4647273"/>
                <a:gd name="connsiteY21" fmla="*/ 0 h 1318233"/>
                <a:gd name="connsiteX0" fmla="*/ 379530 w 4647273"/>
                <a:gd name="connsiteY0" fmla="*/ 0 h 1318233"/>
                <a:gd name="connsiteX1" fmla="*/ 1090821 w 4647273"/>
                <a:gd name="connsiteY1" fmla="*/ 0 h 1318233"/>
                <a:gd name="connsiteX2" fmla="*/ 1090821 w 4647273"/>
                <a:gd name="connsiteY2" fmla="*/ 0 h 1318233"/>
                <a:gd name="connsiteX3" fmla="*/ 1474885 w 4647273"/>
                <a:gd name="connsiteY3" fmla="*/ 422 h 1318233"/>
                <a:gd name="connsiteX4" fmla="*/ 1869332 w 4647273"/>
                <a:gd name="connsiteY4" fmla="*/ 422 h 1318233"/>
                <a:gd name="connsiteX5" fmla="*/ 2157756 w 4647273"/>
                <a:gd name="connsiteY5" fmla="*/ 0 h 1318233"/>
                <a:gd name="connsiteX6" fmla="*/ 4647273 w 4647273"/>
                <a:gd name="connsiteY6" fmla="*/ 0 h 1318233"/>
                <a:gd name="connsiteX7" fmla="*/ 4647273 w 4647273"/>
                <a:gd name="connsiteY7" fmla="*/ 314165 h 1318233"/>
                <a:gd name="connsiteX8" fmla="*/ 4647273 w 4647273"/>
                <a:gd name="connsiteY8" fmla="*/ 314165 h 1318233"/>
                <a:gd name="connsiteX9" fmla="*/ 4647273 w 4647273"/>
                <a:gd name="connsiteY9" fmla="*/ 448807 h 1318233"/>
                <a:gd name="connsiteX10" fmla="*/ 4647273 w 4647273"/>
                <a:gd name="connsiteY10" fmla="*/ 538568 h 1318233"/>
                <a:gd name="connsiteX11" fmla="*/ 2157756 w 4647273"/>
                <a:gd name="connsiteY11" fmla="*/ 538568 h 1318233"/>
                <a:gd name="connsiteX12" fmla="*/ 1896226 w 4647273"/>
                <a:gd name="connsiteY12" fmla="*/ 538304 h 1318233"/>
                <a:gd name="connsiteX13" fmla="*/ 1205944 w 4647273"/>
                <a:gd name="connsiteY13" fmla="*/ 1318233 h 1318233"/>
                <a:gd name="connsiteX14" fmla="*/ 1501779 w 4647273"/>
                <a:gd name="connsiteY14" fmla="*/ 538304 h 1318233"/>
                <a:gd name="connsiteX15" fmla="*/ 1090821 w 4647273"/>
                <a:gd name="connsiteY15" fmla="*/ 538568 h 1318233"/>
                <a:gd name="connsiteX16" fmla="*/ 1090821 w 4647273"/>
                <a:gd name="connsiteY16" fmla="*/ 538568 h 1318233"/>
                <a:gd name="connsiteX17" fmla="*/ 379530 w 4647273"/>
                <a:gd name="connsiteY17" fmla="*/ 538568 h 1318233"/>
                <a:gd name="connsiteX18" fmla="*/ 379530 w 4647273"/>
                <a:gd name="connsiteY18" fmla="*/ 448807 h 1318233"/>
                <a:gd name="connsiteX19" fmla="*/ 0 w 4647273"/>
                <a:gd name="connsiteY19" fmla="*/ 302691 h 1318233"/>
                <a:gd name="connsiteX20" fmla="*/ 372952 w 4647273"/>
                <a:gd name="connsiteY20" fmla="*/ 211925 h 1318233"/>
                <a:gd name="connsiteX21" fmla="*/ 379530 w 4647273"/>
                <a:gd name="connsiteY21" fmla="*/ 0 h 1318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647273" h="1318233">
                  <a:moveTo>
                    <a:pt x="379530" y="0"/>
                  </a:moveTo>
                  <a:lnTo>
                    <a:pt x="1090821" y="0"/>
                  </a:lnTo>
                  <a:lnTo>
                    <a:pt x="1090821" y="0"/>
                  </a:lnTo>
                  <a:lnTo>
                    <a:pt x="1474885" y="422"/>
                  </a:lnTo>
                  <a:lnTo>
                    <a:pt x="1869332" y="422"/>
                  </a:lnTo>
                  <a:lnTo>
                    <a:pt x="2157756" y="0"/>
                  </a:lnTo>
                  <a:lnTo>
                    <a:pt x="4647273" y="0"/>
                  </a:lnTo>
                  <a:lnTo>
                    <a:pt x="4647273" y="314165"/>
                  </a:lnTo>
                  <a:lnTo>
                    <a:pt x="4647273" y="314165"/>
                  </a:lnTo>
                  <a:lnTo>
                    <a:pt x="4647273" y="448807"/>
                  </a:lnTo>
                  <a:lnTo>
                    <a:pt x="4647273" y="538568"/>
                  </a:lnTo>
                  <a:lnTo>
                    <a:pt x="2157756" y="538568"/>
                  </a:lnTo>
                  <a:lnTo>
                    <a:pt x="1896226" y="538304"/>
                  </a:lnTo>
                  <a:lnTo>
                    <a:pt x="1205944" y="1318233"/>
                  </a:lnTo>
                  <a:lnTo>
                    <a:pt x="1501779" y="538304"/>
                  </a:lnTo>
                  <a:lnTo>
                    <a:pt x="1090821" y="538568"/>
                  </a:lnTo>
                  <a:lnTo>
                    <a:pt x="1090821" y="538568"/>
                  </a:lnTo>
                  <a:lnTo>
                    <a:pt x="379530" y="538568"/>
                  </a:lnTo>
                  <a:lnTo>
                    <a:pt x="379530" y="448807"/>
                  </a:lnTo>
                  <a:lnTo>
                    <a:pt x="0" y="302691"/>
                  </a:lnTo>
                  <a:lnTo>
                    <a:pt x="372952" y="211925"/>
                  </a:lnTo>
                  <a:lnTo>
                    <a:pt x="379530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lang="ja-JP" altLang="en-US" sz="2800" dirty="0">
                <a:solidFill>
                  <a:schemeClr val="accent1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884895" y="4022642"/>
              <a:ext cx="418762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800" dirty="0">
                  <a:solidFill>
                    <a:schemeClr val="accent1"/>
                  </a:solidFill>
                </a:rPr>
                <a:t>FOL </a:t>
              </a:r>
              <a:r>
                <a:rPr lang="en-US" altLang="ja-JP" sz="2800" dirty="0" smtClean="0">
                  <a:solidFill>
                    <a:schemeClr val="accent1"/>
                  </a:solidFill>
                </a:rPr>
                <a:t>predicates </a:t>
              </a:r>
              <a:r>
                <a:rPr lang="en-US" altLang="ja-JP" sz="2800" dirty="0">
                  <a:solidFill>
                    <a:schemeClr val="accent1"/>
                  </a:solidFill>
                </a:rPr>
                <a:t>(e.g</a:t>
              </a:r>
              <a:r>
                <a:rPr lang="en-US" altLang="ja-JP" sz="2800" dirty="0" smtClean="0">
                  <a:solidFill>
                    <a:schemeClr val="accent1"/>
                  </a:solidFill>
                </a:rPr>
                <a:t>., </a:t>
              </a:r>
              <a:r>
                <a:rPr lang="en-US" altLang="ja-JP" sz="2800" dirty="0">
                  <a:solidFill>
                    <a:schemeClr val="accent1"/>
                  </a:solidFill>
                </a:rPr>
                <a:t>QFLIA</a:t>
              </a:r>
              <a:r>
                <a:rPr lang="en-US" altLang="ja-JP" sz="2800" dirty="0" smtClean="0">
                  <a:solidFill>
                    <a:schemeClr val="accent1"/>
                  </a:solidFill>
                </a:rPr>
                <a:t>)</a:t>
              </a:r>
              <a:endParaRPr lang="ja-JP" altLang="en-US" sz="2800" dirty="0">
                <a:solidFill>
                  <a:schemeClr val="accent1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432674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08"/>
    </mc:Choice>
    <mc:Fallback xmlns="">
      <p:transition spd="slow" advTm="190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 Challenge in Refinement Type Inference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866" y="1222269"/>
            <a:ext cx="8395278" cy="1046301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 smtClean="0"/>
              <a:t>Which refinement type should be </a:t>
            </a:r>
            <a:r>
              <a:rPr lang="en-US" altLang="ja-JP" smtClean="0"/>
              <a:t>inferred?</a:t>
            </a:r>
            <a:endParaRPr lang="en-US" altLang="ja-JP" dirty="0" smtClean="0"/>
          </a:p>
        </p:txBody>
      </p:sp>
      <p:sp>
        <p:nvSpPr>
          <p:cNvPr id="4" name="テキスト ボックス 4"/>
          <p:cNvSpPr txBox="1"/>
          <p:nvPr/>
        </p:nvSpPr>
        <p:spPr>
          <a:xfrm>
            <a:off x="654096" y="2058023"/>
            <a:ext cx="7835805" cy="41549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0" rIns="0" rtlCol="0" anchor="ctr">
            <a:spAutoFit/>
          </a:bodyPr>
          <a:lstStyle/>
          <a:p>
            <a:r>
              <a:rPr kumimoji="1" lang="en-US" altLang="ja-JP" sz="2400" b="1" dirty="0" smtClean="0">
                <a:solidFill>
                  <a:schemeClr val="accent1"/>
                </a:solidFill>
                <a:latin typeface="Osaka−等幅"/>
                <a:ea typeface="Osaka−等幅"/>
                <a:cs typeface="Osaka−等幅"/>
              </a:rPr>
              <a:t>let rec</a:t>
            </a:r>
            <a:r>
              <a:rPr kumimoji="1" lang="en-US" altLang="ja-JP" sz="2400" b="1" dirty="0" smtClean="0">
                <a:latin typeface="Osaka−等幅"/>
                <a:ea typeface="Osaka−等幅"/>
                <a:cs typeface="Osaka−等幅"/>
              </a:rPr>
              <a:t> </a:t>
            </a:r>
            <a:r>
              <a:rPr kumimoji="1" lang="en-US" altLang="ja-JP" sz="2400" dirty="0" smtClean="0">
                <a:latin typeface="Osaka−等幅"/>
                <a:ea typeface="Osaka−等幅"/>
                <a:cs typeface="Osaka−等幅"/>
              </a:rPr>
              <a:t>sum</a:t>
            </a:r>
            <a:r>
              <a:rPr lang="en-US" altLang="ja-JP" sz="2400" dirty="0" smtClean="0">
                <a:latin typeface="Osaka−等幅"/>
                <a:ea typeface="Osaka−等幅"/>
                <a:cs typeface="Osaka−等幅"/>
              </a:rPr>
              <a:t> x = </a:t>
            </a:r>
            <a:r>
              <a:rPr lang="en-US" altLang="ja-JP" sz="2400" b="1" dirty="0" smtClean="0">
                <a:solidFill>
                  <a:schemeClr val="accent1"/>
                </a:solidFill>
                <a:latin typeface="Osaka−等幅"/>
                <a:ea typeface="Osaka−等幅"/>
                <a:cs typeface="Osaka−等幅"/>
              </a:rPr>
              <a:t>if</a:t>
            </a:r>
            <a:r>
              <a:rPr lang="en-US" altLang="ja-JP" sz="2400" dirty="0" smtClean="0">
                <a:latin typeface="Osaka−等幅"/>
                <a:ea typeface="Osaka−等幅"/>
                <a:cs typeface="Osaka−等幅"/>
              </a:rPr>
              <a:t> x = 0 </a:t>
            </a:r>
            <a:r>
              <a:rPr lang="en-US" altLang="ja-JP" sz="2400" b="1" dirty="0" smtClean="0">
                <a:solidFill>
                  <a:schemeClr val="accent1"/>
                </a:solidFill>
                <a:latin typeface="Osaka−等幅"/>
                <a:ea typeface="Osaka−等幅"/>
                <a:cs typeface="Osaka−等幅"/>
              </a:rPr>
              <a:t>then</a:t>
            </a:r>
            <a:r>
              <a:rPr lang="en-US" altLang="ja-JP" sz="2400" dirty="0" smtClean="0">
                <a:latin typeface="Osaka−等幅"/>
                <a:ea typeface="Osaka−等幅"/>
                <a:cs typeface="Osaka−等幅"/>
              </a:rPr>
              <a:t> 0 </a:t>
            </a:r>
            <a:r>
              <a:rPr lang="en-US" altLang="ja-JP" sz="2400" b="1" dirty="0" smtClean="0">
                <a:solidFill>
                  <a:schemeClr val="accent1"/>
                </a:solidFill>
                <a:latin typeface="Osaka−等幅"/>
                <a:ea typeface="Osaka−等幅"/>
                <a:cs typeface="Osaka−等幅"/>
              </a:rPr>
              <a:t>else</a:t>
            </a:r>
            <a:r>
              <a:rPr lang="en-US" altLang="ja-JP" sz="2400" b="1" dirty="0" smtClean="0">
                <a:solidFill>
                  <a:srgbClr val="4F81BD"/>
                </a:solidFill>
                <a:latin typeface="Osaka−等幅"/>
                <a:ea typeface="Osaka−等幅"/>
                <a:cs typeface="Osaka−等幅"/>
              </a:rPr>
              <a:t> </a:t>
            </a:r>
            <a:r>
              <a:rPr lang="en-US" altLang="ja-JP" sz="2400" dirty="0">
                <a:latin typeface="Osaka−等幅"/>
                <a:ea typeface="Osaka−等幅"/>
                <a:cs typeface="Osaka−等幅"/>
              </a:rPr>
              <a:t>x</a:t>
            </a:r>
            <a:r>
              <a:rPr lang="en-US" altLang="ja-JP" sz="2400" dirty="0" smtClean="0">
                <a:latin typeface="Osaka−等幅"/>
                <a:ea typeface="Osaka−等幅"/>
                <a:cs typeface="Osaka−等幅"/>
              </a:rPr>
              <a:t> + sum (x-1)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947996" y="2813677"/>
                <a:ext cx="358092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US" altLang="ja-JP" sz="28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𝑥</m:t>
                          </m:r>
                        </m:e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𝑥</m:t>
                          </m:r>
                          <m:r>
                            <a:rPr lang="en-US" altLang="ja-JP" sz="2800" i="1">
                              <a:latin typeface="Cambria Math" charset="0"/>
                            </a:rPr>
                            <m:t>&lt;0</m:t>
                          </m:r>
                        </m:e>
                      </m:d>
                      <m:r>
                        <a:rPr lang="en-US" altLang="ja-JP" sz="2800" i="1">
                          <a:latin typeface="Cambria Math" charset="0"/>
                        </a:rPr>
                        <m:t>→{</m:t>
                      </m:r>
                      <m:r>
                        <a:rPr lang="en-US" altLang="ja-JP" sz="2800" i="1">
                          <a:latin typeface="Cambria Math" charset="0"/>
                        </a:rPr>
                        <m:t>𝑦</m:t>
                      </m:r>
                      <m:r>
                        <a:rPr lang="en-US" altLang="ja-JP" sz="2800" i="1">
                          <a:latin typeface="Cambria Math" charset="0"/>
                        </a:rPr>
                        <m:t>∣ ⊥}</m:t>
                      </m:r>
                    </m:oMath>
                  </m:oMathPara>
                </a14:m>
                <a:endParaRPr lang="ja-JP" altLang="en-US" sz="2800" dirty="0">
                  <a:solidFill>
                    <a:srgbClr val="C0504D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7996" y="2813677"/>
                <a:ext cx="3580925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-50099" y="2821738"/>
                <a:ext cx="5177106" cy="5332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US" altLang="ja-JP" sz="28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𝑥</m:t>
                          </m:r>
                        </m:e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𝑥</m:t>
                          </m:r>
                          <m:r>
                            <a:rPr lang="en-US" altLang="ja-JP" sz="2800" i="1">
                              <a:latin typeface="Cambria Math" charset="0"/>
                            </a:rPr>
                            <m:t>=−1</m:t>
                          </m:r>
                        </m:e>
                      </m:d>
                      <m:r>
                        <a:rPr lang="en-US" altLang="ja-JP" sz="2800" i="1">
                          <a:latin typeface="Cambria Math" charset="0"/>
                        </a:rPr>
                        <m:t>→{</m:t>
                      </m:r>
                      <m:r>
                        <a:rPr lang="en-US" altLang="ja-JP" sz="2800" i="1">
                          <a:latin typeface="Cambria Math" charset="0"/>
                        </a:rPr>
                        <m:t>𝑦</m:t>
                      </m:r>
                      <m:r>
                        <a:rPr lang="en-US" altLang="ja-JP" sz="2800" i="1">
                          <a:latin typeface="Cambria Math" charset="0"/>
                        </a:rPr>
                        <m:t>∣ ⊥}</m:t>
                      </m:r>
                    </m:oMath>
                  </m:oMathPara>
                </a14:m>
                <a:endParaRPr lang="ja-JP" altLang="en-US" sz="2800" dirty="0">
                  <a:solidFill>
                    <a:srgbClr val="C0504D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099" y="2821738"/>
                <a:ext cx="5177106" cy="53328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97497" y="4567000"/>
                <a:ext cx="5177106" cy="5332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US" altLang="ja-JP" sz="28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𝑥</m:t>
                          </m:r>
                        </m:e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𝑥</m:t>
                          </m:r>
                          <m:r>
                            <a:rPr lang="en-US" altLang="ja-JP" sz="2800" i="1">
                              <a:latin typeface="Cambria Math" charset="0"/>
                            </a:rPr>
                            <m:t>=0</m:t>
                          </m:r>
                        </m:e>
                      </m:d>
                      <m:r>
                        <a:rPr lang="en-US" altLang="ja-JP" sz="2800" i="1">
                          <a:latin typeface="Cambria Math" charset="0"/>
                        </a:rPr>
                        <m:t>→{</m:t>
                      </m:r>
                      <m:r>
                        <a:rPr lang="en-US" altLang="ja-JP" sz="2800" i="1">
                          <a:latin typeface="Cambria Math" charset="0"/>
                        </a:rPr>
                        <m:t>𝑦</m:t>
                      </m:r>
                      <m:r>
                        <a:rPr lang="en-US" altLang="ja-JP" sz="2800" i="1">
                          <a:latin typeface="Cambria Math" charset="0"/>
                        </a:rPr>
                        <m:t>∣</m:t>
                      </m:r>
                      <m:r>
                        <a:rPr lang="en-US" altLang="ja-JP" sz="2800" b="0" i="1" smtClean="0">
                          <a:latin typeface="Cambria Math" charset="0"/>
                        </a:rPr>
                        <m:t>𝑦</m:t>
                      </m:r>
                      <m:r>
                        <a:rPr lang="en-US" altLang="ja-JP" sz="2800" b="0" i="1" smtClean="0">
                          <a:latin typeface="Cambria Math" charset="0"/>
                        </a:rPr>
                        <m:t>=0}</m:t>
                      </m:r>
                    </m:oMath>
                  </m:oMathPara>
                </a14:m>
                <a:endParaRPr lang="ja-JP" altLang="en-US" sz="2800" dirty="0">
                  <a:solidFill>
                    <a:srgbClr val="C0504D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97" y="4567000"/>
                <a:ext cx="5177106" cy="53328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55158" y="3699055"/>
                <a:ext cx="3214575" cy="5332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ja-JP" sz="2800">
                          <a:latin typeface="Cambria Math" charset="0"/>
                        </a:rPr>
                        <m:t>int</m:t>
                      </m:r>
                      <m:r>
                        <a:rPr lang="en-US" altLang="ja-JP" sz="2800" i="1">
                          <a:latin typeface="Cambria Math" charset="0"/>
                        </a:rPr>
                        <m:t>→{</m:t>
                      </m:r>
                      <m:r>
                        <a:rPr lang="en-US" altLang="ja-JP" sz="2800" i="1">
                          <a:latin typeface="Cambria Math" charset="0"/>
                        </a:rPr>
                        <m:t>𝑦</m:t>
                      </m:r>
                      <m:r>
                        <a:rPr lang="en-US" altLang="ja-JP" sz="2800" i="1">
                          <a:latin typeface="Cambria Math" charset="0"/>
                        </a:rPr>
                        <m:t>∣</m:t>
                      </m:r>
                      <m:r>
                        <a:rPr lang="en-US" altLang="ja-JP" sz="2800" b="0" i="1" smtClean="0">
                          <a:latin typeface="Cambria Math" charset="0"/>
                        </a:rPr>
                        <m:t>𝑦</m:t>
                      </m:r>
                      <m:r>
                        <a:rPr lang="en-US" altLang="ja-JP" sz="2800" b="0" i="1" smtClean="0">
                          <a:latin typeface="Cambria Math" charset="0"/>
                        </a:rPr>
                        <m:t>≥0}</m:t>
                      </m:r>
                    </m:oMath>
                  </m:oMathPara>
                </a14:m>
                <a:endParaRPr lang="ja-JP" altLang="en-US" sz="2800" dirty="0">
                  <a:solidFill>
                    <a:srgbClr val="C0504D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158" y="3699055"/>
                <a:ext cx="3214575" cy="53328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SAS 2015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622919" y="4213303"/>
            <a:ext cx="6094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 smtClean="0"/>
              <a:t>…</a:t>
            </a:r>
            <a:endParaRPr kumimoji="1" lang="ja-JP" altLang="en-US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 rot="10800000">
                <a:off x="4299913" y="2792319"/>
                <a:ext cx="84189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000" b="1" i="1">
                          <a:solidFill>
                            <a:schemeClr val="accent2"/>
                          </a:solidFill>
                          <a:latin typeface="Cambria Math" charset="0"/>
                        </a:rPr>
                        <m:t>&lt; :</m:t>
                      </m:r>
                    </m:oMath>
                  </m:oMathPara>
                </a14:m>
                <a:endParaRPr lang="ja-JP" altLang="en-US" sz="4000" b="1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299913" y="2792319"/>
                <a:ext cx="841897" cy="70788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ounded Rectangular Callout 27"/>
          <p:cNvSpPr/>
          <p:nvPr/>
        </p:nvSpPr>
        <p:spPr>
          <a:xfrm>
            <a:off x="2336729" y="2360551"/>
            <a:ext cx="2045933" cy="481905"/>
          </a:xfrm>
          <a:prstGeom prst="wedgeRoundRectCallout">
            <a:avLst>
              <a:gd name="adj1" fmla="val 31363"/>
              <a:gd name="adj2" fmla="val 69775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contradiction</a:t>
            </a:r>
            <a:endParaRPr kumimoji="1" lang="ja-JP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 rot="5400000">
                <a:off x="6460942" y="3190806"/>
                <a:ext cx="84189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000" b="1" i="1">
                          <a:solidFill>
                            <a:schemeClr val="accent2"/>
                          </a:solidFill>
                          <a:latin typeface="Cambria Math" charset="0"/>
                        </a:rPr>
                        <m:t>&lt; :</m:t>
                      </m:r>
                    </m:oMath>
                  </m:oMathPara>
                </a14:m>
                <a:endParaRPr lang="ja-JP" altLang="en-US" sz="4000" b="1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6460942" y="3190806"/>
                <a:ext cx="841897" cy="70788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455158" y="5431648"/>
            <a:ext cx="8591986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/>
            <a:r>
              <a:rPr lang="en-US" altLang="ja-JP" sz="3200" dirty="0"/>
              <a:t>The most general types are often not expressible in the underlying logic (e.g., QFLIA)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948848" y="3696386"/>
                <a:ext cx="386345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US" altLang="ja-JP" sz="28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𝑥</m:t>
                          </m:r>
                        </m:e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𝑥</m:t>
                          </m:r>
                          <m:r>
                            <a:rPr lang="en-US" altLang="ja-JP" sz="2800" i="1">
                              <a:latin typeface="Cambria Math" charset="0"/>
                            </a:rPr>
                            <m:t>&lt;−5</m:t>
                          </m:r>
                        </m:e>
                      </m:d>
                      <m:r>
                        <a:rPr lang="en-US" altLang="ja-JP" sz="2800" i="1">
                          <a:latin typeface="Cambria Math" charset="0"/>
                        </a:rPr>
                        <m:t>→{</m:t>
                      </m:r>
                      <m:r>
                        <a:rPr lang="en-US" altLang="ja-JP" sz="2800" i="1">
                          <a:latin typeface="Cambria Math" charset="0"/>
                        </a:rPr>
                        <m:t>𝑦</m:t>
                      </m:r>
                      <m:r>
                        <a:rPr lang="en-US" altLang="ja-JP" sz="2800" i="1">
                          <a:latin typeface="Cambria Math" charset="0"/>
                        </a:rPr>
                        <m:t>∣ ⊥}</m:t>
                      </m:r>
                    </m:oMath>
                  </m:oMathPara>
                </a14:m>
                <a:endParaRPr lang="ja-JP" altLang="en-US" sz="2800" dirty="0">
                  <a:solidFill>
                    <a:srgbClr val="C0504D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8848" y="3696386"/>
                <a:ext cx="3863459" cy="52322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ounded Rectangular Callout 25"/>
          <p:cNvSpPr/>
          <p:nvPr/>
        </p:nvSpPr>
        <p:spPr>
          <a:xfrm>
            <a:off x="3244645" y="3350805"/>
            <a:ext cx="2471021" cy="1225884"/>
          </a:xfrm>
          <a:custGeom>
            <a:avLst/>
            <a:gdLst>
              <a:gd name="connsiteX0" fmla="*/ 0 w 2045933"/>
              <a:gd name="connsiteY0" fmla="*/ 80319 h 481905"/>
              <a:gd name="connsiteX1" fmla="*/ 80319 w 2045933"/>
              <a:gd name="connsiteY1" fmla="*/ 0 h 481905"/>
              <a:gd name="connsiteX2" fmla="*/ 1193461 w 2045933"/>
              <a:gd name="connsiteY2" fmla="*/ 0 h 481905"/>
              <a:gd name="connsiteX3" fmla="*/ 1969436 w 2045933"/>
              <a:gd name="connsiteY3" fmla="*/ -352436 h 481905"/>
              <a:gd name="connsiteX4" fmla="*/ 1704944 w 2045933"/>
              <a:gd name="connsiteY4" fmla="*/ 0 h 481905"/>
              <a:gd name="connsiteX5" fmla="*/ 1965614 w 2045933"/>
              <a:gd name="connsiteY5" fmla="*/ 0 h 481905"/>
              <a:gd name="connsiteX6" fmla="*/ 2045933 w 2045933"/>
              <a:gd name="connsiteY6" fmla="*/ 80319 h 481905"/>
              <a:gd name="connsiteX7" fmla="*/ 2045933 w 2045933"/>
              <a:gd name="connsiteY7" fmla="*/ 80318 h 481905"/>
              <a:gd name="connsiteX8" fmla="*/ 2045933 w 2045933"/>
              <a:gd name="connsiteY8" fmla="*/ 80318 h 481905"/>
              <a:gd name="connsiteX9" fmla="*/ 2045933 w 2045933"/>
              <a:gd name="connsiteY9" fmla="*/ 200794 h 481905"/>
              <a:gd name="connsiteX10" fmla="*/ 2045933 w 2045933"/>
              <a:gd name="connsiteY10" fmla="*/ 401586 h 481905"/>
              <a:gd name="connsiteX11" fmla="*/ 1965614 w 2045933"/>
              <a:gd name="connsiteY11" fmla="*/ 481905 h 481905"/>
              <a:gd name="connsiteX12" fmla="*/ 1704944 w 2045933"/>
              <a:gd name="connsiteY12" fmla="*/ 481905 h 481905"/>
              <a:gd name="connsiteX13" fmla="*/ 1193461 w 2045933"/>
              <a:gd name="connsiteY13" fmla="*/ 481905 h 481905"/>
              <a:gd name="connsiteX14" fmla="*/ 1193461 w 2045933"/>
              <a:gd name="connsiteY14" fmla="*/ 481905 h 481905"/>
              <a:gd name="connsiteX15" fmla="*/ 80319 w 2045933"/>
              <a:gd name="connsiteY15" fmla="*/ 481905 h 481905"/>
              <a:gd name="connsiteX16" fmla="*/ 0 w 2045933"/>
              <a:gd name="connsiteY16" fmla="*/ 401586 h 481905"/>
              <a:gd name="connsiteX17" fmla="*/ 0 w 2045933"/>
              <a:gd name="connsiteY17" fmla="*/ 200794 h 481905"/>
              <a:gd name="connsiteX18" fmla="*/ 0 w 2045933"/>
              <a:gd name="connsiteY18" fmla="*/ 80318 h 481905"/>
              <a:gd name="connsiteX19" fmla="*/ 0 w 2045933"/>
              <a:gd name="connsiteY19" fmla="*/ 80318 h 481905"/>
              <a:gd name="connsiteX20" fmla="*/ 0 w 2045933"/>
              <a:gd name="connsiteY20" fmla="*/ 80319 h 481905"/>
              <a:gd name="connsiteX0" fmla="*/ 6234 w 2052167"/>
              <a:gd name="connsiteY0" fmla="*/ 432755 h 834341"/>
              <a:gd name="connsiteX1" fmla="*/ 86553 w 2052167"/>
              <a:gd name="connsiteY1" fmla="*/ 352436 h 834341"/>
              <a:gd name="connsiteX2" fmla="*/ 1199695 w 2052167"/>
              <a:gd name="connsiteY2" fmla="*/ 352436 h 834341"/>
              <a:gd name="connsiteX3" fmla="*/ 1975670 w 2052167"/>
              <a:gd name="connsiteY3" fmla="*/ 0 h 834341"/>
              <a:gd name="connsiteX4" fmla="*/ 1711178 w 2052167"/>
              <a:gd name="connsiteY4" fmla="*/ 352436 h 834341"/>
              <a:gd name="connsiteX5" fmla="*/ 1971848 w 2052167"/>
              <a:gd name="connsiteY5" fmla="*/ 352436 h 834341"/>
              <a:gd name="connsiteX6" fmla="*/ 2052167 w 2052167"/>
              <a:gd name="connsiteY6" fmla="*/ 432755 h 834341"/>
              <a:gd name="connsiteX7" fmla="*/ 2052167 w 2052167"/>
              <a:gd name="connsiteY7" fmla="*/ 432754 h 834341"/>
              <a:gd name="connsiteX8" fmla="*/ 2052167 w 2052167"/>
              <a:gd name="connsiteY8" fmla="*/ 432754 h 834341"/>
              <a:gd name="connsiteX9" fmla="*/ 2052167 w 2052167"/>
              <a:gd name="connsiteY9" fmla="*/ 553230 h 834341"/>
              <a:gd name="connsiteX10" fmla="*/ 2052167 w 2052167"/>
              <a:gd name="connsiteY10" fmla="*/ 754022 h 834341"/>
              <a:gd name="connsiteX11" fmla="*/ 1971848 w 2052167"/>
              <a:gd name="connsiteY11" fmla="*/ 834341 h 834341"/>
              <a:gd name="connsiteX12" fmla="*/ 1711178 w 2052167"/>
              <a:gd name="connsiteY12" fmla="*/ 834341 h 834341"/>
              <a:gd name="connsiteX13" fmla="*/ 1199695 w 2052167"/>
              <a:gd name="connsiteY13" fmla="*/ 834341 h 834341"/>
              <a:gd name="connsiteX14" fmla="*/ 1199695 w 2052167"/>
              <a:gd name="connsiteY14" fmla="*/ 834341 h 834341"/>
              <a:gd name="connsiteX15" fmla="*/ 86553 w 2052167"/>
              <a:gd name="connsiteY15" fmla="*/ 834341 h 834341"/>
              <a:gd name="connsiteX16" fmla="*/ 6234 w 2052167"/>
              <a:gd name="connsiteY16" fmla="*/ 754022 h 834341"/>
              <a:gd name="connsiteX17" fmla="*/ 0 w 2052167"/>
              <a:gd name="connsiteY17" fmla="*/ 625361 h 834341"/>
              <a:gd name="connsiteX18" fmla="*/ 6234 w 2052167"/>
              <a:gd name="connsiteY18" fmla="*/ 553230 h 834341"/>
              <a:gd name="connsiteX19" fmla="*/ 6234 w 2052167"/>
              <a:gd name="connsiteY19" fmla="*/ 432754 h 834341"/>
              <a:gd name="connsiteX20" fmla="*/ 6234 w 2052167"/>
              <a:gd name="connsiteY20" fmla="*/ 432754 h 834341"/>
              <a:gd name="connsiteX21" fmla="*/ 6234 w 2052167"/>
              <a:gd name="connsiteY21" fmla="*/ 432755 h 834341"/>
              <a:gd name="connsiteX0" fmla="*/ 425088 w 2471021"/>
              <a:gd name="connsiteY0" fmla="*/ 432755 h 834341"/>
              <a:gd name="connsiteX1" fmla="*/ 505407 w 2471021"/>
              <a:gd name="connsiteY1" fmla="*/ 352436 h 834341"/>
              <a:gd name="connsiteX2" fmla="*/ 1618549 w 2471021"/>
              <a:gd name="connsiteY2" fmla="*/ 352436 h 834341"/>
              <a:gd name="connsiteX3" fmla="*/ 2394524 w 2471021"/>
              <a:gd name="connsiteY3" fmla="*/ 0 h 834341"/>
              <a:gd name="connsiteX4" fmla="*/ 2130032 w 2471021"/>
              <a:gd name="connsiteY4" fmla="*/ 352436 h 834341"/>
              <a:gd name="connsiteX5" fmla="*/ 2390702 w 2471021"/>
              <a:gd name="connsiteY5" fmla="*/ 352436 h 834341"/>
              <a:gd name="connsiteX6" fmla="*/ 2471021 w 2471021"/>
              <a:gd name="connsiteY6" fmla="*/ 432755 h 834341"/>
              <a:gd name="connsiteX7" fmla="*/ 2471021 w 2471021"/>
              <a:gd name="connsiteY7" fmla="*/ 432754 h 834341"/>
              <a:gd name="connsiteX8" fmla="*/ 2471021 w 2471021"/>
              <a:gd name="connsiteY8" fmla="*/ 432754 h 834341"/>
              <a:gd name="connsiteX9" fmla="*/ 2471021 w 2471021"/>
              <a:gd name="connsiteY9" fmla="*/ 553230 h 834341"/>
              <a:gd name="connsiteX10" fmla="*/ 2471021 w 2471021"/>
              <a:gd name="connsiteY10" fmla="*/ 754022 h 834341"/>
              <a:gd name="connsiteX11" fmla="*/ 2390702 w 2471021"/>
              <a:gd name="connsiteY11" fmla="*/ 834341 h 834341"/>
              <a:gd name="connsiteX12" fmla="*/ 2130032 w 2471021"/>
              <a:gd name="connsiteY12" fmla="*/ 834341 h 834341"/>
              <a:gd name="connsiteX13" fmla="*/ 1618549 w 2471021"/>
              <a:gd name="connsiteY13" fmla="*/ 834341 h 834341"/>
              <a:gd name="connsiteX14" fmla="*/ 1618549 w 2471021"/>
              <a:gd name="connsiteY14" fmla="*/ 834341 h 834341"/>
              <a:gd name="connsiteX15" fmla="*/ 505407 w 2471021"/>
              <a:gd name="connsiteY15" fmla="*/ 834341 h 834341"/>
              <a:gd name="connsiteX16" fmla="*/ 425088 w 2471021"/>
              <a:gd name="connsiteY16" fmla="*/ 754022 h 834341"/>
              <a:gd name="connsiteX17" fmla="*/ 0 w 2471021"/>
              <a:gd name="connsiteY17" fmla="*/ 631261 h 834341"/>
              <a:gd name="connsiteX18" fmla="*/ 425088 w 2471021"/>
              <a:gd name="connsiteY18" fmla="*/ 553230 h 834341"/>
              <a:gd name="connsiteX19" fmla="*/ 425088 w 2471021"/>
              <a:gd name="connsiteY19" fmla="*/ 432754 h 834341"/>
              <a:gd name="connsiteX20" fmla="*/ 425088 w 2471021"/>
              <a:gd name="connsiteY20" fmla="*/ 432754 h 834341"/>
              <a:gd name="connsiteX21" fmla="*/ 425088 w 2471021"/>
              <a:gd name="connsiteY21" fmla="*/ 432755 h 834341"/>
              <a:gd name="connsiteX0" fmla="*/ 425088 w 2471021"/>
              <a:gd name="connsiteY0" fmla="*/ 432755 h 835116"/>
              <a:gd name="connsiteX1" fmla="*/ 505407 w 2471021"/>
              <a:gd name="connsiteY1" fmla="*/ 352436 h 835116"/>
              <a:gd name="connsiteX2" fmla="*/ 1618549 w 2471021"/>
              <a:gd name="connsiteY2" fmla="*/ 352436 h 835116"/>
              <a:gd name="connsiteX3" fmla="*/ 2394524 w 2471021"/>
              <a:gd name="connsiteY3" fmla="*/ 0 h 835116"/>
              <a:gd name="connsiteX4" fmla="*/ 2130032 w 2471021"/>
              <a:gd name="connsiteY4" fmla="*/ 352436 h 835116"/>
              <a:gd name="connsiteX5" fmla="*/ 2390702 w 2471021"/>
              <a:gd name="connsiteY5" fmla="*/ 352436 h 835116"/>
              <a:gd name="connsiteX6" fmla="*/ 2471021 w 2471021"/>
              <a:gd name="connsiteY6" fmla="*/ 432755 h 835116"/>
              <a:gd name="connsiteX7" fmla="*/ 2471021 w 2471021"/>
              <a:gd name="connsiteY7" fmla="*/ 432754 h 835116"/>
              <a:gd name="connsiteX8" fmla="*/ 2471021 w 2471021"/>
              <a:gd name="connsiteY8" fmla="*/ 432754 h 835116"/>
              <a:gd name="connsiteX9" fmla="*/ 2471021 w 2471021"/>
              <a:gd name="connsiteY9" fmla="*/ 553230 h 835116"/>
              <a:gd name="connsiteX10" fmla="*/ 2471021 w 2471021"/>
              <a:gd name="connsiteY10" fmla="*/ 754022 h 835116"/>
              <a:gd name="connsiteX11" fmla="*/ 2390702 w 2471021"/>
              <a:gd name="connsiteY11" fmla="*/ 834341 h 835116"/>
              <a:gd name="connsiteX12" fmla="*/ 2130032 w 2471021"/>
              <a:gd name="connsiteY12" fmla="*/ 834341 h 835116"/>
              <a:gd name="connsiteX13" fmla="*/ 1618549 w 2471021"/>
              <a:gd name="connsiteY13" fmla="*/ 834341 h 835116"/>
              <a:gd name="connsiteX14" fmla="*/ 1618549 w 2471021"/>
              <a:gd name="connsiteY14" fmla="*/ 834341 h 835116"/>
              <a:gd name="connsiteX15" fmla="*/ 951435 w 2471021"/>
              <a:gd name="connsiteY15" fmla="*/ 835116 h 835116"/>
              <a:gd name="connsiteX16" fmla="*/ 505407 w 2471021"/>
              <a:gd name="connsiteY16" fmla="*/ 834341 h 835116"/>
              <a:gd name="connsiteX17" fmla="*/ 425088 w 2471021"/>
              <a:gd name="connsiteY17" fmla="*/ 754022 h 835116"/>
              <a:gd name="connsiteX18" fmla="*/ 0 w 2471021"/>
              <a:gd name="connsiteY18" fmla="*/ 631261 h 835116"/>
              <a:gd name="connsiteX19" fmla="*/ 425088 w 2471021"/>
              <a:gd name="connsiteY19" fmla="*/ 553230 h 835116"/>
              <a:gd name="connsiteX20" fmla="*/ 425088 w 2471021"/>
              <a:gd name="connsiteY20" fmla="*/ 432754 h 835116"/>
              <a:gd name="connsiteX21" fmla="*/ 425088 w 2471021"/>
              <a:gd name="connsiteY21" fmla="*/ 432754 h 835116"/>
              <a:gd name="connsiteX22" fmla="*/ 425088 w 2471021"/>
              <a:gd name="connsiteY22" fmla="*/ 432755 h 835116"/>
              <a:gd name="connsiteX0" fmla="*/ 425088 w 2471021"/>
              <a:gd name="connsiteY0" fmla="*/ 432755 h 835116"/>
              <a:gd name="connsiteX1" fmla="*/ 505407 w 2471021"/>
              <a:gd name="connsiteY1" fmla="*/ 352436 h 835116"/>
              <a:gd name="connsiteX2" fmla="*/ 1618549 w 2471021"/>
              <a:gd name="connsiteY2" fmla="*/ 352436 h 835116"/>
              <a:gd name="connsiteX3" fmla="*/ 2394524 w 2471021"/>
              <a:gd name="connsiteY3" fmla="*/ 0 h 835116"/>
              <a:gd name="connsiteX4" fmla="*/ 2130032 w 2471021"/>
              <a:gd name="connsiteY4" fmla="*/ 352436 h 835116"/>
              <a:gd name="connsiteX5" fmla="*/ 2390702 w 2471021"/>
              <a:gd name="connsiteY5" fmla="*/ 352436 h 835116"/>
              <a:gd name="connsiteX6" fmla="*/ 2471021 w 2471021"/>
              <a:gd name="connsiteY6" fmla="*/ 432755 h 835116"/>
              <a:gd name="connsiteX7" fmla="*/ 2471021 w 2471021"/>
              <a:gd name="connsiteY7" fmla="*/ 432754 h 835116"/>
              <a:gd name="connsiteX8" fmla="*/ 2471021 w 2471021"/>
              <a:gd name="connsiteY8" fmla="*/ 432754 h 835116"/>
              <a:gd name="connsiteX9" fmla="*/ 2471021 w 2471021"/>
              <a:gd name="connsiteY9" fmla="*/ 553230 h 835116"/>
              <a:gd name="connsiteX10" fmla="*/ 2471021 w 2471021"/>
              <a:gd name="connsiteY10" fmla="*/ 754022 h 835116"/>
              <a:gd name="connsiteX11" fmla="*/ 2390702 w 2471021"/>
              <a:gd name="connsiteY11" fmla="*/ 834341 h 835116"/>
              <a:gd name="connsiteX12" fmla="*/ 2130032 w 2471021"/>
              <a:gd name="connsiteY12" fmla="*/ 834341 h 835116"/>
              <a:gd name="connsiteX13" fmla="*/ 1618549 w 2471021"/>
              <a:gd name="connsiteY13" fmla="*/ 834341 h 835116"/>
              <a:gd name="connsiteX14" fmla="*/ 1618549 w 2471021"/>
              <a:gd name="connsiteY14" fmla="*/ 834341 h 835116"/>
              <a:gd name="connsiteX15" fmla="*/ 1215595 w 2471021"/>
              <a:gd name="connsiteY15" fmla="*/ 835115 h 835116"/>
              <a:gd name="connsiteX16" fmla="*/ 951435 w 2471021"/>
              <a:gd name="connsiteY16" fmla="*/ 835116 h 835116"/>
              <a:gd name="connsiteX17" fmla="*/ 505407 w 2471021"/>
              <a:gd name="connsiteY17" fmla="*/ 834341 h 835116"/>
              <a:gd name="connsiteX18" fmla="*/ 425088 w 2471021"/>
              <a:gd name="connsiteY18" fmla="*/ 754022 h 835116"/>
              <a:gd name="connsiteX19" fmla="*/ 0 w 2471021"/>
              <a:gd name="connsiteY19" fmla="*/ 631261 h 835116"/>
              <a:gd name="connsiteX20" fmla="*/ 425088 w 2471021"/>
              <a:gd name="connsiteY20" fmla="*/ 553230 h 835116"/>
              <a:gd name="connsiteX21" fmla="*/ 425088 w 2471021"/>
              <a:gd name="connsiteY21" fmla="*/ 432754 h 835116"/>
              <a:gd name="connsiteX22" fmla="*/ 425088 w 2471021"/>
              <a:gd name="connsiteY22" fmla="*/ 432754 h 835116"/>
              <a:gd name="connsiteX23" fmla="*/ 425088 w 2471021"/>
              <a:gd name="connsiteY23" fmla="*/ 432755 h 835116"/>
              <a:gd name="connsiteX0" fmla="*/ 425088 w 2471021"/>
              <a:gd name="connsiteY0" fmla="*/ 432755 h 835116"/>
              <a:gd name="connsiteX1" fmla="*/ 505407 w 2471021"/>
              <a:gd name="connsiteY1" fmla="*/ 352436 h 835116"/>
              <a:gd name="connsiteX2" fmla="*/ 1618549 w 2471021"/>
              <a:gd name="connsiteY2" fmla="*/ 352436 h 835116"/>
              <a:gd name="connsiteX3" fmla="*/ 2394524 w 2471021"/>
              <a:gd name="connsiteY3" fmla="*/ 0 h 835116"/>
              <a:gd name="connsiteX4" fmla="*/ 2130032 w 2471021"/>
              <a:gd name="connsiteY4" fmla="*/ 352436 h 835116"/>
              <a:gd name="connsiteX5" fmla="*/ 2390702 w 2471021"/>
              <a:gd name="connsiteY5" fmla="*/ 352436 h 835116"/>
              <a:gd name="connsiteX6" fmla="*/ 2471021 w 2471021"/>
              <a:gd name="connsiteY6" fmla="*/ 432755 h 835116"/>
              <a:gd name="connsiteX7" fmla="*/ 2471021 w 2471021"/>
              <a:gd name="connsiteY7" fmla="*/ 432754 h 835116"/>
              <a:gd name="connsiteX8" fmla="*/ 2471021 w 2471021"/>
              <a:gd name="connsiteY8" fmla="*/ 432754 h 835116"/>
              <a:gd name="connsiteX9" fmla="*/ 2471021 w 2471021"/>
              <a:gd name="connsiteY9" fmla="*/ 553230 h 835116"/>
              <a:gd name="connsiteX10" fmla="*/ 2471021 w 2471021"/>
              <a:gd name="connsiteY10" fmla="*/ 754022 h 835116"/>
              <a:gd name="connsiteX11" fmla="*/ 2390702 w 2471021"/>
              <a:gd name="connsiteY11" fmla="*/ 834341 h 835116"/>
              <a:gd name="connsiteX12" fmla="*/ 2130032 w 2471021"/>
              <a:gd name="connsiteY12" fmla="*/ 834341 h 835116"/>
              <a:gd name="connsiteX13" fmla="*/ 1618549 w 2471021"/>
              <a:gd name="connsiteY13" fmla="*/ 834341 h 835116"/>
              <a:gd name="connsiteX14" fmla="*/ 1618549 w 2471021"/>
              <a:gd name="connsiteY14" fmla="*/ 834341 h 835116"/>
              <a:gd name="connsiteX15" fmla="*/ 1110455 w 2471021"/>
              <a:gd name="connsiteY15" fmla="*/ 831929 h 835116"/>
              <a:gd name="connsiteX16" fmla="*/ 951435 w 2471021"/>
              <a:gd name="connsiteY16" fmla="*/ 835116 h 835116"/>
              <a:gd name="connsiteX17" fmla="*/ 505407 w 2471021"/>
              <a:gd name="connsiteY17" fmla="*/ 834341 h 835116"/>
              <a:gd name="connsiteX18" fmla="*/ 425088 w 2471021"/>
              <a:gd name="connsiteY18" fmla="*/ 754022 h 835116"/>
              <a:gd name="connsiteX19" fmla="*/ 0 w 2471021"/>
              <a:gd name="connsiteY19" fmla="*/ 631261 h 835116"/>
              <a:gd name="connsiteX20" fmla="*/ 425088 w 2471021"/>
              <a:gd name="connsiteY20" fmla="*/ 553230 h 835116"/>
              <a:gd name="connsiteX21" fmla="*/ 425088 w 2471021"/>
              <a:gd name="connsiteY21" fmla="*/ 432754 h 835116"/>
              <a:gd name="connsiteX22" fmla="*/ 425088 w 2471021"/>
              <a:gd name="connsiteY22" fmla="*/ 432754 h 835116"/>
              <a:gd name="connsiteX23" fmla="*/ 425088 w 2471021"/>
              <a:gd name="connsiteY23" fmla="*/ 432755 h 835116"/>
              <a:gd name="connsiteX0" fmla="*/ 425088 w 2471021"/>
              <a:gd name="connsiteY0" fmla="*/ 432755 h 835116"/>
              <a:gd name="connsiteX1" fmla="*/ 505407 w 2471021"/>
              <a:gd name="connsiteY1" fmla="*/ 352436 h 835116"/>
              <a:gd name="connsiteX2" fmla="*/ 1618549 w 2471021"/>
              <a:gd name="connsiteY2" fmla="*/ 352436 h 835116"/>
              <a:gd name="connsiteX3" fmla="*/ 2394524 w 2471021"/>
              <a:gd name="connsiteY3" fmla="*/ 0 h 835116"/>
              <a:gd name="connsiteX4" fmla="*/ 2130032 w 2471021"/>
              <a:gd name="connsiteY4" fmla="*/ 352436 h 835116"/>
              <a:gd name="connsiteX5" fmla="*/ 2390702 w 2471021"/>
              <a:gd name="connsiteY5" fmla="*/ 352436 h 835116"/>
              <a:gd name="connsiteX6" fmla="*/ 2471021 w 2471021"/>
              <a:gd name="connsiteY6" fmla="*/ 432755 h 835116"/>
              <a:gd name="connsiteX7" fmla="*/ 2471021 w 2471021"/>
              <a:gd name="connsiteY7" fmla="*/ 432754 h 835116"/>
              <a:gd name="connsiteX8" fmla="*/ 2471021 w 2471021"/>
              <a:gd name="connsiteY8" fmla="*/ 432754 h 835116"/>
              <a:gd name="connsiteX9" fmla="*/ 2471021 w 2471021"/>
              <a:gd name="connsiteY9" fmla="*/ 553230 h 835116"/>
              <a:gd name="connsiteX10" fmla="*/ 2471021 w 2471021"/>
              <a:gd name="connsiteY10" fmla="*/ 754022 h 835116"/>
              <a:gd name="connsiteX11" fmla="*/ 2390702 w 2471021"/>
              <a:gd name="connsiteY11" fmla="*/ 834341 h 835116"/>
              <a:gd name="connsiteX12" fmla="*/ 2130032 w 2471021"/>
              <a:gd name="connsiteY12" fmla="*/ 834341 h 835116"/>
              <a:gd name="connsiteX13" fmla="*/ 1618549 w 2471021"/>
              <a:gd name="connsiteY13" fmla="*/ 834341 h 835116"/>
              <a:gd name="connsiteX14" fmla="*/ 1618549 w 2471021"/>
              <a:gd name="connsiteY14" fmla="*/ 834341 h 835116"/>
              <a:gd name="connsiteX15" fmla="*/ 1097711 w 2471021"/>
              <a:gd name="connsiteY15" fmla="*/ 835115 h 835116"/>
              <a:gd name="connsiteX16" fmla="*/ 951435 w 2471021"/>
              <a:gd name="connsiteY16" fmla="*/ 835116 h 835116"/>
              <a:gd name="connsiteX17" fmla="*/ 505407 w 2471021"/>
              <a:gd name="connsiteY17" fmla="*/ 834341 h 835116"/>
              <a:gd name="connsiteX18" fmla="*/ 425088 w 2471021"/>
              <a:gd name="connsiteY18" fmla="*/ 754022 h 835116"/>
              <a:gd name="connsiteX19" fmla="*/ 0 w 2471021"/>
              <a:gd name="connsiteY19" fmla="*/ 631261 h 835116"/>
              <a:gd name="connsiteX20" fmla="*/ 425088 w 2471021"/>
              <a:gd name="connsiteY20" fmla="*/ 553230 h 835116"/>
              <a:gd name="connsiteX21" fmla="*/ 425088 w 2471021"/>
              <a:gd name="connsiteY21" fmla="*/ 432754 h 835116"/>
              <a:gd name="connsiteX22" fmla="*/ 425088 w 2471021"/>
              <a:gd name="connsiteY22" fmla="*/ 432754 h 835116"/>
              <a:gd name="connsiteX23" fmla="*/ 425088 w 2471021"/>
              <a:gd name="connsiteY23" fmla="*/ 432755 h 835116"/>
              <a:gd name="connsiteX0" fmla="*/ 425088 w 2471021"/>
              <a:gd name="connsiteY0" fmla="*/ 432755 h 835681"/>
              <a:gd name="connsiteX1" fmla="*/ 505407 w 2471021"/>
              <a:gd name="connsiteY1" fmla="*/ 352436 h 835681"/>
              <a:gd name="connsiteX2" fmla="*/ 1618549 w 2471021"/>
              <a:gd name="connsiteY2" fmla="*/ 352436 h 835681"/>
              <a:gd name="connsiteX3" fmla="*/ 2394524 w 2471021"/>
              <a:gd name="connsiteY3" fmla="*/ 0 h 835681"/>
              <a:gd name="connsiteX4" fmla="*/ 2130032 w 2471021"/>
              <a:gd name="connsiteY4" fmla="*/ 352436 h 835681"/>
              <a:gd name="connsiteX5" fmla="*/ 2390702 w 2471021"/>
              <a:gd name="connsiteY5" fmla="*/ 352436 h 835681"/>
              <a:gd name="connsiteX6" fmla="*/ 2471021 w 2471021"/>
              <a:gd name="connsiteY6" fmla="*/ 432755 h 835681"/>
              <a:gd name="connsiteX7" fmla="*/ 2471021 w 2471021"/>
              <a:gd name="connsiteY7" fmla="*/ 432754 h 835681"/>
              <a:gd name="connsiteX8" fmla="*/ 2471021 w 2471021"/>
              <a:gd name="connsiteY8" fmla="*/ 432754 h 835681"/>
              <a:gd name="connsiteX9" fmla="*/ 2471021 w 2471021"/>
              <a:gd name="connsiteY9" fmla="*/ 553230 h 835681"/>
              <a:gd name="connsiteX10" fmla="*/ 2471021 w 2471021"/>
              <a:gd name="connsiteY10" fmla="*/ 754022 h 835681"/>
              <a:gd name="connsiteX11" fmla="*/ 2390702 w 2471021"/>
              <a:gd name="connsiteY11" fmla="*/ 834341 h 835681"/>
              <a:gd name="connsiteX12" fmla="*/ 2130032 w 2471021"/>
              <a:gd name="connsiteY12" fmla="*/ 834341 h 835681"/>
              <a:gd name="connsiteX13" fmla="*/ 1618549 w 2471021"/>
              <a:gd name="connsiteY13" fmla="*/ 834341 h 835681"/>
              <a:gd name="connsiteX14" fmla="*/ 1618549 w 2471021"/>
              <a:gd name="connsiteY14" fmla="*/ 834341 h 835681"/>
              <a:gd name="connsiteX15" fmla="*/ 1241331 w 2471021"/>
              <a:gd name="connsiteY15" fmla="*/ 835681 h 835681"/>
              <a:gd name="connsiteX16" fmla="*/ 1097711 w 2471021"/>
              <a:gd name="connsiteY16" fmla="*/ 835115 h 835681"/>
              <a:gd name="connsiteX17" fmla="*/ 951435 w 2471021"/>
              <a:gd name="connsiteY17" fmla="*/ 835116 h 835681"/>
              <a:gd name="connsiteX18" fmla="*/ 505407 w 2471021"/>
              <a:gd name="connsiteY18" fmla="*/ 834341 h 835681"/>
              <a:gd name="connsiteX19" fmla="*/ 425088 w 2471021"/>
              <a:gd name="connsiteY19" fmla="*/ 754022 h 835681"/>
              <a:gd name="connsiteX20" fmla="*/ 0 w 2471021"/>
              <a:gd name="connsiteY20" fmla="*/ 631261 h 835681"/>
              <a:gd name="connsiteX21" fmla="*/ 425088 w 2471021"/>
              <a:gd name="connsiteY21" fmla="*/ 553230 h 835681"/>
              <a:gd name="connsiteX22" fmla="*/ 425088 w 2471021"/>
              <a:gd name="connsiteY22" fmla="*/ 432754 h 835681"/>
              <a:gd name="connsiteX23" fmla="*/ 425088 w 2471021"/>
              <a:gd name="connsiteY23" fmla="*/ 432754 h 835681"/>
              <a:gd name="connsiteX24" fmla="*/ 425088 w 2471021"/>
              <a:gd name="connsiteY24" fmla="*/ 432755 h 835681"/>
              <a:gd name="connsiteX0" fmla="*/ 425088 w 2471021"/>
              <a:gd name="connsiteY0" fmla="*/ 432755 h 1314348"/>
              <a:gd name="connsiteX1" fmla="*/ 505407 w 2471021"/>
              <a:gd name="connsiteY1" fmla="*/ 352436 h 1314348"/>
              <a:gd name="connsiteX2" fmla="*/ 1618549 w 2471021"/>
              <a:gd name="connsiteY2" fmla="*/ 352436 h 1314348"/>
              <a:gd name="connsiteX3" fmla="*/ 2394524 w 2471021"/>
              <a:gd name="connsiteY3" fmla="*/ 0 h 1314348"/>
              <a:gd name="connsiteX4" fmla="*/ 2130032 w 2471021"/>
              <a:gd name="connsiteY4" fmla="*/ 352436 h 1314348"/>
              <a:gd name="connsiteX5" fmla="*/ 2390702 w 2471021"/>
              <a:gd name="connsiteY5" fmla="*/ 352436 h 1314348"/>
              <a:gd name="connsiteX6" fmla="*/ 2471021 w 2471021"/>
              <a:gd name="connsiteY6" fmla="*/ 432755 h 1314348"/>
              <a:gd name="connsiteX7" fmla="*/ 2471021 w 2471021"/>
              <a:gd name="connsiteY7" fmla="*/ 432754 h 1314348"/>
              <a:gd name="connsiteX8" fmla="*/ 2471021 w 2471021"/>
              <a:gd name="connsiteY8" fmla="*/ 432754 h 1314348"/>
              <a:gd name="connsiteX9" fmla="*/ 2471021 w 2471021"/>
              <a:gd name="connsiteY9" fmla="*/ 553230 h 1314348"/>
              <a:gd name="connsiteX10" fmla="*/ 2471021 w 2471021"/>
              <a:gd name="connsiteY10" fmla="*/ 754022 h 1314348"/>
              <a:gd name="connsiteX11" fmla="*/ 2390702 w 2471021"/>
              <a:gd name="connsiteY11" fmla="*/ 834341 h 1314348"/>
              <a:gd name="connsiteX12" fmla="*/ 2130032 w 2471021"/>
              <a:gd name="connsiteY12" fmla="*/ 834341 h 1314348"/>
              <a:gd name="connsiteX13" fmla="*/ 1618549 w 2471021"/>
              <a:gd name="connsiteY13" fmla="*/ 834341 h 1314348"/>
              <a:gd name="connsiteX14" fmla="*/ 1618549 w 2471021"/>
              <a:gd name="connsiteY14" fmla="*/ 834341 h 1314348"/>
              <a:gd name="connsiteX15" fmla="*/ 1241331 w 2471021"/>
              <a:gd name="connsiteY15" fmla="*/ 835681 h 1314348"/>
              <a:gd name="connsiteX16" fmla="*/ 849831 w 2471021"/>
              <a:gd name="connsiteY16" fmla="*/ 1314348 h 1314348"/>
              <a:gd name="connsiteX17" fmla="*/ 951435 w 2471021"/>
              <a:gd name="connsiteY17" fmla="*/ 835116 h 1314348"/>
              <a:gd name="connsiteX18" fmla="*/ 505407 w 2471021"/>
              <a:gd name="connsiteY18" fmla="*/ 834341 h 1314348"/>
              <a:gd name="connsiteX19" fmla="*/ 425088 w 2471021"/>
              <a:gd name="connsiteY19" fmla="*/ 754022 h 1314348"/>
              <a:gd name="connsiteX20" fmla="*/ 0 w 2471021"/>
              <a:gd name="connsiteY20" fmla="*/ 631261 h 1314348"/>
              <a:gd name="connsiteX21" fmla="*/ 425088 w 2471021"/>
              <a:gd name="connsiteY21" fmla="*/ 553230 h 1314348"/>
              <a:gd name="connsiteX22" fmla="*/ 425088 w 2471021"/>
              <a:gd name="connsiteY22" fmla="*/ 432754 h 1314348"/>
              <a:gd name="connsiteX23" fmla="*/ 425088 w 2471021"/>
              <a:gd name="connsiteY23" fmla="*/ 432754 h 1314348"/>
              <a:gd name="connsiteX24" fmla="*/ 425088 w 2471021"/>
              <a:gd name="connsiteY24" fmla="*/ 432755 h 1314348"/>
              <a:gd name="connsiteX0" fmla="*/ 425088 w 2471021"/>
              <a:gd name="connsiteY0" fmla="*/ 432755 h 1314348"/>
              <a:gd name="connsiteX1" fmla="*/ 505407 w 2471021"/>
              <a:gd name="connsiteY1" fmla="*/ 352436 h 1314348"/>
              <a:gd name="connsiteX2" fmla="*/ 1618549 w 2471021"/>
              <a:gd name="connsiteY2" fmla="*/ 352436 h 1314348"/>
              <a:gd name="connsiteX3" fmla="*/ 2394524 w 2471021"/>
              <a:gd name="connsiteY3" fmla="*/ 0 h 1314348"/>
              <a:gd name="connsiteX4" fmla="*/ 2130032 w 2471021"/>
              <a:gd name="connsiteY4" fmla="*/ 352436 h 1314348"/>
              <a:gd name="connsiteX5" fmla="*/ 2390702 w 2471021"/>
              <a:gd name="connsiteY5" fmla="*/ 352436 h 1314348"/>
              <a:gd name="connsiteX6" fmla="*/ 2471021 w 2471021"/>
              <a:gd name="connsiteY6" fmla="*/ 432755 h 1314348"/>
              <a:gd name="connsiteX7" fmla="*/ 2471021 w 2471021"/>
              <a:gd name="connsiteY7" fmla="*/ 432754 h 1314348"/>
              <a:gd name="connsiteX8" fmla="*/ 2471021 w 2471021"/>
              <a:gd name="connsiteY8" fmla="*/ 432754 h 1314348"/>
              <a:gd name="connsiteX9" fmla="*/ 2471021 w 2471021"/>
              <a:gd name="connsiteY9" fmla="*/ 553230 h 1314348"/>
              <a:gd name="connsiteX10" fmla="*/ 2471021 w 2471021"/>
              <a:gd name="connsiteY10" fmla="*/ 754022 h 1314348"/>
              <a:gd name="connsiteX11" fmla="*/ 2390702 w 2471021"/>
              <a:gd name="connsiteY11" fmla="*/ 834341 h 1314348"/>
              <a:gd name="connsiteX12" fmla="*/ 2130032 w 2471021"/>
              <a:gd name="connsiteY12" fmla="*/ 834341 h 1314348"/>
              <a:gd name="connsiteX13" fmla="*/ 1618549 w 2471021"/>
              <a:gd name="connsiteY13" fmla="*/ 834341 h 1314348"/>
              <a:gd name="connsiteX14" fmla="*/ 1618549 w 2471021"/>
              <a:gd name="connsiteY14" fmla="*/ 834341 h 1314348"/>
              <a:gd name="connsiteX15" fmla="*/ 1241331 w 2471021"/>
              <a:gd name="connsiteY15" fmla="*/ 835681 h 1314348"/>
              <a:gd name="connsiteX16" fmla="*/ 170209 w 2471021"/>
              <a:gd name="connsiteY16" fmla="*/ 1314348 h 1314348"/>
              <a:gd name="connsiteX17" fmla="*/ 951435 w 2471021"/>
              <a:gd name="connsiteY17" fmla="*/ 835116 h 1314348"/>
              <a:gd name="connsiteX18" fmla="*/ 505407 w 2471021"/>
              <a:gd name="connsiteY18" fmla="*/ 834341 h 1314348"/>
              <a:gd name="connsiteX19" fmla="*/ 425088 w 2471021"/>
              <a:gd name="connsiteY19" fmla="*/ 754022 h 1314348"/>
              <a:gd name="connsiteX20" fmla="*/ 0 w 2471021"/>
              <a:gd name="connsiteY20" fmla="*/ 631261 h 1314348"/>
              <a:gd name="connsiteX21" fmla="*/ 425088 w 2471021"/>
              <a:gd name="connsiteY21" fmla="*/ 553230 h 1314348"/>
              <a:gd name="connsiteX22" fmla="*/ 425088 w 2471021"/>
              <a:gd name="connsiteY22" fmla="*/ 432754 h 1314348"/>
              <a:gd name="connsiteX23" fmla="*/ 425088 w 2471021"/>
              <a:gd name="connsiteY23" fmla="*/ 432754 h 1314348"/>
              <a:gd name="connsiteX24" fmla="*/ 425088 w 2471021"/>
              <a:gd name="connsiteY24" fmla="*/ 432755 h 1314348"/>
              <a:gd name="connsiteX0" fmla="*/ 425088 w 2471021"/>
              <a:gd name="connsiteY0" fmla="*/ 432755 h 1314348"/>
              <a:gd name="connsiteX1" fmla="*/ 505407 w 2471021"/>
              <a:gd name="connsiteY1" fmla="*/ 352436 h 1314348"/>
              <a:gd name="connsiteX2" fmla="*/ 1618549 w 2471021"/>
              <a:gd name="connsiteY2" fmla="*/ 352436 h 1314348"/>
              <a:gd name="connsiteX3" fmla="*/ 2394524 w 2471021"/>
              <a:gd name="connsiteY3" fmla="*/ 0 h 1314348"/>
              <a:gd name="connsiteX4" fmla="*/ 2130032 w 2471021"/>
              <a:gd name="connsiteY4" fmla="*/ 352436 h 1314348"/>
              <a:gd name="connsiteX5" fmla="*/ 2390702 w 2471021"/>
              <a:gd name="connsiteY5" fmla="*/ 352436 h 1314348"/>
              <a:gd name="connsiteX6" fmla="*/ 2471021 w 2471021"/>
              <a:gd name="connsiteY6" fmla="*/ 432755 h 1314348"/>
              <a:gd name="connsiteX7" fmla="*/ 2471021 w 2471021"/>
              <a:gd name="connsiteY7" fmla="*/ 432754 h 1314348"/>
              <a:gd name="connsiteX8" fmla="*/ 2471021 w 2471021"/>
              <a:gd name="connsiteY8" fmla="*/ 432754 h 1314348"/>
              <a:gd name="connsiteX9" fmla="*/ 2471021 w 2471021"/>
              <a:gd name="connsiteY9" fmla="*/ 553230 h 1314348"/>
              <a:gd name="connsiteX10" fmla="*/ 2471021 w 2471021"/>
              <a:gd name="connsiteY10" fmla="*/ 754022 h 1314348"/>
              <a:gd name="connsiteX11" fmla="*/ 2390702 w 2471021"/>
              <a:gd name="connsiteY11" fmla="*/ 834341 h 1314348"/>
              <a:gd name="connsiteX12" fmla="*/ 2130032 w 2471021"/>
              <a:gd name="connsiteY12" fmla="*/ 834341 h 1314348"/>
              <a:gd name="connsiteX13" fmla="*/ 1618549 w 2471021"/>
              <a:gd name="connsiteY13" fmla="*/ 834341 h 1314348"/>
              <a:gd name="connsiteX14" fmla="*/ 1618549 w 2471021"/>
              <a:gd name="connsiteY14" fmla="*/ 834341 h 1314348"/>
              <a:gd name="connsiteX15" fmla="*/ 1241331 w 2471021"/>
              <a:gd name="connsiteY15" fmla="*/ 835681 h 1314348"/>
              <a:gd name="connsiteX16" fmla="*/ 170209 w 2471021"/>
              <a:gd name="connsiteY16" fmla="*/ 1314348 h 1314348"/>
              <a:gd name="connsiteX17" fmla="*/ 817946 w 2471021"/>
              <a:gd name="connsiteY17" fmla="*/ 838453 h 1314348"/>
              <a:gd name="connsiteX18" fmla="*/ 505407 w 2471021"/>
              <a:gd name="connsiteY18" fmla="*/ 834341 h 1314348"/>
              <a:gd name="connsiteX19" fmla="*/ 425088 w 2471021"/>
              <a:gd name="connsiteY19" fmla="*/ 754022 h 1314348"/>
              <a:gd name="connsiteX20" fmla="*/ 0 w 2471021"/>
              <a:gd name="connsiteY20" fmla="*/ 631261 h 1314348"/>
              <a:gd name="connsiteX21" fmla="*/ 425088 w 2471021"/>
              <a:gd name="connsiteY21" fmla="*/ 553230 h 1314348"/>
              <a:gd name="connsiteX22" fmla="*/ 425088 w 2471021"/>
              <a:gd name="connsiteY22" fmla="*/ 432754 h 1314348"/>
              <a:gd name="connsiteX23" fmla="*/ 425088 w 2471021"/>
              <a:gd name="connsiteY23" fmla="*/ 432754 h 1314348"/>
              <a:gd name="connsiteX24" fmla="*/ 425088 w 2471021"/>
              <a:gd name="connsiteY24" fmla="*/ 432755 h 1314348"/>
              <a:gd name="connsiteX0" fmla="*/ 425088 w 2471021"/>
              <a:gd name="connsiteY0" fmla="*/ 432755 h 1288407"/>
              <a:gd name="connsiteX1" fmla="*/ 505407 w 2471021"/>
              <a:gd name="connsiteY1" fmla="*/ 352436 h 1288407"/>
              <a:gd name="connsiteX2" fmla="*/ 1618549 w 2471021"/>
              <a:gd name="connsiteY2" fmla="*/ 352436 h 1288407"/>
              <a:gd name="connsiteX3" fmla="*/ 2394524 w 2471021"/>
              <a:gd name="connsiteY3" fmla="*/ 0 h 1288407"/>
              <a:gd name="connsiteX4" fmla="*/ 2130032 w 2471021"/>
              <a:gd name="connsiteY4" fmla="*/ 352436 h 1288407"/>
              <a:gd name="connsiteX5" fmla="*/ 2390702 w 2471021"/>
              <a:gd name="connsiteY5" fmla="*/ 352436 h 1288407"/>
              <a:gd name="connsiteX6" fmla="*/ 2471021 w 2471021"/>
              <a:gd name="connsiteY6" fmla="*/ 432755 h 1288407"/>
              <a:gd name="connsiteX7" fmla="*/ 2471021 w 2471021"/>
              <a:gd name="connsiteY7" fmla="*/ 432754 h 1288407"/>
              <a:gd name="connsiteX8" fmla="*/ 2471021 w 2471021"/>
              <a:gd name="connsiteY8" fmla="*/ 432754 h 1288407"/>
              <a:gd name="connsiteX9" fmla="*/ 2471021 w 2471021"/>
              <a:gd name="connsiteY9" fmla="*/ 553230 h 1288407"/>
              <a:gd name="connsiteX10" fmla="*/ 2471021 w 2471021"/>
              <a:gd name="connsiteY10" fmla="*/ 754022 h 1288407"/>
              <a:gd name="connsiteX11" fmla="*/ 2390702 w 2471021"/>
              <a:gd name="connsiteY11" fmla="*/ 834341 h 1288407"/>
              <a:gd name="connsiteX12" fmla="*/ 2130032 w 2471021"/>
              <a:gd name="connsiteY12" fmla="*/ 834341 h 1288407"/>
              <a:gd name="connsiteX13" fmla="*/ 1618549 w 2471021"/>
              <a:gd name="connsiteY13" fmla="*/ 834341 h 1288407"/>
              <a:gd name="connsiteX14" fmla="*/ 1618549 w 2471021"/>
              <a:gd name="connsiteY14" fmla="*/ 834341 h 1288407"/>
              <a:gd name="connsiteX15" fmla="*/ 1241331 w 2471021"/>
              <a:gd name="connsiteY15" fmla="*/ 835681 h 1288407"/>
              <a:gd name="connsiteX16" fmla="*/ 500949 w 2471021"/>
              <a:gd name="connsiteY16" fmla="*/ 1288407 h 1288407"/>
              <a:gd name="connsiteX17" fmla="*/ 817946 w 2471021"/>
              <a:gd name="connsiteY17" fmla="*/ 838453 h 1288407"/>
              <a:gd name="connsiteX18" fmla="*/ 505407 w 2471021"/>
              <a:gd name="connsiteY18" fmla="*/ 834341 h 1288407"/>
              <a:gd name="connsiteX19" fmla="*/ 425088 w 2471021"/>
              <a:gd name="connsiteY19" fmla="*/ 754022 h 1288407"/>
              <a:gd name="connsiteX20" fmla="*/ 0 w 2471021"/>
              <a:gd name="connsiteY20" fmla="*/ 631261 h 1288407"/>
              <a:gd name="connsiteX21" fmla="*/ 425088 w 2471021"/>
              <a:gd name="connsiteY21" fmla="*/ 553230 h 1288407"/>
              <a:gd name="connsiteX22" fmla="*/ 425088 w 2471021"/>
              <a:gd name="connsiteY22" fmla="*/ 432754 h 1288407"/>
              <a:gd name="connsiteX23" fmla="*/ 425088 w 2471021"/>
              <a:gd name="connsiteY23" fmla="*/ 432754 h 1288407"/>
              <a:gd name="connsiteX24" fmla="*/ 425088 w 2471021"/>
              <a:gd name="connsiteY24" fmla="*/ 432755 h 1288407"/>
              <a:gd name="connsiteX0" fmla="*/ 425088 w 2471021"/>
              <a:gd name="connsiteY0" fmla="*/ 432755 h 1225884"/>
              <a:gd name="connsiteX1" fmla="*/ 505407 w 2471021"/>
              <a:gd name="connsiteY1" fmla="*/ 352436 h 1225884"/>
              <a:gd name="connsiteX2" fmla="*/ 1618549 w 2471021"/>
              <a:gd name="connsiteY2" fmla="*/ 352436 h 1225884"/>
              <a:gd name="connsiteX3" fmla="*/ 2394524 w 2471021"/>
              <a:gd name="connsiteY3" fmla="*/ 0 h 1225884"/>
              <a:gd name="connsiteX4" fmla="*/ 2130032 w 2471021"/>
              <a:gd name="connsiteY4" fmla="*/ 352436 h 1225884"/>
              <a:gd name="connsiteX5" fmla="*/ 2390702 w 2471021"/>
              <a:gd name="connsiteY5" fmla="*/ 352436 h 1225884"/>
              <a:gd name="connsiteX6" fmla="*/ 2471021 w 2471021"/>
              <a:gd name="connsiteY6" fmla="*/ 432755 h 1225884"/>
              <a:gd name="connsiteX7" fmla="*/ 2471021 w 2471021"/>
              <a:gd name="connsiteY7" fmla="*/ 432754 h 1225884"/>
              <a:gd name="connsiteX8" fmla="*/ 2471021 w 2471021"/>
              <a:gd name="connsiteY8" fmla="*/ 432754 h 1225884"/>
              <a:gd name="connsiteX9" fmla="*/ 2471021 w 2471021"/>
              <a:gd name="connsiteY9" fmla="*/ 553230 h 1225884"/>
              <a:gd name="connsiteX10" fmla="*/ 2471021 w 2471021"/>
              <a:gd name="connsiteY10" fmla="*/ 754022 h 1225884"/>
              <a:gd name="connsiteX11" fmla="*/ 2390702 w 2471021"/>
              <a:gd name="connsiteY11" fmla="*/ 834341 h 1225884"/>
              <a:gd name="connsiteX12" fmla="*/ 2130032 w 2471021"/>
              <a:gd name="connsiteY12" fmla="*/ 834341 h 1225884"/>
              <a:gd name="connsiteX13" fmla="*/ 1618549 w 2471021"/>
              <a:gd name="connsiteY13" fmla="*/ 834341 h 1225884"/>
              <a:gd name="connsiteX14" fmla="*/ 1618549 w 2471021"/>
              <a:gd name="connsiteY14" fmla="*/ 834341 h 1225884"/>
              <a:gd name="connsiteX15" fmla="*/ 1241331 w 2471021"/>
              <a:gd name="connsiteY15" fmla="*/ 835681 h 1225884"/>
              <a:gd name="connsiteX16" fmla="*/ 754949 w 2471021"/>
              <a:gd name="connsiteY16" fmla="*/ 1225884 h 1225884"/>
              <a:gd name="connsiteX17" fmla="*/ 817946 w 2471021"/>
              <a:gd name="connsiteY17" fmla="*/ 838453 h 1225884"/>
              <a:gd name="connsiteX18" fmla="*/ 505407 w 2471021"/>
              <a:gd name="connsiteY18" fmla="*/ 834341 h 1225884"/>
              <a:gd name="connsiteX19" fmla="*/ 425088 w 2471021"/>
              <a:gd name="connsiteY19" fmla="*/ 754022 h 1225884"/>
              <a:gd name="connsiteX20" fmla="*/ 0 w 2471021"/>
              <a:gd name="connsiteY20" fmla="*/ 631261 h 1225884"/>
              <a:gd name="connsiteX21" fmla="*/ 425088 w 2471021"/>
              <a:gd name="connsiteY21" fmla="*/ 553230 h 1225884"/>
              <a:gd name="connsiteX22" fmla="*/ 425088 w 2471021"/>
              <a:gd name="connsiteY22" fmla="*/ 432754 h 1225884"/>
              <a:gd name="connsiteX23" fmla="*/ 425088 w 2471021"/>
              <a:gd name="connsiteY23" fmla="*/ 432754 h 1225884"/>
              <a:gd name="connsiteX24" fmla="*/ 425088 w 2471021"/>
              <a:gd name="connsiteY24" fmla="*/ 432755 h 1225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471021" h="1225884">
                <a:moveTo>
                  <a:pt x="425088" y="432755"/>
                </a:moveTo>
                <a:cubicBezTo>
                  <a:pt x="425088" y="388396"/>
                  <a:pt x="461048" y="352436"/>
                  <a:pt x="505407" y="352436"/>
                </a:cubicBezTo>
                <a:lnTo>
                  <a:pt x="1618549" y="352436"/>
                </a:lnTo>
                <a:lnTo>
                  <a:pt x="2394524" y="0"/>
                </a:lnTo>
                <a:lnTo>
                  <a:pt x="2130032" y="352436"/>
                </a:lnTo>
                <a:lnTo>
                  <a:pt x="2390702" y="352436"/>
                </a:lnTo>
                <a:cubicBezTo>
                  <a:pt x="2435061" y="352436"/>
                  <a:pt x="2471021" y="388396"/>
                  <a:pt x="2471021" y="432755"/>
                </a:cubicBezTo>
                <a:lnTo>
                  <a:pt x="2471021" y="432754"/>
                </a:lnTo>
                <a:lnTo>
                  <a:pt x="2471021" y="432754"/>
                </a:lnTo>
                <a:lnTo>
                  <a:pt x="2471021" y="553230"/>
                </a:lnTo>
                <a:lnTo>
                  <a:pt x="2471021" y="754022"/>
                </a:lnTo>
                <a:cubicBezTo>
                  <a:pt x="2471021" y="798381"/>
                  <a:pt x="2435061" y="834341"/>
                  <a:pt x="2390702" y="834341"/>
                </a:cubicBezTo>
                <a:lnTo>
                  <a:pt x="2130032" y="834341"/>
                </a:lnTo>
                <a:lnTo>
                  <a:pt x="1618549" y="834341"/>
                </a:lnTo>
                <a:lnTo>
                  <a:pt x="1618549" y="834341"/>
                </a:lnTo>
                <a:lnTo>
                  <a:pt x="1241331" y="835681"/>
                </a:lnTo>
                <a:lnTo>
                  <a:pt x="754949" y="1225884"/>
                </a:lnTo>
                <a:lnTo>
                  <a:pt x="817946" y="838453"/>
                </a:lnTo>
                <a:lnTo>
                  <a:pt x="505407" y="834341"/>
                </a:lnTo>
                <a:cubicBezTo>
                  <a:pt x="461048" y="834341"/>
                  <a:pt x="425088" y="798381"/>
                  <a:pt x="425088" y="754022"/>
                </a:cubicBezTo>
                <a:lnTo>
                  <a:pt x="0" y="631261"/>
                </a:lnTo>
                <a:lnTo>
                  <a:pt x="425088" y="553230"/>
                </a:lnTo>
                <a:lnTo>
                  <a:pt x="425088" y="432754"/>
                </a:lnTo>
                <a:lnTo>
                  <a:pt x="425088" y="432754"/>
                </a:lnTo>
                <a:lnTo>
                  <a:pt x="425088" y="432755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      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incomparable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23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78"/>
    </mc:Choice>
    <mc:Fallback xmlns="">
      <p:transition spd="slow" advTm="617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50"/>
                            </p:stCondLst>
                            <p:childTnLst>
                              <p:par>
                                <p:cTn id="28" presetID="10" presetClass="entr" presetSubtype="0" repeatCount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  <p:bldP spid="17" grpId="0"/>
      <p:bldP spid="16" grpId="0"/>
      <p:bldP spid="20" grpId="0"/>
      <p:bldP spid="28" grpId="0" animBg="1"/>
      <p:bldP spid="21" grpId="0"/>
      <p:bldP spid="13" grpId="0" animBg="1"/>
      <p:bldP spid="18" grpId="0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Existing Refinement Type Inference</a:t>
            </a:r>
            <a:r>
              <a:rPr lang="en-US" altLang="ja-JP" dirty="0"/>
              <a:t> </a:t>
            </a:r>
            <a:r>
              <a:rPr lang="en-US" altLang="ja-JP" dirty="0" smtClean="0"/>
              <a:t>Tools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315" y="1293608"/>
            <a:ext cx="8675369" cy="440566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ja-JP" sz="3800" b="1" dirty="0"/>
              <a:t>Infer refinement types precise </a:t>
            </a:r>
            <a:r>
              <a:rPr lang="en-US" altLang="ja-JP" sz="3800" b="1" dirty="0" smtClean="0"/>
              <a:t>enough</a:t>
            </a:r>
            <a:br>
              <a:rPr lang="en-US" altLang="ja-JP" sz="3800" b="1" dirty="0" smtClean="0"/>
            </a:br>
            <a:r>
              <a:rPr lang="en-US" altLang="ja-JP" sz="3800" b="1" dirty="0" smtClean="0"/>
              <a:t>to verify a </a:t>
            </a:r>
            <a:r>
              <a:rPr lang="en-US" altLang="ja-JP" sz="3800" b="1" dirty="0"/>
              <a:t>given safety </a:t>
            </a:r>
            <a:r>
              <a:rPr lang="en-US" altLang="ja-JP" sz="3800" b="1" dirty="0" smtClean="0"/>
              <a:t>specification</a:t>
            </a:r>
            <a:endParaRPr lang="en-US" altLang="ja-JP" sz="3800" dirty="0" smtClean="0"/>
          </a:p>
          <a:p>
            <a:r>
              <a:rPr lang="en-US" altLang="ja-JP" dirty="0" smtClean="0"/>
              <a:t>Refinement Caml [Unno+ ’08, ’09, ’13, ’15]</a:t>
            </a:r>
          </a:p>
          <a:p>
            <a:r>
              <a:rPr lang="en-US" altLang="ja-JP" dirty="0"/>
              <a:t>Liquid Types [</a:t>
            </a:r>
            <a:r>
              <a:rPr lang="en-US" altLang="ja-JP" dirty="0" err="1"/>
              <a:t>Jhala</a:t>
            </a:r>
            <a:r>
              <a:rPr lang="en-US" altLang="ja-JP" dirty="0"/>
              <a:t>+ ’08, </a:t>
            </a:r>
            <a:r>
              <a:rPr lang="fr-FR" altLang="ja-JP" dirty="0"/>
              <a:t>’09, …, ’15</a:t>
            </a:r>
            <a:r>
              <a:rPr lang="en-US" altLang="ja-JP" dirty="0"/>
              <a:t>]</a:t>
            </a:r>
          </a:p>
          <a:p>
            <a:r>
              <a:rPr lang="en-US" altLang="ja-JP" dirty="0" err="1" smtClean="0"/>
              <a:t>MoCHi</a:t>
            </a:r>
            <a:r>
              <a:rPr lang="en-US" altLang="ja-JP" dirty="0" smtClean="0"/>
              <a:t> </a:t>
            </a:r>
            <a:r>
              <a:rPr lang="en-US" altLang="ja-JP" dirty="0"/>
              <a:t>[Kobayashi+ </a:t>
            </a:r>
            <a:r>
              <a:rPr lang="en-US" altLang="ja-JP" dirty="0" smtClean="0"/>
              <a:t>’11</a:t>
            </a:r>
            <a:r>
              <a:rPr lang="en-US" altLang="ja-JP" dirty="0"/>
              <a:t>, </a:t>
            </a:r>
            <a:r>
              <a:rPr lang="fr-FR" altLang="ja-JP" dirty="0" smtClean="0"/>
              <a:t>’</a:t>
            </a:r>
            <a:r>
              <a:rPr lang="en-US" altLang="ja-JP" dirty="0" smtClean="0"/>
              <a:t>13, ’14</a:t>
            </a:r>
            <a:r>
              <a:rPr lang="en-US" altLang="ja-JP" dirty="0"/>
              <a:t>, </a:t>
            </a:r>
            <a:r>
              <a:rPr lang="en-US" altLang="ja-JP" dirty="0" smtClean="0"/>
              <a:t>’15, ’15]</a:t>
            </a:r>
            <a:endParaRPr lang="en-US" altLang="ja-JP" dirty="0"/>
          </a:p>
          <a:p>
            <a:r>
              <a:rPr lang="en-US" altLang="ja-JP" dirty="0" err="1" smtClean="0"/>
              <a:t>Depcegar</a:t>
            </a:r>
            <a:r>
              <a:rPr lang="en-US" altLang="ja-JP" dirty="0" smtClean="0"/>
              <a:t> </a:t>
            </a:r>
            <a:r>
              <a:rPr lang="en-US" altLang="ja-JP" dirty="0"/>
              <a:t>[Terauchi </a:t>
            </a:r>
            <a:r>
              <a:rPr lang="en-US" altLang="ja-JP" dirty="0" smtClean="0"/>
              <a:t>’10]</a:t>
            </a:r>
            <a:endParaRPr lang="en-US" altLang="ja-JP" dirty="0"/>
          </a:p>
          <a:p>
            <a:r>
              <a:rPr lang="en-US" altLang="ja-JP" dirty="0" smtClean="0"/>
              <a:t>HMC [Jhala+ ’11]</a:t>
            </a:r>
          </a:p>
          <a:p>
            <a:r>
              <a:rPr lang="en-US" altLang="ja-JP" dirty="0" smtClean="0"/>
              <a:t>Popeye [Zhu </a:t>
            </a:r>
            <a:r>
              <a:rPr lang="en-US" altLang="ja-JP" dirty="0"/>
              <a:t>&amp; </a:t>
            </a:r>
            <a:r>
              <a:rPr lang="en-US" altLang="ja-JP" dirty="0" err="1"/>
              <a:t>Jagannathan</a:t>
            </a:r>
            <a:r>
              <a:rPr lang="en-US" altLang="ja-JP" dirty="0"/>
              <a:t> </a:t>
            </a:r>
            <a:r>
              <a:rPr lang="en-US" altLang="ja-JP" dirty="0" smtClean="0"/>
              <a:t>’13]</a:t>
            </a:r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SAS 2015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44756" y="5639643"/>
            <a:ext cx="8844440" cy="107721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3200" dirty="0" smtClean="0"/>
              <a:t>Inferred types are often too specific to the spec.</a:t>
            </a:r>
          </a:p>
          <a:p>
            <a:pPr algn="ctr"/>
            <a:r>
              <a:rPr lang="ja-JP" altLang="en-US" sz="3200" dirty="0" smtClean="0">
                <a:solidFill>
                  <a:srgbClr val="FF0000"/>
                </a:solidFill>
              </a:rPr>
              <a:t>→</a:t>
            </a:r>
            <a:r>
              <a:rPr lang="en-US" altLang="ja-JP" sz="3200" dirty="0" smtClean="0">
                <a:solidFill>
                  <a:srgbClr val="FF0000"/>
                </a:solidFill>
              </a:rPr>
              <a:t> Limited applications </a:t>
            </a:r>
            <a:endParaRPr lang="en-US" altLang="ja-JP" sz="32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069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47"/>
    </mc:Choice>
    <mc:Fallback xmlns="">
      <p:transition spd="slow" advTm="12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315" y="-42309"/>
            <a:ext cx="8675370" cy="109550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Our Approach: Refinement Type Optimization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781538" y="2077758"/>
                <a:ext cx="358092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US" altLang="ja-JP" sz="28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𝑥</m:t>
                          </m:r>
                        </m:e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𝑥</m:t>
                          </m:r>
                          <m:r>
                            <a:rPr lang="en-US" altLang="ja-JP" sz="2800" i="1">
                              <a:latin typeface="Cambria Math" charset="0"/>
                            </a:rPr>
                            <m:t>&lt;0</m:t>
                          </m:r>
                        </m:e>
                      </m:d>
                      <m:r>
                        <a:rPr lang="en-US" altLang="ja-JP" sz="2800" i="1">
                          <a:latin typeface="Cambria Math" charset="0"/>
                        </a:rPr>
                        <m:t>→{</m:t>
                      </m:r>
                      <m:r>
                        <a:rPr lang="en-US" altLang="ja-JP" sz="2800" i="1">
                          <a:latin typeface="Cambria Math" charset="0"/>
                        </a:rPr>
                        <m:t>𝑦</m:t>
                      </m:r>
                      <m:r>
                        <a:rPr lang="en-US" altLang="ja-JP" sz="2800" i="1">
                          <a:latin typeface="Cambria Math" charset="0"/>
                        </a:rPr>
                        <m:t>∣ ⊥}</m:t>
                      </m:r>
                    </m:oMath>
                  </m:oMathPara>
                </a14:m>
                <a:endParaRPr lang="ja-JP" altLang="en-US" sz="2800" dirty="0">
                  <a:solidFill>
                    <a:srgbClr val="C0504D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1538" y="2077758"/>
                <a:ext cx="3580925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881913" y="3478769"/>
                <a:ext cx="386345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US" altLang="ja-JP" sz="28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𝑥</m:t>
                          </m:r>
                        </m:e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𝑥</m:t>
                          </m:r>
                          <m:r>
                            <a:rPr lang="en-US" altLang="ja-JP" sz="2800" i="1">
                              <a:latin typeface="Cambria Math" charset="0"/>
                            </a:rPr>
                            <m:t>&lt;−5</m:t>
                          </m:r>
                        </m:e>
                      </m:d>
                      <m:r>
                        <a:rPr lang="en-US" altLang="ja-JP" sz="2800" i="1">
                          <a:latin typeface="Cambria Math" charset="0"/>
                        </a:rPr>
                        <m:t>→{</m:t>
                      </m:r>
                      <m:r>
                        <a:rPr lang="en-US" altLang="ja-JP" sz="2800" i="1">
                          <a:latin typeface="Cambria Math" charset="0"/>
                        </a:rPr>
                        <m:t>𝑦</m:t>
                      </m:r>
                      <m:r>
                        <a:rPr lang="en-US" altLang="ja-JP" sz="2800" i="1">
                          <a:latin typeface="Cambria Math" charset="0"/>
                        </a:rPr>
                        <m:t>∣ ⊥}</m:t>
                      </m:r>
                    </m:oMath>
                  </m:oMathPara>
                </a14:m>
                <a:endParaRPr lang="ja-JP" altLang="en-US" sz="2800" dirty="0">
                  <a:solidFill>
                    <a:srgbClr val="C0504D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913" y="3478769"/>
                <a:ext cx="3863459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583439" y="3483313"/>
                <a:ext cx="5177106" cy="5332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US" altLang="ja-JP" sz="28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𝑥</m:t>
                          </m:r>
                        </m:e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𝑥</m:t>
                          </m:r>
                          <m:r>
                            <a:rPr lang="en-US" altLang="ja-JP" sz="2800" i="1">
                              <a:latin typeface="Cambria Math" charset="0"/>
                            </a:rPr>
                            <m:t>=−1</m:t>
                          </m:r>
                        </m:e>
                      </m:d>
                      <m:r>
                        <a:rPr lang="en-US" altLang="ja-JP" sz="2800" i="1">
                          <a:latin typeface="Cambria Math" charset="0"/>
                        </a:rPr>
                        <m:t>→{</m:t>
                      </m:r>
                      <m:r>
                        <a:rPr lang="en-US" altLang="ja-JP" sz="2800" i="1">
                          <a:latin typeface="Cambria Math" charset="0"/>
                        </a:rPr>
                        <m:t>𝑦</m:t>
                      </m:r>
                      <m:r>
                        <a:rPr lang="en-US" altLang="ja-JP" sz="2800" i="1">
                          <a:latin typeface="Cambria Math" charset="0"/>
                        </a:rPr>
                        <m:t>∣ ⊥}</m:t>
                      </m:r>
                    </m:oMath>
                  </m:oMathPara>
                </a14:m>
                <a:endParaRPr lang="ja-JP" altLang="en-US" sz="2800" dirty="0">
                  <a:solidFill>
                    <a:srgbClr val="C0504D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3439" y="3483313"/>
                <a:ext cx="5177106" cy="53328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709183" y="4602353"/>
                <a:ext cx="5177106" cy="5332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US" altLang="ja-JP" sz="28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𝑥</m:t>
                          </m:r>
                        </m:e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𝑥</m:t>
                          </m:r>
                          <m:r>
                            <a:rPr lang="en-US" altLang="ja-JP" sz="2800" i="1">
                              <a:latin typeface="Cambria Math" charset="0"/>
                            </a:rPr>
                            <m:t>=0</m:t>
                          </m:r>
                        </m:e>
                      </m:d>
                      <m:r>
                        <a:rPr lang="en-US" altLang="ja-JP" sz="2800" i="1">
                          <a:latin typeface="Cambria Math" charset="0"/>
                        </a:rPr>
                        <m:t>→{</m:t>
                      </m:r>
                      <m:r>
                        <a:rPr lang="en-US" altLang="ja-JP" sz="2800" i="1">
                          <a:latin typeface="Cambria Math" charset="0"/>
                        </a:rPr>
                        <m:t>𝑦</m:t>
                      </m:r>
                      <m:r>
                        <a:rPr lang="en-US" altLang="ja-JP" sz="2800" i="1">
                          <a:latin typeface="Cambria Math" charset="0"/>
                        </a:rPr>
                        <m:t>∣</m:t>
                      </m:r>
                      <m:r>
                        <a:rPr lang="en-US" altLang="ja-JP" sz="2800" b="0" i="1" smtClean="0">
                          <a:latin typeface="Cambria Math" charset="0"/>
                        </a:rPr>
                        <m:t>𝑦</m:t>
                      </m:r>
                      <m:r>
                        <a:rPr lang="en-US" altLang="ja-JP" sz="2800" b="0" i="1" smtClean="0">
                          <a:latin typeface="Cambria Math" charset="0"/>
                        </a:rPr>
                        <m:t>=0}</m:t>
                      </m:r>
                    </m:oMath>
                  </m:oMathPara>
                </a14:m>
                <a:endParaRPr lang="ja-JP" altLang="en-US" sz="2800" dirty="0">
                  <a:solidFill>
                    <a:srgbClr val="C0504D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9183" y="4602353"/>
                <a:ext cx="5177106" cy="53328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983447" y="5661880"/>
                <a:ext cx="5177106" cy="5332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ja-JP" sz="2800">
                          <a:latin typeface="Cambria Math" charset="0"/>
                        </a:rPr>
                        <m:t>int</m:t>
                      </m:r>
                      <m:r>
                        <a:rPr lang="en-US" altLang="ja-JP" sz="2800" i="1">
                          <a:latin typeface="Cambria Math" charset="0"/>
                        </a:rPr>
                        <m:t>→{</m:t>
                      </m:r>
                      <m:r>
                        <a:rPr lang="en-US" altLang="ja-JP" sz="2800" i="1">
                          <a:latin typeface="Cambria Math" charset="0"/>
                        </a:rPr>
                        <m:t>𝑦</m:t>
                      </m:r>
                      <m:r>
                        <a:rPr lang="en-US" altLang="ja-JP" sz="2800" i="1">
                          <a:latin typeface="Cambria Math" charset="0"/>
                        </a:rPr>
                        <m:t>∣</m:t>
                      </m:r>
                      <m:r>
                        <a:rPr lang="en-US" altLang="ja-JP" sz="2800" i="1">
                          <a:latin typeface="Cambria Math" charset="0"/>
                        </a:rPr>
                        <m:t>𝑦</m:t>
                      </m:r>
                      <m:r>
                        <a:rPr lang="en-US" altLang="ja-JP" sz="2800" b="0" i="1" smtClean="0">
                          <a:latin typeface="Cambria Math" charset="0"/>
                        </a:rPr>
                        <m:t>≥0</m:t>
                      </m:r>
                      <m:r>
                        <a:rPr lang="en-US" altLang="ja-JP" sz="2800" i="1">
                          <a:latin typeface="Cambria Math" charset="0"/>
                        </a:rPr>
                        <m:t>}</m:t>
                      </m:r>
                    </m:oMath>
                  </m:oMathPara>
                </a14:m>
                <a:endParaRPr lang="ja-JP" altLang="en-US" sz="2800" dirty="0">
                  <a:solidFill>
                    <a:srgbClr val="C0504D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3447" y="5661880"/>
                <a:ext cx="5177106" cy="53328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2815883" y="2008134"/>
            <a:ext cx="3512235" cy="662467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kumimoji="1" lang="ja-JP" altLang="en-US" sz="2800" dirty="0" smtClean="0">
              <a:solidFill>
                <a:srgbClr val="5D5D5D"/>
              </a:solidFill>
              <a:latin typeface="Hiragino Kaku Gothic ProN W3" charset="-128"/>
              <a:ea typeface="Hiragino Kaku Gothic ProN W3" charset="-128"/>
              <a:cs typeface="Hiragino Kaku Gothic ProN W3" charset="-128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SAS 2015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337392" y="2670601"/>
            <a:ext cx="2097646" cy="808168"/>
          </a:xfrm>
          <a:prstGeom prst="line">
            <a:avLst/>
          </a:prstGeom>
          <a:ln w="38100">
            <a:solidFill>
              <a:schemeClr val="accent1"/>
            </a:solidFill>
            <a:prstDash val="solid"/>
            <a:headEnd type="stealth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795178" y="2656846"/>
            <a:ext cx="2293276" cy="790077"/>
          </a:xfrm>
          <a:prstGeom prst="line">
            <a:avLst/>
          </a:prstGeom>
          <a:ln w="38100">
            <a:solidFill>
              <a:schemeClr val="accent1"/>
            </a:solidFill>
            <a:prstDash val="solid"/>
            <a:headEnd type="stealth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42143" y="4001989"/>
            <a:ext cx="2097645" cy="648074"/>
          </a:xfrm>
          <a:prstGeom prst="line">
            <a:avLst/>
          </a:prstGeom>
          <a:ln w="38100">
            <a:solidFill>
              <a:schemeClr val="accent1"/>
            </a:solidFill>
            <a:prstDash val="solid"/>
            <a:headEnd type="stealth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4765018" y="3972233"/>
            <a:ext cx="2395536" cy="712609"/>
          </a:xfrm>
          <a:prstGeom prst="line">
            <a:avLst/>
          </a:prstGeom>
          <a:ln w="38100">
            <a:solidFill>
              <a:schemeClr val="accent1"/>
            </a:solidFill>
            <a:prstDash val="solid"/>
            <a:headEnd type="stealth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621542" y="5061516"/>
            <a:ext cx="1" cy="585755"/>
          </a:xfrm>
          <a:prstGeom prst="line">
            <a:avLst/>
          </a:prstGeom>
          <a:ln w="38100">
            <a:solidFill>
              <a:schemeClr val="accent1"/>
            </a:solidFill>
            <a:prstDash val="solid"/>
            <a:headEnd type="stealth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8355" y="893023"/>
            <a:ext cx="89879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Infer maximally </a:t>
            </a:r>
            <a:r>
              <a:rPr lang="en-US" altLang="ja-JP" sz="2800" dirty="0" smtClean="0"/>
              <a:t>preferred (i.e.</a:t>
            </a:r>
            <a:r>
              <a:rPr lang="en-US" altLang="ja-JP" sz="2800" b="1" dirty="0" smtClean="0"/>
              <a:t> </a:t>
            </a:r>
            <a:r>
              <a:rPr lang="en-US" altLang="ja-JP" sz="2800" b="1" dirty="0" smtClean="0">
                <a:solidFill>
                  <a:schemeClr val="accent2"/>
                </a:solidFill>
              </a:rPr>
              <a:t>Pareto optimal</a:t>
            </a:r>
            <a:r>
              <a:rPr lang="en-US" altLang="ja-JP" sz="2800" dirty="0" smtClean="0"/>
              <a:t>) refinement</a:t>
            </a:r>
            <a:r>
              <a:rPr kumimoji="1" lang="en-US" altLang="ja-JP" sz="2800" dirty="0" smtClean="0"/>
              <a:t> types with respect t</a:t>
            </a:r>
            <a:r>
              <a:rPr lang="en-US" altLang="ja-JP" sz="2800" dirty="0" smtClean="0"/>
              <a:t>o</a:t>
            </a:r>
            <a:r>
              <a:rPr kumimoji="1" lang="en-US" altLang="ja-JP" sz="2800" dirty="0" smtClean="0"/>
              <a:t> </a:t>
            </a:r>
            <a:r>
              <a:rPr lang="en-US" altLang="ja-JP" sz="2800" b="1" dirty="0" smtClean="0">
                <a:solidFill>
                  <a:schemeClr val="accent1"/>
                </a:solidFill>
              </a:rPr>
              <a:t>a user-specified preference order</a:t>
            </a:r>
            <a:endParaRPr kumimoji="1" lang="ja-JP" altLang="en-US" sz="2800" b="1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67766" y="2562636"/>
            <a:ext cx="6094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 smtClean="0"/>
              <a:t>…</a:t>
            </a:r>
            <a:endParaRPr kumimoji="1" lang="ja-JP" altLang="en-US" sz="4800" dirty="0"/>
          </a:p>
        </p:txBody>
      </p:sp>
      <p:sp>
        <p:nvSpPr>
          <p:cNvPr id="22" name="TextBox 21"/>
          <p:cNvSpPr txBox="1"/>
          <p:nvPr/>
        </p:nvSpPr>
        <p:spPr>
          <a:xfrm>
            <a:off x="1254641" y="1692899"/>
            <a:ext cx="6623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dirty="0" smtClean="0"/>
              <a:t>…</a:t>
            </a:r>
            <a:endParaRPr kumimoji="1" lang="ja-JP" altLang="en-US" sz="5400" dirty="0"/>
          </a:p>
        </p:txBody>
      </p:sp>
      <p:sp>
        <p:nvSpPr>
          <p:cNvPr id="23" name="TextBox 22"/>
          <p:cNvSpPr txBox="1"/>
          <p:nvPr/>
        </p:nvSpPr>
        <p:spPr>
          <a:xfrm>
            <a:off x="1021642" y="4202942"/>
            <a:ext cx="6094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smtClean="0"/>
              <a:t>…</a:t>
            </a:r>
            <a:endParaRPr kumimoji="1" lang="ja-JP" altLang="en-US" sz="48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3704338" y="5485766"/>
            <a:ext cx="635431" cy="176114"/>
          </a:xfrm>
          <a:prstGeom prst="line">
            <a:avLst/>
          </a:prstGeom>
          <a:ln w="38100">
            <a:solidFill>
              <a:schemeClr val="accent1"/>
            </a:solidFill>
            <a:headEnd type="stealth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4925083" y="5485766"/>
            <a:ext cx="575091" cy="176114"/>
          </a:xfrm>
          <a:prstGeom prst="line">
            <a:avLst/>
          </a:prstGeom>
          <a:ln w="38100">
            <a:solidFill>
              <a:schemeClr val="accent1"/>
            </a:solidFill>
            <a:headEnd type="stealth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414418" y="4210965"/>
            <a:ext cx="6094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 smtClean="0"/>
              <a:t>…</a:t>
            </a:r>
            <a:endParaRPr kumimoji="1" lang="ja-JP" altLang="en-US" sz="4800" dirty="0"/>
          </a:p>
        </p:txBody>
      </p:sp>
      <p:sp>
        <p:nvSpPr>
          <p:cNvPr id="32" name="TextBox 31"/>
          <p:cNvSpPr txBox="1"/>
          <p:nvPr/>
        </p:nvSpPr>
        <p:spPr>
          <a:xfrm>
            <a:off x="7704457" y="1738148"/>
            <a:ext cx="6623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dirty="0" smtClean="0"/>
              <a:t>…</a:t>
            </a:r>
            <a:endParaRPr kumimoji="1" lang="ja-JP" altLang="en-US" sz="5400" dirty="0"/>
          </a:p>
        </p:txBody>
      </p:sp>
      <p:sp>
        <p:nvSpPr>
          <p:cNvPr id="36" name="TextBox 35"/>
          <p:cNvSpPr txBox="1"/>
          <p:nvPr/>
        </p:nvSpPr>
        <p:spPr>
          <a:xfrm>
            <a:off x="4270166" y="3617409"/>
            <a:ext cx="6094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 smtClean="0"/>
              <a:t>…</a:t>
            </a:r>
            <a:endParaRPr kumimoji="1" lang="ja-JP" altLang="en-US" sz="4800" dirty="0"/>
          </a:p>
        </p:txBody>
      </p:sp>
      <p:cxnSp>
        <p:nvCxnSpPr>
          <p:cNvPr id="42" name="Straight Connector 41"/>
          <p:cNvCxnSpPr/>
          <p:nvPr/>
        </p:nvCxnSpPr>
        <p:spPr>
          <a:xfrm flipH="1">
            <a:off x="7306626" y="2593095"/>
            <a:ext cx="533381" cy="880971"/>
          </a:xfrm>
          <a:prstGeom prst="line">
            <a:avLst/>
          </a:prstGeom>
          <a:ln w="38100">
            <a:solidFill>
              <a:schemeClr val="accent1"/>
            </a:solidFill>
            <a:headEnd type="stealth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4578626" y="2641606"/>
            <a:ext cx="3192" cy="306959"/>
          </a:xfrm>
          <a:prstGeom prst="line">
            <a:avLst/>
          </a:prstGeom>
          <a:ln w="38100">
            <a:solidFill>
              <a:schemeClr val="accent1"/>
            </a:solidFill>
            <a:prstDash val="solid"/>
            <a:headEnd type="stealth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22" idx="2"/>
          </p:cNvCxnSpPr>
          <p:nvPr/>
        </p:nvCxnSpPr>
        <p:spPr>
          <a:xfrm>
            <a:off x="1585822" y="2616229"/>
            <a:ext cx="612332" cy="865510"/>
          </a:xfrm>
          <a:prstGeom prst="line">
            <a:avLst/>
          </a:prstGeom>
          <a:ln w="38100">
            <a:solidFill>
              <a:schemeClr val="accent1"/>
            </a:solidFill>
            <a:headEnd type="stealth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580817" y="4898051"/>
            <a:ext cx="5389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 smtClean="0"/>
              <a:t>…</a:t>
            </a:r>
            <a:endParaRPr kumimoji="1" lang="ja-JP" altLang="en-US" sz="4000" dirty="0"/>
          </a:p>
        </p:txBody>
      </p:sp>
      <p:sp>
        <p:nvSpPr>
          <p:cNvPr id="73" name="TextBox 72"/>
          <p:cNvSpPr txBox="1"/>
          <p:nvPr/>
        </p:nvSpPr>
        <p:spPr>
          <a:xfrm>
            <a:off x="3156931" y="4898051"/>
            <a:ext cx="5389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 smtClean="0"/>
              <a:t>…</a:t>
            </a:r>
            <a:endParaRPr kumimoji="1" lang="ja-JP" altLang="en-US" sz="4000" dirty="0"/>
          </a:p>
        </p:txBody>
      </p:sp>
      <p:sp>
        <p:nvSpPr>
          <p:cNvPr id="81" name="TextBox 80"/>
          <p:cNvSpPr txBox="1"/>
          <p:nvPr/>
        </p:nvSpPr>
        <p:spPr>
          <a:xfrm>
            <a:off x="5651474" y="5952607"/>
            <a:ext cx="5389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smtClean="0"/>
              <a:t>…</a:t>
            </a:r>
            <a:endParaRPr kumimoji="1" lang="ja-JP" altLang="en-US" sz="4000" dirty="0"/>
          </a:p>
        </p:txBody>
      </p:sp>
      <p:cxnSp>
        <p:nvCxnSpPr>
          <p:cNvPr id="82" name="Straight Connector 81"/>
          <p:cNvCxnSpPr/>
          <p:nvPr/>
        </p:nvCxnSpPr>
        <p:spPr>
          <a:xfrm>
            <a:off x="4735412" y="6171051"/>
            <a:ext cx="845405" cy="200228"/>
          </a:xfrm>
          <a:prstGeom prst="line">
            <a:avLst/>
          </a:prstGeom>
          <a:ln w="38100">
            <a:solidFill>
              <a:schemeClr val="accent1"/>
            </a:solidFill>
            <a:headEnd type="stealth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3075188" y="5959864"/>
            <a:ext cx="5389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smtClean="0"/>
              <a:t>…</a:t>
            </a:r>
            <a:endParaRPr kumimoji="1" lang="ja-JP" altLang="en-US" sz="4000" dirty="0"/>
          </a:p>
        </p:txBody>
      </p:sp>
      <p:cxnSp>
        <p:nvCxnSpPr>
          <p:cNvPr id="85" name="Straight Connector 84"/>
          <p:cNvCxnSpPr/>
          <p:nvPr/>
        </p:nvCxnSpPr>
        <p:spPr>
          <a:xfrm flipH="1">
            <a:off x="3660356" y="6171051"/>
            <a:ext cx="807511" cy="200228"/>
          </a:xfrm>
          <a:prstGeom prst="line">
            <a:avLst/>
          </a:prstGeom>
          <a:ln w="38100">
            <a:solidFill>
              <a:schemeClr val="accent1"/>
            </a:solidFill>
            <a:headEnd type="stealth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440742" y="5231642"/>
            <a:ext cx="6094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smtClean="0"/>
              <a:t>…</a:t>
            </a:r>
            <a:endParaRPr kumimoji="1" lang="ja-JP" altLang="en-US" sz="4800" dirty="0"/>
          </a:p>
        </p:txBody>
      </p:sp>
      <p:sp>
        <p:nvSpPr>
          <p:cNvPr id="92" name="TextBox 91"/>
          <p:cNvSpPr txBox="1"/>
          <p:nvPr/>
        </p:nvSpPr>
        <p:spPr>
          <a:xfrm>
            <a:off x="7033418" y="5239665"/>
            <a:ext cx="6094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 smtClean="0"/>
              <a:t>…</a:t>
            </a:r>
            <a:endParaRPr kumimoji="1" lang="ja-JP" altLang="en-US" sz="4800" dirty="0"/>
          </a:p>
        </p:txBody>
      </p:sp>
      <p:sp>
        <p:nvSpPr>
          <p:cNvPr id="37" name="Up-Down Arrow 36"/>
          <p:cNvSpPr/>
          <p:nvPr/>
        </p:nvSpPr>
        <p:spPr>
          <a:xfrm>
            <a:off x="-42954" y="2260992"/>
            <a:ext cx="1350208" cy="4354294"/>
          </a:xfrm>
          <a:prstGeom prst="upDownArrow">
            <a:avLst>
              <a:gd name="adj1" fmla="val 61167"/>
              <a:gd name="adj2" fmla="val 23942"/>
            </a:avLst>
          </a:prstGeom>
          <a:gradFill flip="none" rotWithShape="1">
            <a:gsLst>
              <a:gs pos="13000">
                <a:schemeClr val="accent1"/>
              </a:gs>
              <a:gs pos="100000">
                <a:srgbClr val="FF0000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ja-JP" sz="2800" b="1" dirty="0" smtClean="0">
                <a:solidFill>
                  <a:schemeClr val="bg1"/>
                </a:solidFill>
                <a:ea typeface="Hiragino Kaku Gothic ProN W3" charset="-128"/>
                <a:cs typeface="Hiragino Kaku Gothic ProN W3" charset="-128"/>
              </a:rPr>
              <a:t>high</a:t>
            </a:r>
            <a:endParaRPr kumimoji="1" lang="ja-JP" altLang="en-US" sz="2800" b="1" dirty="0" smtClean="0">
              <a:solidFill>
                <a:schemeClr val="bg1"/>
              </a:solidFill>
              <a:ea typeface="Hiragino Kaku Gothic ProN W3" charset="-128"/>
              <a:cs typeface="Hiragino Kaku Gothic ProN W3" charset="-128"/>
            </a:endParaRPr>
          </a:p>
          <a:p>
            <a:pPr algn="ctr"/>
            <a:endParaRPr lang="en-US" altLang="ja-JP" sz="2800" dirty="0">
              <a:solidFill>
                <a:schemeClr val="bg1"/>
              </a:solidFill>
              <a:ea typeface="Hiragino Kaku Gothic ProN W3" charset="-128"/>
              <a:cs typeface="Hiragino Kaku Gothic ProN W3" charset="-128"/>
            </a:endParaRPr>
          </a:p>
          <a:p>
            <a:pPr algn="ctr"/>
            <a:endParaRPr lang="en-US" altLang="ja-JP" sz="2800" dirty="0" smtClean="0">
              <a:solidFill>
                <a:schemeClr val="bg1"/>
              </a:solidFill>
              <a:ea typeface="Hiragino Kaku Gothic ProN W3" charset="-128"/>
              <a:cs typeface="Hiragino Kaku Gothic ProN W3" charset="-128"/>
            </a:endParaRPr>
          </a:p>
          <a:p>
            <a:pPr algn="ctr"/>
            <a:endParaRPr lang="en-US" altLang="ja-JP" sz="2800" dirty="0">
              <a:solidFill>
                <a:schemeClr val="bg1"/>
              </a:solidFill>
              <a:ea typeface="Hiragino Kaku Gothic ProN W3" charset="-128"/>
              <a:cs typeface="Hiragino Kaku Gothic ProN W3" charset="-128"/>
            </a:endParaRPr>
          </a:p>
          <a:p>
            <a:pPr algn="ctr"/>
            <a:endParaRPr lang="en-US" altLang="ja-JP" sz="2800" dirty="0" smtClean="0">
              <a:solidFill>
                <a:schemeClr val="bg1"/>
              </a:solidFill>
              <a:ea typeface="Hiragino Kaku Gothic ProN W3" charset="-128"/>
              <a:cs typeface="Hiragino Kaku Gothic ProN W3" charset="-128"/>
            </a:endParaRPr>
          </a:p>
          <a:p>
            <a:pPr algn="ctr"/>
            <a:endParaRPr lang="en-US" altLang="ja-JP" sz="2800" dirty="0" smtClean="0">
              <a:solidFill>
                <a:schemeClr val="bg1"/>
              </a:solidFill>
              <a:ea typeface="Hiragino Kaku Gothic ProN W3" charset="-128"/>
              <a:cs typeface="Hiragino Kaku Gothic ProN W3" charset="-128"/>
            </a:endParaRPr>
          </a:p>
          <a:p>
            <a:pPr algn="ctr"/>
            <a:endParaRPr lang="ja-JP" altLang="en-US" sz="2800" dirty="0">
              <a:solidFill>
                <a:schemeClr val="bg1"/>
              </a:solidFill>
              <a:ea typeface="Hiragino Kaku Gothic ProN W3" charset="-128"/>
              <a:cs typeface="Hiragino Kaku Gothic ProN W3" charset="-128"/>
            </a:endParaRPr>
          </a:p>
          <a:p>
            <a:pPr algn="ctr"/>
            <a:endParaRPr kumimoji="1" lang="ja-JP" altLang="en-US" sz="2800" dirty="0" smtClean="0">
              <a:solidFill>
                <a:schemeClr val="bg1"/>
              </a:solidFill>
              <a:ea typeface="Hiragino Kaku Gothic ProN W3" charset="-128"/>
              <a:cs typeface="Hiragino Kaku Gothic ProN W3" charset="-128"/>
            </a:endParaRPr>
          </a:p>
          <a:p>
            <a:pPr algn="ctr"/>
            <a:r>
              <a:rPr lang="en-US" altLang="ja-JP" sz="2800" dirty="0" smtClean="0">
                <a:solidFill>
                  <a:schemeClr val="bg1"/>
                </a:solidFill>
                <a:ea typeface="Hiragino Kaku Gothic ProN W3" charset="-128"/>
                <a:cs typeface="Hiragino Kaku Gothic ProN W3" charset="-128"/>
              </a:rPr>
              <a:t>low</a:t>
            </a:r>
            <a:endParaRPr kumimoji="1" lang="ja-JP" altLang="en-US" sz="2800" dirty="0" smtClean="0">
              <a:solidFill>
                <a:schemeClr val="bg1"/>
              </a:solidFill>
              <a:ea typeface="Hiragino Kaku Gothic ProN W3" charset="-128"/>
              <a:cs typeface="Hiragino Kaku Gothic ProN W3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048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08"/>
    </mc:Choice>
    <mc:Fallback xmlns="">
      <p:transition spd="slow" advTm="170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How to Specify Preference Orders (</a:t>
            </a:r>
            <a:r>
              <a:rPr lang="en-US" altLang="ja-JP" dirty="0" smtClean="0"/>
              <a:t>1/3)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Refinement type template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057896" y="2859401"/>
                <a:ext cx="702820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000" i="1" dirty="0">
                          <a:latin typeface="Cambria Math" charset="0"/>
                        </a:rPr>
                        <m:t>(</m:t>
                      </m:r>
                      <m:r>
                        <a:rPr lang="en-US" altLang="ja-JP" sz="4000" i="1" dirty="0">
                          <a:latin typeface="Cambria Math" charset="0"/>
                        </a:rPr>
                        <m:t>𝑥</m:t>
                      </m:r>
                      <m:r>
                        <a:rPr lang="en-US" altLang="ja-JP" sz="4000" i="1" dirty="0">
                          <a:latin typeface="Cambria Math" charset="0"/>
                        </a:rPr>
                        <m:t> :{</m:t>
                      </m:r>
                      <m:r>
                        <a:rPr lang="en-US" altLang="ja-JP" sz="4000" i="1" dirty="0">
                          <a:latin typeface="Cambria Math" charset="0"/>
                        </a:rPr>
                        <m:t>𝑥</m:t>
                      </m:r>
                      <m:r>
                        <a:rPr lang="en-US" altLang="ja-JP" sz="4000" i="1" dirty="0">
                          <a:latin typeface="Cambria Math" charset="0"/>
                        </a:rPr>
                        <m:t>∣</m:t>
                      </m:r>
                      <m:r>
                        <a:rPr lang="en-US" altLang="ja-JP" sz="4000" b="1" i="1" dirty="0">
                          <a:latin typeface="Cambria Math" charset="0"/>
                        </a:rPr>
                        <m:t>𝑷</m:t>
                      </m:r>
                      <m:r>
                        <a:rPr lang="en-US" altLang="ja-JP" sz="4000" b="1" i="1" dirty="0">
                          <a:latin typeface="Cambria Math" charset="0"/>
                        </a:rPr>
                        <m:t>(</m:t>
                      </m:r>
                      <m:r>
                        <a:rPr lang="en-US" altLang="ja-JP" sz="4000" b="1" i="1" dirty="0">
                          <a:latin typeface="Cambria Math" charset="0"/>
                        </a:rPr>
                        <m:t>𝒙</m:t>
                      </m:r>
                      <m:r>
                        <a:rPr lang="en-US" altLang="ja-JP" sz="4000" b="1" i="1" dirty="0">
                          <a:latin typeface="Cambria Math" charset="0"/>
                        </a:rPr>
                        <m:t>)</m:t>
                      </m:r>
                      <m:r>
                        <a:rPr lang="en-US" altLang="ja-JP" sz="4000" i="1" dirty="0">
                          <a:latin typeface="Cambria Math" charset="0"/>
                        </a:rPr>
                        <m:t>})→{</m:t>
                      </m:r>
                      <m:r>
                        <a:rPr lang="en-US" altLang="ja-JP" sz="4000" i="1" dirty="0">
                          <a:latin typeface="Cambria Math" charset="0"/>
                        </a:rPr>
                        <m:t>𝑦</m:t>
                      </m:r>
                      <m:r>
                        <a:rPr lang="en-US" altLang="ja-JP" sz="4000" i="1" dirty="0">
                          <a:latin typeface="Cambria Math" charset="0"/>
                        </a:rPr>
                        <m:t>∣</m:t>
                      </m:r>
                      <m:r>
                        <a:rPr lang="en-US" altLang="ja-JP" sz="4000" b="1" i="1" dirty="0">
                          <a:latin typeface="Cambria Math" charset="0"/>
                        </a:rPr>
                        <m:t>𝑸</m:t>
                      </m:r>
                      <m:r>
                        <a:rPr lang="en-US" altLang="ja-JP" sz="4000" b="1" i="1" dirty="0">
                          <a:latin typeface="Cambria Math" charset="0"/>
                        </a:rPr>
                        <m:t>(</m:t>
                      </m:r>
                      <m:r>
                        <a:rPr lang="en-US" altLang="ja-JP" sz="4000" b="1" i="1" dirty="0">
                          <a:latin typeface="Cambria Math" charset="0"/>
                        </a:rPr>
                        <m:t>𝒙</m:t>
                      </m:r>
                      <m:r>
                        <a:rPr lang="en-US" altLang="ja-JP" sz="4000" b="1" i="1" dirty="0">
                          <a:latin typeface="Cambria Math" charset="0"/>
                        </a:rPr>
                        <m:t>, </m:t>
                      </m:r>
                      <m:r>
                        <a:rPr lang="en-US" altLang="ja-JP" sz="4000" b="1" i="1" dirty="0">
                          <a:latin typeface="Cambria Math" charset="0"/>
                        </a:rPr>
                        <m:t>𝒚</m:t>
                      </m:r>
                      <m:r>
                        <a:rPr lang="en-US" altLang="ja-JP" sz="4000" b="1" i="1" dirty="0">
                          <a:latin typeface="Cambria Math" charset="0"/>
                        </a:rPr>
                        <m:t>)</m:t>
                      </m:r>
                      <m:r>
                        <a:rPr lang="en-US" altLang="ja-JP" sz="4000" i="1" dirty="0">
                          <a:latin typeface="Cambria Math" charset="0"/>
                        </a:rPr>
                        <m:t>}</m:t>
                      </m:r>
                    </m:oMath>
                  </m:oMathPara>
                </a14:m>
                <a:endParaRPr lang="ja-JP" altLang="en-US" sz="4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896" y="2859401"/>
                <a:ext cx="7028206" cy="70788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ounded Rectangular Callout 9"/>
          <p:cNvSpPr/>
          <p:nvPr/>
        </p:nvSpPr>
        <p:spPr>
          <a:xfrm>
            <a:off x="3454151" y="2226574"/>
            <a:ext cx="3683325" cy="772000"/>
          </a:xfrm>
          <a:custGeom>
            <a:avLst/>
            <a:gdLst>
              <a:gd name="connsiteX0" fmla="*/ 0 w 3438054"/>
              <a:gd name="connsiteY0" fmla="*/ 97186 h 583106"/>
              <a:gd name="connsiteX1" fmla="*/ 97186 w 3438054"/>
              <a:gd name="connsiteY1" fmla="*/ 0 h 583106"/>
              <a:gd name="connsiteX2" fmla="*/ 573009 w 3438054"/>
              <a:gd name="connsiteY2" fmla="*/ 0 h 583106"/>
              <a:gd name="connsiteX3" fmla="*/ 573009 w 3438054"/>
              <a:gd name="connsiteY3" fmla="*/ 0 h 583106"/>
              <a:gd name="connsiteX4" fmla="*/ 1432523 w 3438054"/>
              <a:gd name="connsiteY4" fmla="*/ 0 h 583106"/>
              <a:gd name="connsiteX5" fmla="*/ 3340868 w 3438054"/>
              <a:gd name="connsiteY5" fmla="*/ 0 h 583106"/>
              <a:gd name="connsiteX6" fmla="*/ 3438054 w 3438054"/>
              <a:gd name="connsiteY6" fmla="*/ 97186 h 583106"/>
              <a:gd name="connsiteX7" fmla="*/ 3438054 w 3438054"/>
              <a:gd name="connsiteY7" fmla="*/ 340145 h 583106"/>
              <a:gd name="connsiteX8" fmla="*/ 3438054 w 3438054"/>
              <a:gd name="connsiteY8" fmla="*/ 340145 h 583106"/>
              <a:gd name="connsiteX9" fmla="*/ 3438054 w 3438054"/>
              <a:gd name="connsiteY9" fmla="*/ 485922 h 583106"/>
              <a:gd name="connsiteX10" fmla="*/ 3438054 w 3438054"/>
              <a:gd name="connsiteY10" fmla="*/ 485920 h 583106"/>
              <a:gd name="connsiteX11" fmla="*/ 3340868 w 3438054"/>
              <a:gd name="connsiteY11" fmla="*/ 583106 h 583106"/>
              <a:gd name="connsiteX12" fmla="*/ 1432523 w 3438054"/>
              <a:gd name="connsiteY12" fmla="*/ 583106 h 583106"/>
              <a:gd name="connsiteX13" fmla="*/ -245271 w 3438054"/>
              <a:gd name="connsiteY13" fmla="*/ 753507 h 583106"/>
              <a:gd name="connsiteX14" fmla="*/ 573009 w 3438054"/>
              <a:gd name="connsiteY14" fmla="*/ 583106 h 583106"/>
              <a:gd name="connsiteX15" fmla="*/ 97186 w 3438054"/>
              <a:gd name="connsiteY15" fmla="*/ 583106 h 583106"/>
              <a:gd name="connsiteX16" fmla="*/ 0 w 3438054"/>
              <a:gd name="connsiteY16" fmla="*/ 485920 h 583106"/>
              <a:gd name="connsiteX17" fmla="*/ 0 w 3438054"/>
              <a:gd name="connsiteY17" fmla="*/ 485922 h 583106"/>
              <a:gd name="connsiteX18" fmla="*/ 0 w 3438054"/>
              <a:gd name="connsiteY18" fmla="*/ 340145 h 583106"/>
              <a:gd name="connsiteX19" fmla="*/ 0 w 3438054"/>
              <a:gd name="connsiteY19" fmla="*/ 340145 h 583106"/>
              <a:gd name="connsiteX20" fmla="*/ 0 w 3438054"/>
              <a:gd name="connsiteY20" fmla="*/ 97186 h 583106"/>
              <a:gd name="connsiteX0" fmla="*/ 245271 w 3683325"/>
              <a:gd name="connsiteY0" fmla="*/ 97186 h 753507"/>
              <a:gd name="connsiteX1" fmla="*/ 342457 w 3683325"/>
              <a:gd name="connsiteY1" fmla="*/ 0 h 753507"/>
              <a:gd name="connsiteX2" fmla="*/ 818280 w 3683325"/>
              <a:gd name="connsiteY2" fmla="*/ 0 h 753507"/>
              <a:gd name="connsiteX3" fmla="*/ 818280 w 3683325"/>
              <a:gd name="connsiteY3" fmla="*/ 0 h 753507"/>
              <a:gd name="connsiteX4" fmla="*/ 1677794 w 3683325"/>
              <a:gd name="connsiteY4" fmla="*/ 0 h 753507"/>
              <a:gd name="connsiteX5" fmla="*/ 3586139 w 3683325"/>
              <a:gd name="connsiteY5" fmla="*/ 0 h 753507"/>
              <a:gd name="connsiteX6" fmla="*/ 3683325 w 3683325"/>
              <a:gd name="connsiteY6" fmla="*/ 97186 h 753507"/>
              <a:gd name="connsiteX7" fmla="*/ 3683325 w 3683325"/>
              <a:gd name="connsiteY7" fmla="*/ 340145 h 753507"/>
              <a:gd name="connsiteX8" fmla="*/ 3683325 w 3683325"/>
              <a:gd name="connsiteY8" fmla="*/ 340145 h 753507"/>
              <a:gd name="connsiteX9" fmla="*/ 3683325 w 3683325"/>
              <a:gd name="connsiteY9" fmla="*/ 485922 h 753507"/>
              <a:gd name="connsiteX10" fmla="*/ 3683325 w 3683325"/>
              <a:gd name="connsiteY10" fmla="*/ 485920 h 753507"/>
              <a:gd name="connsiteX11" fmla="*/ 3586139 w 3683325"/>
              <a:gd name="connsiteY11" fmla="*/ 583106 h 753507"/>
              <a:gd name="connsiteX12" fmla="*/ 2262907 w 3683325"/>
              <a:gd name="connsiteY12" fmla="*/ 582530 h 753507"/>
              <a:gd name="connsiteX13" fmla="*/ 1677794 w 3683325"/>
              <a:gd name="connsiteY13" fmla="*/ 583106 h 753507"/>
              <a:gd name="connsiteX14" fmla="*/ 0 w 3683325"/>
              <a:gd name="connsiteY14" fmla="*/ 753507 h 753507"/>
              <a:gd name="connsiteX15" fmla="*/ 818280 w 3683325"/>
              <a:gd name="connsiteY15" fmla="*/ 583106 h 753507"/>
              <a:gd name="connsiteX16" fmla="*/ 342457 w 3683325"/>
              <a:gd name="connsiteY16" fmla="*/ 583106 h 753507"/>
              <a:gd name="connsiteX17" fmla="*/ 245271 w 3683325"/>
              <a:gd name="connsiteY17" fmla="*/ 485920 h 753507"/>
              <a:gd name="connsiteX18" fmla="*/ 245271 w 3683325"/>
              <a:gd name="connsiteY18" fmla="*/ 485922 h 753507"/>
              <a:gd name="connsiteX19" fmla="*/ 245271 w 3683325"/>
              <a:gd name="connsiteY19" fmla="*/ 340145 h 753507"/>
              <a:gd name="connsiteX20" fmla="*/ 245271 w 3683325"/>
              <a:gd name="connsiteY20" fmla="*/ 340145 h 753507"/>
              <a:gd name="connsiteX21" fmla="*/ 245271 w 3683325"/>
              <a:gd name="connsiteY21" fmla="*/ 97186 h 753507"/>
              <a:gd name="connsiteX0" fmla="*/ 245271 w 3683325"/>
              <a:gd name="connsiteY0" fmla="*/ 97186 h 753507"/>
              <a:gd name="connsiteX1" fmla="*/ 342457 w 3683325"/>
              <a:gd name="connsiteY1" fmla="*/ 0 h 753507"/>
              <a:gd name="connsiteX2" fmla="*/ 818280 w 3683325"/>
              <a:gd name="connsiteY2" fmla="*/ 0 h 753507"/>
              <a:gd name="connsiteX3" fmla="*/ 818280 w 3683325"/>
              <a:gd name="connsiteY3" fmla="*/ 0 h 753507"/>
              <a:gd name="connsiteX4" fmla="*/ 1677794 w 3683325"/>
              <a:gd name="connsiteY4" fmla="*/ 0 h 753507"/>
              <a:gd name="connsiteX5" fmla="*/ 3586139 w 3683325"/>
              <a:gd name="connsiteY5" fmla="*/ 0 h 753507"/>
              <a:gd name="connsiteX6" fmla="*/ 3683325 w 3683325"/>
              <a:gd name="connsiteY6" fmla="*/ 97186 h 753507"/>
              <a:gd name="connsiteX7" fmla="*/ 3683325 w 3683325"/>
              <a:gd name="connsiteY7" fmla="*/ 340145 h 753507"/>
              <a:gd name="connsiteX8" fmla="*/ 3683325 w 3683325"/>
              <a:gd name="connsiteY8" fmla="*/ 340145 h 753507"/>
              <a:gd name="connsiteX9" fmla="*/ 3683325 w 3683325"/>
              <a:gd name="connsiteY9" fmla="*/ 485922 h 753507"/>
              <a:gd name="connsiteX10" fmla="*/ 3683325 w 3683325"/>
              <a:gd name="connsiteY10" fmla="*/ 485920 h 753507"/>
              <a:gd name="connsiteX11" fmla="*/ 3586139 w 3683325"/>
              <a:gd name="connsiteY11" fmla="*/ 583106 h 753507"/>
              <a:gd name="connsiteX12" fmla="*/ 2847795 w 3683325"/>
              <a:gd name="connsiteY12" fmla="*/ 582530 h 753507"/>
              <a:gd name="connsiteX13" fmla="*/ 2262907 w 3683325"/>
              <a:gd name="connsiteY13" fmla="*/ 582530 h 753507"/>
              <a:gd name="connsiteX14" fmla="*/ 1677794 w 3683325"/>
              <a:gd name="connsiteY14" fmla="*/ 583106 h 753507"/>
              <a:gd name="connsiteX15" fmla="*/ 0 w 3683325"/>
              <a:gd name="connsiteY15" fmla="*/ 753507 h 753507"/>
              <a:gd name="connsiteX16" fmla="*/ 818280 w 3683325"/>
              <a:gd name="connsiteY16" fmla="*/ 583106 h 753507"/>
              <a:gd name="connsiteX17" fmla="*/ 342457 w 3683325"/>
              <a:gd name="connsiteY17" fmla="*/ 583106 h 753507"/>
              <a:gd name="connsiteX18" fmla="*/ 245271 w 3683325"/>
              <a:gd name="connsiteY18" fmla="*/ 485920 h 753507"/>
              <a:gd name="connsiteX19" fmla="*/ 245271 w 3683325"/>
              <a:gd name="connsiteY19" fmla="*/ 485922 h 753507"/>
              <a:gd name="connsiteX20" fmla="*/ 245271 w 3683325"/>
              <a:gd name="connsiteY20" fmla="*/ 340145 h 753507"/>
              <a:gd name="connsiteX21" fmla="*/ 245271 w 3683325"/>
              <a:gd name="connsiteY21" fmla="*/ 340145 h 753507"/>
              <a:gd name="connsiteX22" fmla="*/ 245271 w 3683325"/>
              <a:gd name="connsiteY22" fmla="*/ 97186 h 753507"/>
              <a:gd name="connsiteX0" fmla="*/ 245271 w 3683325"/>
              <a:gd name="connsiteY0" fmla="*/ 97186 h 753507"/>
              <a:gd name="connsiteX1" fmla="*/ 342457 w 3683325"/>
              <a:gd name="connsiteY1" fmla="*/ 0 h 753507"/>
              <a:gd name="connsiteX2" fmla="*/ 818280 w 3683325"/>
              <a:gd name="connsiteY2" fmla="*/ 0 h 753507"/>
              <a:gd name="connsiteX3" fmla="*/ 818280 w 3683325"/>
              <a:gd name="connsiteY3" fmla="*/ 0 h 753507"/>
              <a:gd name="connsiteX4" fmla="*/ 1677794 w 3683325"/>
              <a:gd name="connsiteY4" fmla="*/ 0 h 753507"/>
              <a:gd name="connsiteX5" fmla="*/ 3586139 w 3683325"/>
              <a:gd name="connsiteY5" fmla="*/ 0 h 753507"/>
              <a:gd name="connsiteX6" fmla="*/ 3683325 w 3683325"/>
              <a:gd name="connsiteY6" fmla="*/ 97186 h 753507"/>
              <a:gd name="connsiteX7" fmla="*/ 3683325 w 3683325"/>
              <a:gd name="connsiteY7" fmla="*/ 340145 h 753507"/>
              <a:gd name="connsiteX8" fmla="*/ 3683325 w 3683325"/>
              <a:gd name="connsiteY8" fmla="*/ 340145 h 753507"/>
              <a:gd name="connsiteX9" fmla="*/ 3683325 w 3683325"/>
              <a:gd name="connsiteY9" fmla="*/ 485922 h 753507"/>
              <a:gd name="connsiteX10" fmla="*/ 3683325 w 3683325"/>
              <a:gd name="connsiteY10" fmla="*/ 485920 h 753507"/>
              <a:gd name="connsiteX11" fmla="*/ 3586139 w 3683325"/>
              <a:gd name="connsiteY11" fmla="*/ 583106 h 753507"/>
              <a:gd name="connsiteX12" fmla="*/ 2847795 w 3683325"/>
              <a:gd name="connsiteY12" fmla="*/ 582530 h 753507"/>
              <a:gd name="connsiteX13" fmla="*/ 2518281 w 3683325"/>
              <a:gd name="connsiteY13" fmla="*/ 582530 h 753507"/>
              <a:gd name="connsiteX14" fmla="*/ 2262907 w 3683325"/>
              <a:gd name="connsiteY14" fmla="*/ 582530 h 753507"/>
              <a:gd name="connsiteX15" fmla="*/ 1677794 w 3683325"/>
              <a:gd name="connsiteY15" fmla="*/ 583106 h 753507"/>
              <a:gd name="connsiteX16" fmla="*/ 0 w 3683325"/>
              <a:gd name="connsiteY16" fmla="*/ 753507 h 753507"/>
              <a:gd name="connsiteX17" fmla="*/ 818280 w 3683325"/>
              <a:gd name="connsiteY17" fmla="*/ 583106 h 753507"/>
              <a:gd name="connsiteX18" fmla="*/ 342457 w 3683325"/>
              <a:gd name="connsiteY18" fmla="*/ 583106 h 753507"/>
              <a:gd name="connsiteX19" fmla="*/ 245271 w 3683325"/>
              <a:gd name="connsiteY19" fmla="*/ 485920 h 753507"/>
              <a:gd name="connsiteX20" fmla="*/ 245271 w 3683325"/>
              <a:gd name="connsiteY20" fmla="*/ 485922 h 753507"/>
              <a:gd name="connsiteX21" fmla="*/ 245271 w 3683325"/>
              <a:gd name="connsiteY21" fmla="*/ 340145 h 753507"/>
              <a:gd name="connsiteX22" fmla="*/ 245271 w 3683325"/>
              <a:gd name="connsiteY22" fmla="*/ 340145 h 753507"/>
              <a:gd name="connsiteX23" fmla="*/ 245271 w 3683325"/>
              <a:gd name="connsiteY23" fmla="*/ 97186 h 753507"/>
              <a:gd name="connsiteX0" fmla="*/ 245271 w 3683325"/>
              <a:gd name="connsiteY0" fmla="*/ 97186 h 772000"/>
              <a:gd name="connsiteX1" fmla="*/ 342457 w 3683325"/>
              <a:gd name="connsiteY1" fmla="*/ 0 h 772000"/>
              <a:gd name="connsiteX2" fmla="*/ 818280 w 3683325"/>
              <a:gd name="connsiteY2" fmla="*/ 0 h 772000"/>
              <a:gd name="connsiteX3" fmla="*/ 818280 w 3683325"/>
              <a:gd name="connsiteY3" fmla="*/ 0 h 772000"/>
              <a:gd name="connsiteX4" fmla="*/ 1677794 w 3683325"/>
              <a:gd name="connsiteY4" fmla="*/ 0 h 772000"/>
              <a:gd name="connsiteX5" fmla="*/ 3586139 w 3683325"/>
              <a:gd name="connsiteY5" fmla="*/ 0 h 772000"/>
              <a:gd name="connsiteX6" fmla="*/ 3683325 w 3683325"/>
              <a:gd name="connsiteY6" fmla="*/ 97186 h 772000"/>
              <a:gd name="connsiteX7" fmla="*/ 3683325 w 3683325"/>
              <a:gd name="connsiteY7" fmla="*/ 340145 h 772000"/>
              <a:gd name="connsiteX8" fmla="*/ 3683325 w 3683325"/>
              <a:gd name="connsiteY8" fmla="*/ 340145 h 772000"/>
              <a:gd name="connsiteX9" fmla="*/ 3683325 w 3683325"/>
              <a:gd name="connsiteY9" fmla="*/ 485922 h 772000"/>
              <a:gd name="connsiteX10" fmla="*/ 3683325 w 3683325"/>
              <a:gd name="connsiteY10" fmla="*/ 485920 h 772000"/>
              <a:gd name="connsiteX11" fmla="*/ 3586139 w 3683325"/>
              <a:gd name="connsiteY11" fmla="*/ 583106 h 772000"/>
              <a:gd name="connsiteX12" fmla="*/ 2847795 w 3683325"/>
              <a:gd name="connsiteY12" fmla="*/ 582530 h 772000"/>
              <a:gd name="connsiteX13" fmla="*/ 2880746 w 3683325"/>
              <a:gd name="connsiteY13" fmla="*/ 772000 h 772000"/>
              <a:gd name="connsiteX14" fmla="*/ 2262907 w 3683325"/>
              <a:gd name="connsiteY14" fmla="*/ 582530 h 772000"/>
              <a:gd name="connsiteX15" fmla="*/ 1677794 w 3683325"/>
              <a:gd name="connsiteY15" fmla="*/ 583106 h 772000"/>
              <a:gd name="connsiteX16" fmla="*/ 0 w 3683325"/>
              <a:gd name="connsiteY16" fmla="*/ 753507 h 772000"/>
              <a:gd name="connsiteX17" fmla="*/ 818280 w 3683325"/>
              <a:gd name="connsiteY17" fmla="*/ 583106 h 772000"/>
              <a:gd name="connsiteX18" fmla="*/ 342457 w 3683325"/>
              <a:gd name="connsiteY18" fmla="*/ 583106 h 772000"/>
              <a:gd name="connsiteX19" fmla="*/ 245271 w 3683325"/>
              <a:gd name="connsiteY19" fmla="*/ 485920 h 772000"/>
              <a:gd name="connsiteX20" fmla="*/ 245271 w 3683325"/>
              <a:gd name="connsiteY20" fmla="*/ 485922 h 772000"/>
              <a:gd name="connsiteX21" fmla="*/ 245271 w 3683325"/>
              <a:gd name="connsiteY21" fmla="*/ 340145 h 772000"/>
              <a:gd name="connsiteX22" fmla="*/ 245271 w 3683325"/>
              <a:gd name="connsiteY22" fmla="*/ 340145 h 772000"/>
              <a:gd name="connsiteX23" fmla="*/ 245271 w 3683325"/>
              <a:gd name="connsiteY23" fmla="*/ 97186 h 7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683325" h="772000">
                <a:moveTo>
                  <a:pt x="245271" y="97186"/>
                </a:moveTo>
                <a:cubicBezTo>
                  <a:pt x="245271" y="43512"/>
                  <a:pt x="288783" y="0"/>
                  <a:pt x="342457" y="0"/>
                </a:cubicBezTo>
                <a:lnTo>
                  <a:pt x="818280" y="0"/>
                </a:lnTo>
                <a:lnTo>
                  <a:pt x="818280" y="0"/>
                </a:lnTo>
                <a:lnTo>
                  <a:pt x="1677794" y="0"/>
                </a:lnTo>
                <a:lnTo>
                  <a:pt x="3586139" y="0"/>
                </a:lnTo>
                <a:cubicBezTo>
                  <a:pt x="3639813" y="0"/>
                  <a:pt x="3683325" y="43512"/>
                  <a:pt x="3683325" y="97186"/>
                </a:cubicBezTo>
                <a:lnTo>
                  <a:pt x="3683325" y="340145"/>
                </a:lnTo>
                <a:lnTo>
                  <a:pt x="3683325" y="340145"/>
                </a:lnTo>
                <a:lnTo>
                  <a:pt x="3683325" y="485922"/>
                </a:lnTo>
                <a:lnTo>
                  <a:pt x="3683325" y="485920"/>
                </a:lnTo>
                <a:cubicBezTo>
                  <a:pt x="3683325" y="539594"/>
                  <a:pt x="3639813" y="583106"/>
                  <a:pt x="3586139" y="583106"/>
                </a:cubicBezTo>
                <a:lnTo>
                  <a:pt x="2847795" y="582530"/>
                </a:lnTo>
                <a:lnTo>
                  <a:pt x="2880746" y="772000"/>
                </a:lnTo>
                <a:lnTo>
                  <a:pt x="2262907" y="582530"/>
                </a:lnTo>
                <a:lnTo>
                  <a:pt x="1677794" y="583106"/>
                </a:lnTo>
                <a:lnTo>
                  <a:pt x="0" y="753507"/>
                </a:lnTo>
                <a:lnTo>
                  <a:pt x="818280" y="583106"/>
                </a:lnTo>
                <a:lnTo>
                  <a:pt x="342457" y="583106"/>
                </a:lnTo>
                <a:cubicBezTo>
                  <a:pt x="288783" y="583106"/>
                  <a:pt x="245271" y="539594"/>
                  <a:pt x="245271" y="485920"/>
                </a:cubicBezTo>
                <a:lnTo>
                  <a:pt x="245271" y="485922"/>
                </a:lnTo>
                <a:lnTo>
                  <a:pt x="245271" y="340145"/>
                </a:lnTo>
                <a:lnTo>
                  <a:pt x="245271" y="340145"/>
                </a:lnTo>
                <a:lnTo>
                  <a:pt x="245271" y="97186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751903" y="2207745"/>
            <a:ext cx="34065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/>
              <a:t>Predicate </a:t>
            </a:r>
            <a:r>
              <a:rPr lang="en-US" altLang="ja-JP" sz="3200" b="1" smtClean="0"/>
              <a:t>variables</a:t>
            </a:r>
            <a:endParaRPr lang="ja-JP" altLang="en-US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44832" y="5138718"/>
                <a:ext cx="385169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|"/>
                          <m:ctrlPr>
                            <a:rPr lang="en-US" altLang="ja-JP" sz="32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3200" b="0" i="1" dirty="0" smtClean="0">
                              <a:latin typeface="Cambria Math" charset="0"/>
                            </a:rPr>
                            <m:t>𝑥</m:t>
                          </m:r>
                          <m:r>
                            <a:rPr lang="en-US" altLang="ja-JP" sz="3200" b="0" i="1" dirty="0" smtClean="0">
                              <a:latin typeface="Cambria Math" charset="0"/>
                            </a:rPr>
                            <m:t> </m:t>
                          </m:r>
                        </m:e>
                      </m:d>
                      <m:r>
                        <a:rPr lang="en-US" altLang="ja-JP" sz="3200" b="0" i="1" dirty="0" smtClean="0">
                          <a:latin typeface="Cambria Math" charset="0"/>
                        </a:rPr>
                        <m:t> </m:t>
                      </m:r>
                      <m:r>
                        <a:rPr lang="en-US" altLang="ja-JP" sz="3200" b="0" i="1" dirty="0" smtClean="0">
                          <a:latin typeface="Cambria Math" charset="0"/>
                        </a:rPr>
                        <m:t>𝑥</m:t>
                      </m:r>
                      <m:r>
                        <a:rPr lang="en-US" altLang="ja-JP" sz="3200" b="0" i="1" dirty="0" smtClean="0">
                          <a:latin typeface="Cambria Math" charset="0"/>
                        </a:rPr>
                        <m:t>&lt;0}→{</m:t>
                      </m:r>
                      <m:r>
                        <a:rPr lang="en-US" altLang="ja-JP" sz="3200" i="1" dirty="0">
                          <a:latin typeface="Cambria Math" charset="0"/>
                        </a:rPr>
                        <m:t>𝑦</m:t>
                      </m:r>
                      <m:r>
                        <a:rPr lang="en-US" altLang="ja-JP" sz="3200" i="1" dirty="0">
                          <a:latin typeface="Cambria Math" charset="0"/>
                        </a:rPr>
                        <m:t>∣ ⊥}</m:t>
                      </m:r>
                    </m:oMath>
                  </m:oMathPara>
                </a14:m>
                <a:endParaRPr lang="ja-JP" altLang="en-US" sz="32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32" y="5138718"/>
                <a:ext cx="3851695" cy="5847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81029" y="3792152"/>
                <a:ext cx="2685287" cy="954107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i="1" dirty="0" smtClean="0">
                          <a:latin typeface="Cambria Math" charset="0"/>
                        </a:rPr>
                        <m:t> </m:t>
                      </m:r>
                      <m:r>
                        <a:rPr lang="en-US" altLang="ja-JP" sz="2800" b="0" i="1" dirty="0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altLang="ja-JP" sz="28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b="0" i="1" dirty="0" smtClean="0">
                              <a:latin typeface="Cambria Math" charset="0"/>
                            </a:rPr>
                            <m:t>𝑥</m:t>
                          </m:r>
                        </m:e>
                      </m:d>
                      <m:r>
                        <a:rPr lang="en-US" altLang="ja-JP" sz="2800" b="0" i="1" dirty="0" smtClean="0">
                          <a:latin typeface="Cambria Math" panose="02040503050406030204" pitchFamily="18" charset="0"/>
                        </a:rPr>
                        <m:t>↦</m:t>
                      </m:r>
                      <m:r>
                        <a:rPr lang="en-US" altLang="ja-JP" sz="2800" b="0" i="1" dirty="0" smtClean="0">
                          <a:latin typeface="Cambria Math" charset="0"/>
                        </a:rPr>
                        <m:t>𝑥</m:t>
                      </m:r>
                      <m:r>
                        <a:rPr lang="en-US" altLang="ja-JP" sz="2800" b="0" i="1" dirty="0" smtClean="0">
                          <a:latin typeface="Cambria Math" charset="0"/>
                        </a:rPr>
                        <m:t>&lt;0 , </m:t>
                      </m:r>
                    </m:oMath>
                  </m:oMathPara>
                </a14:m>
                <a:endParaRPr lang="en-US" altLang="ja-JP" sz="2800" b="0" i="1" dirty="0" smtClean="0">
                  <a:latin typeface="Cambria Math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dirty="0" smtClean="0">
                          <a:latin typeface="Cambria Math" charset="0"/>
                        </a:rPr>
                        <m:t>𝑄</m:t>
                      </m:r>
                      <m:d>
                        <m:dPr>
                          <m:ctrlPr>
                            <a:rPr lang="en-US" altLang="ja-JP" sz="28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b="0" i="1" dirty="0" smtClean="0">
                              <a:latin typeface="Cambria Math" charset="0"/>
                            </a:rPr>
                            <m:t>𝑥</m:t>
                          </m:r>
                          <m:r>
                            <a:rPr lang="en-US" altLang="ja-JP" sz="2800" b="0" i="1" dirty="0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altLang="ja-JP" sz="2800" b="0" i="1" dirty="0" smtClean="0">
                              <a:latin typeface="Cambria Math" charset="0"/>
                            </a:rPr>
                            <m:t>𝑦</m:t>
                          </m:r>
                        </m:e>
                      </m:d>
                      <m:r>
                        <a:rPr lang="en-US" altLang="ja-JP" sz="2800" i="1" dirty="0">
                          <a:latin typeface="Cambria Math" panose="02040503050406030204" pitchFamily="18" charset="0"/>
                        </a:rPr>
                        <m:t>↦</m:t>
                      </m:r>
                      <m:r>
                        <a:rPr lang="en-US" altLang="ja-JP" sz="28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2800" b="0" i="1" dirty="0" smtClean="0">
                          <a:latin typeface="Cambria Math" charset="0"/>
                        </a:rPr>
                        <m:t>⊥</m:t>
                      </m:r>
                    </m:oMath>
                  </m:oMathPara>
                </a14:m>
                <a:endParaRPr lang="ja-JP" altLang="en-US" sz="2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029" y="3792152"/>
                <a:ext cx="2685287" cy="9541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ight Arrow 15"/>
          <p:cNvSpPr/>
          <p:nvPr/>
        </p:nvSpPr>
        <p:spPr>
          <a:xfrm rot="3600000">
            <a:off x="4979190" y="3785475"/>
            <a:ext cx="1261137" cy="1230698"/>
          </a:xfrm>
          <a:prstGeom prst="rightArrow">
            <a:avLst>
              <a:gd name="adj1" fmla="val 55715"/>
              <a:gd name="adj2" fmla="val 3571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6282654" y="3820756"/>
                <a:ext cx="2743443" cy="954107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i="1" dirty="0" smtClean="0">
                          <a:latin typeface="Cambria Math" charset="0"/>
                        </a:rPr>
                        <m:t> </m:t>
                      </m:r>
                      <m:r>
                        <a:rPr lang="en-US" altLang="ja-JP" sz="2800" b="0" i="1" dirty="0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altLang="ja-JP" sz="28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b="0" i="1" dirty="0" smtClean="0">
                              <a:latin typeface="Cambria Math" charset="0"/>
                            </a:rPr>
                            <m:t>𝑥</m:t>
                          </m:r>
                        </m:e>
                      </m:d>
                      <m:r>
                        <a:rPr lang="en-US" altLang="ja-JP" sz="2800" i="1" dirty="0">
                          <a:latin typeface="Cambria Math" panose="02040503050406030204" pitchFamily="18" charset="0"/>
                        </a:rPr>
                        <m:t>↦</m:t>
                      </m:r>
                      <m:r>
                        <a:rPr lang="en-US" altLang="ja-JP" sz="2800" b="0" i="1" dirty="0" smtClean="0">
                          <a:latin typeface="Cambria Math" charset="0"/>
                        </a:rPr>
                        <m:t>𝑥</m:t>
                      </m:r>
                      <m:r>
                        <a:rPr lang="en-US" altLang="ja-JP" sz="2800" b="0" i="1" dirty="0" smtClean="0">
                          <a:latin typeface="Cambria Math" charset="0"/>
                        </a:rPr>
                        <m:t>=0 , </m:t>
                      </m:r>
                    </m:oMath>
                  </m:oMathPara>
                </a14:m>
                <a:endParaRPr lang="en-US" altLang="ja-JP" sz="2800" b="0" i="1" dirty="0" smtClean="0">
                  <a:latin typeface="Cambria Math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dirty="0" smtClean="0">
                          <a:latin typeface="Cambria Math" charset="0"/>
                        </a:rPr>
                        <m:t>𝑄</m:t>
                      </m:r>
                      <m:d>
                        <m:dPr>
                          <m:ctrlPr>
                            <a:rPr lang="en-US" altLang="ja-JP" sz="28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b="0" i="1" dirty="0" smtClean="0">
                              <a:latin typeface="Cambria Math" charset="0"/>
                            </a:rPr>
                            <m:t>𝑥</m:t>
                          </m:r>
                          <m:r>
                            <a:rPr lang="en-US" altLang="ja-JP" sz="2800" b="0" i="1" dirty="0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altLang="ja-JP" sz="2800" b="0" i="1" dirty="0" smtClean="0">
                              <a:latin typeface="Cambria Math" charset="0"/>
                            </a:rPr>
                            <m:t>𝑦</m:t>
                          </m:r>
                        </m:e>
                      </m:d>
                      <m:r>
                        <a:rPr lang="en-US" altLang="ja-JP" sz="2800" i="1" dirty="0">
                          <a:latin typeface="Cambria Math" panose="02040503050406030204" pitchFamily="18" charset="0"/>
                        </a:rPr>
                        <m:t>↦</m:t>
                      </m:r>
                      <m:r>
                        <a:rPr lang="en-US" altLang="ja-JP" sz="2800" b="0" i="1" dirty="0" smtClean="0">
                          <a:latin typeface="Cambria Math" charset="0"/>
                        </a:rPr>
                        <m:t>𝑦</m:t>
                      </m:r>
                      <m:r>
                        <a:rPr lang="en-US" altLang="ja-JP" sz="2800" b="0" i="1" dirty="0" smtClean="0">
                          <a:latin typeface="Cambria Math" charset="0"/>
                        </a:rPr>
                        <m:t>=0</m:t>
                      </m:r>
                    </m:oMath>
                  </m:oMathPara>
                </a14:m>
                <a:endParaRPr lang="ja-JP" altLang="en-US" sz="28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2654" y="3820756"/>
                <a:ext cx="2743443" cy="9541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ight Arrow 18"/>
          <p:cNvSpPr/>
          <p:nvPr/>
        </p:nvSpPr>
        <p:spPr>
          <a:xfrm rot="7389038">
            <a:off x="2858060" y="3757002"/>
            <a:ext cx="1261137" cy="1230698"/>
          </a:xfrm>
          <a:prstGeom prst="rightArrow">
            <a:avLst>
              <a:gd name="adj1" fmla="val 55715"/>
              <a:gd name="adj2" fmla="val 3571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102339" y="5180584"/>
                <a:ext cx="5177106" cy="6621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US" altLang="ja-JP" sz="32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3200" i="1">
                              <a:latin typeface="Cambria Math" charset="0"/>
                            </a:rPr>
                            <m:t>𝑥</m:t>
                          </m:r>
                        </m:e>
                        <m:e>
                          <m:r>
                            <a:rPr lang="en-US" altLang="ja-JP" sz="3200" i="1">
                              <a:latin typeface="Cambria Math" charset="0"/>
                            </a:rPr>
                            <m:t>𝑥</m:t>
                          </m:r>
                          <m:r>
                            <a:rPr lang="en-US" altLang="ja-JP" sz="3200" i="1">
                              <a:latin typeface="Cambria Math" charset="0"/>
                            </a:rPr>
                            <m:t>=0</m:t>
                          </m:r>
                        </m:e>
                      </m:d>
                      <m:r>
                        <a:rPr lang="en-US" altLang="ja-JP" sz="3200" i="1">
                          <a:latin typeface="Cambria Math" charset="0"/>
                        </a:rPr>
                        <m:t>→{</m:t>
                      </m:r>
                      <m:r>
                        <a:rPr lang="en-US" altLang="ja-JP" sz="3200" i="1">
                          <a:latin typeface="Cambria Math" charset="0"/>
                        </a:rPr>
                        <m:t>𝑦</m:t>
                      </m:r>
                      <m:r>
                        <a:rPr lang="en-US" altLang="ja-JP" sz="3200" i="1">
                          <a:latin typeface="Cambria Math" charset="0"/>
                        </a:rPr>
                        <m:t>∣</m:t>
                      </m:r>
                      <m:r>
                        <a:rPr lang="en-US" altLang="ja-JP" sz="3200" b="0" i="1" smtClean="0">
                          <a:latin typeface="Cambria Math" charset="0"/>
                        </a:rPr>
                        <m:t>𝑦</m:t>
                      </m:r>
                      <m:r>
                        <a:rPr lang="en-US" altLang="ja-JP" sz="3200" b="0" i="1" smtClean="0">
                          <a:latin typeface="Cambria Math" charset="0"/>
                        </a:rPr>
                        <m:t>=0}</m:t>
                      </m:r>
                    </m:oMath>
                  </m:oMathPara>
                </a14:m>
                <a:endParaRPr lang="ja-JP" altLang="en-US" sz="3200" dirty="0">
                  <a:solidFill>
                    <a:srgbClr val="C0504D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339" y="5180584"/>
                <a:ext cx="5177106" cy="66217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12276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60"/>
    </mc:Choice>
    <mc:Fallback xmlns="">
      <p:transition spd="slow" advTm="186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3" grpId="0"/>
      <p:bldP spid="15" grpId="0" animBg="1"/>
      <p:bldP spid="16" grpId="0" animBg="1"/>
      <p:bldP spid="18" grpId="0" animBg="1"/>
      <p:bldP spid="19" grpId="0" animBg="1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How to Specify Preference Orders (2/3)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4"/>
              <p:cNvSpPr txBox="1"/>
              <p:nvPr/>
            </p:nvSpPr>
            <p:spPr>
              <a:xfrm>
                <a:off x="674984" y="3535954"/>
                <a:ext cx="7835805" cy="78483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tIns="0" rIns="0" rtlCol="0" anchor="t">
                <a:spAutoFit/>
              </a:bodyPr>
              <a:lstStyle/>
              <a:p>
                <a:r>
                  <a:rPr lang="en-US" altLang="ja-JP" sz="2400" dirty="0">
                    <a:solidFill>
                      <a:schemeClr val="tx1"/>
                    </a:solidFill>
                  </a:rPr>
                  <a:t>s</a:t>
                </a:r>
                <a:r>
                  <a:rPr lang="en-US" altLang="ja-JP" sz="2400" dirty="0" smtClean="0">
                    <a:solidFill>
                      <a:schemeClr val="tx1"/>
                    </a:solidFill>
                  </a:rPr>
                  <a:t>um : </a:t>
                </a:r>
                <a14:m>
                  <m:oMath xmlns:m="http://schemas.openxmlformats.org/officeDocument/2006/math">
                    <m:r>
                      <a:rPr lang="en-US" altLang="ja-JP" sz="2400" i="1" dirty="0">
                        <a:solidFill>
                          <a:schemeClr val="tx1"/>
                        </a:solidFill>
                        <a:latin typeface="Cambria Math" charset="0"/>
                      </a:rPr>
                      <m:t>(</m:t>
                    </m:r>
                    <m:r>
                      <a:rPr lang="en-US" altLang="ja-JP" sz="2400" i="1" dirty="0">
                        <a:solidFill>
                          <a:schemeClr val="tx1"/>
                        </a:solidFill>
                        <a:latin typeface="Cambria Math" charset="0"/>
                      </a:rPr>
                      <m:t>𝑥</m:t>
                    </m:r>
                    <m:r>
                      <a:rPr lang="en-US" altLang="ja-JP" sz="2400" i="1" dirty="0">
                        <a:solidFill>
                          <a:schemeClr val="tx1"/>
                        </a:solidFill>
                        <a:latin typeface="Cambria Math" charset="0"/>
                      </a:rPr>
                      <m:t> : {</m:t>
                    </m:r>
                    <m:r>
                      <a:rPr lang="en-US" altLang="ja-JP" sz="2400" i="1" dirty="0">
                        <a:solidFill>
                          <a:schemeClr val="tx1"/>
                        </a:solidFill>
                        <a:latin typeface="Cambria Math" charset="0"/>
                      </a:rPr>
                      <m:t>𝑥</m:t>
                    </m:r>
                    <m:r>
                      <a:rPr lang="en-US" altLang="ja-JP" sz="2400" i="1" dirty="0">
                        <a:solidFill>
                          <a:schemeClr val="tx1"/>
                        </a:solidFill>
                        <a:latin typeface="Cambria Math" charset="0"/>
                      </a:rPr>
                      <m:t>∣</m:t>
                    </m:r>
                    <m:r>
                      <a:rPr lang="en-US" altLang="ja-JP" sz="2400" b="1" i="1" dirty="0">
                        <a:solidFill>
                          <a:schemeClr val="tx1"/>
                        </a:solidFill>
                        <a:latin typeface="Cambria Math" charset="0"/>
                      </a:rPr>
                      <m:t>𝑷</m:t>
                    </m:r>
                    <m:r>
                      <a:rPr lang="en-US" altLang="ja-JP" sz="2400" b="1" i="1" dirty="0">
                        <a:solidFill>
                          <a:schemeClr val="tx1"/>
                        </a:solidFill>
                        <a:latin typeface="Cambria Math" charset="0"/>
                      </a:rPr>
                      <m:t>(</m:t>
                    </m:r>
                    <m:r>
                      <a:rPr lang="en-US" altLang="ja-JP" sz="2400" b="1" i="1" dirty="0">
                        <a:solidFill>
                          <a:schemeClr val="tx1"/>
                        </a:solidFill>
                        <a:latin typeface="Cambria Math" charset="0"/>
                      </a:rPr>
                      <m:t>𝒙</m:t>
                    </m:r>
                    <m:r>
                      <a:rPr lang="en-US" altLang="ja-JP" sz="2400" b="1" i="1" dirty="0">
                        <a:solidFill>
                          <a:schemeClr val="tx1"/>
                        </a:solidFill>
                        <a:latin typeface="Cambria Math" charset="0"/>
                      </a:rPr>
                      <m:t>)</m:t>
                    </m:r>
                    <m:r>
                      <a:rPr lang="en-US" altLang="ja-JP" sz="2400" i="1" dirty="0">
                        <a:solidFill>
                          <a:schemeClr val="tx1"/>
                        </a:solidFill>
                        <a:latin typeface="Cambria Math" charset="0"/>
                      </a:rPr>
                      <m:t>})→{</m:t>
                    </m:r>
                    <m:r>
                      <a:rPr lang="en-US" altLang="ja-JP" sz="2400" i="1" dirty="0">
                        <a:solidFill>
                          <a:schemeClr val="tx1"/>
                        </a:solidFill>
                        <a:latin typeface="Cambria Math" charset="0"/>
                      </a:rPr>
                      <m:t>𝑦</m:t>
                    </m:r>
                    <m:r>
                      <a:rPr lang="en-US" altLang="ja-JP" sz="2400" i="1" dirty="0">
                        <a:solidFill>
                          <a:schemeClr val="tx1"/>
                        </a:solidFill>
                        <a:latin typeface="Cambria Math" charset="0"/>
                      </a:rPr>
                      <m:t>∣</m:t>
                    </m:r>
                    <m:r>
                      <a:rPr lang="en-US" altLang="ja-JP" sz="2400" b="1" i="1" dirty="0">
                        <a:solidFill>
                          <a:schemeClr val="tx1"/>
                        </a:solidFill>
                        <a:latin typeface="Cambria Math" charset="0"/>
                      </a:rPr>
                      <m:t>𝑸</m:t>
                    </m:r>
                    <m:r>
                      <a:rPr lang="en-US" altLang="ja-JP" sz="2400" b="1" i="1" dirty="0">
                        <a:solidFill>
                          <a:schemeClr val="tx1"/>
                        </a:solidFill>
                        <a:latin typeface="Cambria Math" charset="0"/>
                      </a:rPr>
                      <m:t>(</m:t>
                    </m:r>
                    <m:r>
                      <a:rPr lang="en-US" altLang="ja-JP" sz="2400" b="1" i="1" dirty="0">
                        <a:solidFill>
                          <a:schemeClr val="tx1"/>
                        </a:solidFill>
                        <a:latin typeface="Cambria Math" charset="0"/>
                      </a:rPr>
                      <m:t>𝒙</m:t>
                    </m:r>
                    <m:r>
                      <a:rPr lang="en-US" altLang="ja-JP" sz="2400" b="1" i="1" dirty="0">
                        <a:solidFill>
                          <a:schemeClr val="tx1"/>
                        </a:solidFill>
                        <a:latin typeface="Cambria Math" charset="0"/>
                      </a:rPr>
                      <m:t>, </m:t>
                    </m:r>
                    <m:r>
                      <a:rPr lang="en-US" altLang="ja-JP" sz="2400" b="1" i="1" dirty="0">
                        <a:solidFill>
                          <a:schemeClr val="tx1"/>
                        </a:solidFill>
                        <a:latin typeface="Cambria Math" charset="0"/>
                      </a:rPr>
                      <m:t>𝒚</m:t>
                    </m:r>
                    <m:r>
                      <a:rPr lang="en-US" altLang="ja-JP" sz="2400" b="1" i="1" dirty="0">
                        <a:solidFill>
                          <a:schemeClr val="tx1"/>
                        </a:solidFill>
                        <a:latin typeface="Cambria Math" charset="0"/>
                      </a:rPr>
                      <m:t>)</m:t>
                    </m:r>
                    <m:r>
                      <a:rPr lang="en-US" altLang="ja-JP" sz="2400" i="1" dirty="0">
                        <a:solidFill>
                          <a:schemeClr val="tx1"/>
                        </a:solidFill>
                        <a:latin typeface="Cambria Math" charset="0"/>
                      </a:rPr>
                      <m:t>}</m:t>
                    </m:r>
                  </m:oMath>
                </a14:m>
                <a:endParaRPr kumimoji="1" lang="en-US" altLang="ja-JP" sz="2400" b="1" dirty="0" smtClean="0">
                  <a:solidFill>
                    <a:schemeClr val="accent1"/>
                  </a:solidFill>
                  <a:latin typeface="Osaka−等幅"/>
                  <a:ea typeface="Osaka−等幅"/>
                  <a:cs typeface="Osaka−等幅"/>
                </a:endParaRPr>
              </a:p>
              <a:p>
                <a:r>
                  <a:rPr kumimoji="1" lang="en-US" altLang="ja-JP" sz="24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let rec</a:t>
                </a:r>
                <a:r>
                  <a:rPr kumimoji="1" lang="en-US" altLang="ja-JP" sz="2400" b="1" dirty="0" smtClean="0"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kumimoji="1" lang="en-US" altLang="ja-JP" sz="2400" dirty="0" smtClean="0">
                    <a:latin typeface="Osaka−等幅"/>
                    <a:ea typeface="Osaka−等幅"/>
                    <a:cs typeface="Osaka−等幅"/>
                  </a:rPr>
                  <a:t>sum</a:t>
                </a:r>
                <a:r>
                  <a:rPr lang="en-US" altLang="ja-JP" sz="2400" dirty="0" smtClean="0">
                    <a:latin typeface="Osaka−等幅"/>
                    <a:ea typeface="Osaka−等幅"/>
                    <a:cs typeface="Osaka−等幅"/>
                  </a:rPr>
                  <a:t> x = </a:t>
                </a:r>
                <a:r>
                  <a:rPr lang="en-US" altLang="ja-JP" sz="24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if</a:t>
                </a:r>
                <a:r>
                  <a:rPr lang="en-US" altLang="ja-JP" sz="2400" dirty="0" smtClean="0">
                    <a:latin typeface="Osaka−等幅"/>
                    <a:ea typeface="Osaka−等幅"/>
                    <a:cs typeface="Osaka−等幅"/>
                  </a:rPr>
                  <a:t> x = 0 </a:t>
                </a:r>
                <a:r>
                  <a:rPr lang="en-US" altLang="ja-JP" sz="24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then</a:t>
                </a:r>
                <a:r>
                  <a:rPr lang="en-US" altLang="ja-JP" sz="2400" dirty="0" smtClean="0">
                    <a:latin typeface="Osaka−等幅"/>
                    <a:ea typeface="Osaka−等幅"/>
                    <a:cs typeface="Osaka−等幅"/>
                  </a:rPr>
                  <a:t> 0 </a:t>
                </a:r>
                <a:r>
                  <a:rPr lang="en-US" altLang="ja-JP" sz="24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else</a:t>
                </a:r>
                <a:r>
                  <a:rPr lang="en-US" altLang="ja-JP" sz="2400" b="1" dirty="0" smtClean="0">
                    <a:solidFill>
                      <a:srgbClr val="4F81BD"/>
                    </a:solidFill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lang="en-US" altLang="ja-JP" sz="2400" dirty="0">
                    <a:latin typeface="Osaka−等幅"/>
                    <a:ea typeface="Osaka−等幅"/>
                    <a:cs typeface="Osaka−等幅"/>
                  </a:rPr>
                  <a:t>x</a:t>
                </a:r>
                <a:r>
                  <a:rPr lang="en-US" altLang="ja-JP" sz="2400" dirty="0" smtClean="0">
                    <a:latin typeface="Osaka−等幅"/>
                    <a:ea typeface="Osaka−等幅"/>
                    <a:cs typeface="Osaka−等幅"/>
                  </a:rPr>
                  <a:t> + sum (x-1)</a:t>
                </a:r>
              </a:p>
            </p:txBody>
          </p:sp>
        </mc:Choice>
        <mc:Fallback xmlns="">
          <p:sp>
            <p:nvSpPr>
              <p:cNvPr id="7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984" y="3535954"/>
                <a:ext cx="7835805" cy="784830"/>
              </a:xfrm>
              <a:prstGeom prst="rect">
                <a:avLst/>
              </a:prstGeom>
              <a:blipFill rotWithShape="0">
                <a:blip r:embed="rId4"/>
                <a:stretch>
                  <a:fillRect l="-1166" t="-64885" r="-699" b="-29008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Down Arrow 13"/>
              <p:cNvSpPr/>
              <p:nvPr/>
            </p:nvSpPr>
            <p:spPr>
              <a:xfrm>
                <a:off x="3111852" y="4438897"/>
                <a:ext cx="2282772" cy="1082075"/>
              </a:xfrm>
              <a:prstGeom prst="downArrow">
                <a:avLst>
                  <a:gd name="adj1" fmla="val 62567"/>
                  <a:gd name="adj2" fmla="val 44536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rgbClr val="FF0000"/>
                          </a:solidFill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𝒎𝒂𝒙</m:t>
                      </m:r>
                      <m:d>
                        <m:dPr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𝑷</m:t>
                          </m:r>
                        </m:e>
                      </m:d>
                    </m:oMath>
                  </m:oMathPara>
                </a14:m>
                <a:endParaRPr lang="en-US" altLang="ja-JP" sz="2400" b="1" i="1" dirty="0" smtClean="0">
                  <a:solidFill>
                    <a:srgbClr val="FF0000"/>
                  </a:solidFill>
                  <a:latin typeface="Cambria Math" charset="0"/>
                  <a:ea typeface="Hiragino Kaku Gothic ProN W6" charset="-128"/>
                  <a:cs typeface="Hiragino Kaku Gothic ProN W6" charset="-128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ja-JP" sz="2400" b="1" i="1">
                          <a:solidFill>
                            <a:srgbClr val="FF0000"/>
                          </a:solidFill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𝒎𝒊𝒏</m:t>
                      </m:r>
                      <m:d>
                        <m:dPr>
                          <m:ctrlP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rgbClr val="FF0000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𝑸</m:t>
                          </m:r>
                        </m:e>
                      </m:d>
                    </m:oMath>
                  </m:oMathPara>
                </a14:m>
                <a:endParaRPr kumimoji="1" lang="ja-JP" altLang="en-US" sz="2400" b="1" dirty="0" smtClean="0">
                  <a:latin typeface="Hiragino Kaku Gothic ProN W6" charset="-128"/>
                  <a:ea typeface="Hiragino Kaku Gothic ProN W6" charset="-128"/>
                  <a:cs typeface="Hiragino Kaku Gothic ProN W6" charset="-128"/>
                </a:endParaRPr>
              </a:p>
            </p:txBody>
          </p:sp>
        </mc:Choice>
        <mc:Fallback xmlns="">
          <p:sp>
            <p:nvSpPr>
              <p:cNvPr id="14" name="Down Arrow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1852" y="4438897"/>
                <a:ext cx="2282772" cy="1082075"/>
              </a:xfrm>
              <a:prstGeom prst="downArrow">
                <a:avLst>
                  <a:gd name="adj1" fmla="val 62567"/>
                  <a:gd name="adj2" fmla="val 44536"/>
                </a:avLst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504440" y="1196478"/>
            <a:ext cx="53915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i="1" dirty="0" smtClean="0">
                <a:solidFill>
                  <a:srgbClr val="FF0000"/>
                </a:solidFill>
              </a:rPr>
              <a:t>max/min</a:t>
            </a:r>
            <a:r>
              <a:rPr kumimoji="1" lang="en-US" altLang="ja-JP" sz="2800" b="1" i="1" dirty="0" smtClean="0"/>
              <a:t> </a:t>
            </a:r>
            <a:r>
              <a:rPr kumimoji="1" lang="en-US" altLang="ja-JP" sz="2800" b="1" dirty="0" smtClean="0"/>
              <a:t>optimization constraints </a:t>
            </a:r>
            <a:endParaRPr kumimoji="1" lang="ja-JP" alt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69769" y="1800778"/>
                <a:ext cx="7702391" cy="954107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altLang="ja-JP" sz="2800" b="1" i="1" smtClean="0">
                        <a:solidFill>
                          <a:schemeClr val="tx1"/>
                        </a:solidFill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𝒎𝒂𝒙</m:t>
                    </m:r>
                    <m:d>
                      <m:dPr>
                        <m:ctrlPr>
                          <a:rPr lang="en-US" altLang="ja-JP" sz="2800" b="1" i="1">
                            <a:solidFill>
                              <a:schemeClr val="tx1"/>
                            </a:solidFill>
                            <a:latin typeface="Cambria Math" charset="0"/>
                            <a:ea typeface="Hiragino Kaku Gothic ProN W6" charset="-128"/>
                            <a:cs typeface="Hiragino Kaku Gothic ProN W6" charset="-128"/>
                          </a:rPr>
                        </m:ctrlPr>
                      </m:dPr>
                      <m:e>
                        <m:r>
                          <a:rPr lang="en-US" altLang="ja-JP" sz="2800" b="1" i="1">
                            <a:solidFill>
                              <a:schemeClr val="tx1"/>
                            </a:solidFill>
                            <a:latin typeface="Cambria Math" charset="0"/>
                            <a:ea typeface="Hiragino Kaku Gothic ProN W6" charset="-128"/>
                            <a:cs typeface="Hiragino Kaku Gothic ProN W6" charset="-128"/>
                          </a:rPr>
                          <m:t>𝑷</m:t>
                        </m:r>
                      </m:e>
                    </m:d>
                  </m:oMath>
                </a14:m>
                <a:r>
                  <a:rPr kumimoji="1" lang="en-US" altLang="ja-JP" sz="2800" dirty="0" smtClean="0"/>
                  <a:t>: infer a maximally-</a:t>
                </a:r>
                <a:r>
                  <a:rPr kumimoji="1" lang="en-US" altLang="ja-JP" sz="2800" b="1" dirty="0" smtClean="0"/>
                  <a:t>weak</a:t>
                </a:r>
                <a:r>
                  <a:rPr lang="en-US" altLang="ja-JP" sz="2800" dirty="0" smtClean="0"/>
                  <a:t> </a:t>
                </a:r>
                <a:r>
                  <a:rPr kumimoji="1" lang="en-US" altLang="ja-JP" sz="2800" dirty="0" smtClean="0"/>
                  <a:t>predicate for </a:t>
                </a:r>
                <a14:m>
                  <m:oMath xmlns:m="http://schemas.openxmlformats.org/officeDocument/2006/math">
                    <m:r>
                      <a:rPr lang="en-US" altLang="ja-JP" sz="2800" b="1" i="1"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𝑷</m:t>
                    </m:r>
                  </m:oMath>
                </a14:m>
                <a:endParaRPr kumimoji="1" lang="en-US" altLang="ja-JP" sz="2800" dirty="0" smtClean="0"/>
              </a:p>
              <a:p>
                <a:pPr algn="ctr"/>
                <a14:m>
                  <m:oMath xmlns:m="http://schemas.openxmlformats.org/officeDocument/2006/math">
                    <m:r>
                      <a:rPr lang="en-US" altLang="ja-JP" sz="2800" b="1" i="1"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𝒎</m:t>
                    </m:r>
                    <m:r>
                      <a:rPr lang="en-US" altLang="ja-JP" sz="2800" b="1" i="1" smtClean="0"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𝒊𝒏</m:t>
                    </m:r>
                    <m:d>
                      <m:dPr>
                        <m:ctrlPr>
                          <a:rPr lang="en-US" altLang="ja-JP" sz="2800" b="1" i="1" smtClean="0">
                            <a:latin typeface="Cambria Math" charset="0"/>
                            <a:ea typeface="Hiragino Kaku Gothic ProN W6" charset="-128"/>
                            <a:cs typeface="Hiragino Kaku Gothic ProN W6" charset="-128"/>
                          </a:rPr>
                        </m:ctrlPr>
                      </m:dPr>
                      <m:e>
                        <m:r>
                          <a:rPr lang="en-US" altLang="ja-JP" sz="2800" b="1" i="1" smtClean="0">
                            <a:latin typeface="Cambria Math" charset="0"/>
                            <a:ea typeface="Hiragino Kaku Gothic ProN W6" charset="-128"/>
                            <a:cs typeface="Hiragino Kaku Gothic ProN W6" charset="-128"/>
                          </a:rPr>
                          <m:t>𝑸</m:t>
                        </m:r>
                      </m:e>
                    </m:d>
                    <m:r>
                      <a:rPr lang="en-US" altLang="ja-JP" sz="2800" b="1" i="1" smtClean="0"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:</m:t>
                    </m:r>
                  </m:oMath>
                </a14:m>
                <a:r>
                  <a:rPr kumimoji="1" lang="en-US" altLang="ja-JP" sz="2800" dirty="0" smtClean="0"/>
                  <a:t> infer a maximally-</a:t>
                </a:r>
                <a:r>
                  <a:rPr kumimoji="1" lang="en-US" altLang="ja-JP" sz="2800" b="1" dirty="0" smtClean="0"/>
                  <a:t>strong</a:t>
                </a:r>
                <a:r>
                  <a:rPr kumimoji="1" lang="en-US" altLang="ja-JP" sz="2800" dirty="0" smtClean="0"/>
                  <a:t> predicate for</a:t>
                </a:r>
                <a:r>
                  <a:rPr lang="en-US" altLang="ja-JP" sz="2800" b="1" dirty="0">
                    <a:ea typeface="Hiragino Kaku Gothic ProN W6" charset="-128"/>
                    <a:cs typeface="Hiragino Kaku Gothic ProN W6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1" i="1" smtClean="0"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𝑸</m:t>
                    </m:r>
                  </m:oMath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769" y="1800778"/>
                <a:ext cx="7702391" cy="954107"/>
              </a:xfrm>
              <a:prstGeom prst="rect">
                <a:avLst/>
              </a:prstGeom>
              <a:blipFill rotWithShape="0">
                <a:blip r:embed="rId6"/>
                <a:stretch>
                  <a:fillRect t="-3681" b="-14724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ounded Rectangular Callout 22"/>
          <p:cNvSpPr/>
          <p:nvPr/>
        </p:nvSpPr>
        <p:spPr>
          <a:xfrm>
            <a:off x="999855" y="2892105"/>
            <a:ext cx="2134761" cy="530096"/>
          </a:xfrm>
          <a:prstGeom prst="wedgeRoundRectCallout">
            <a:avLst>
              <a:gd name="adj1" fmla="val 31780"/>
              <a:gd name="adj2" fmla="val 73963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 smtClean="0"/>
              <a:t>Precondition</a:t>
            </a:r>
            <a:endParaRPr kumimoji="1" lang="ja-JP" alt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69769" y="5459923"/>
                <a:ext cx="3580925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US" altLang="ja-JP" sz="28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𝑥</m:t>
                          </m:r>
                        </m:e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𝑥</m:t>
                          </m:r>
                          <m:r>
                            <a:rPr lang="en-US" altLang="ja-JP" sz="2800" i="1">
                              <a:latin typeface="Cambria Math" charset="0"/>
                            </a:rPr>
                            <m:t>&lt;0</m:t>
                          </m:r>
                        </m:e>
                      </m:d>
                      <m:r>
                        <a:rPr lang="en-US" altLang="ja-JP" sz="2800" i="1">
                          <a:latin typeface="Cambria Math" charset="0"/>
                        </a:rPr>
                        <m:t>→{</m:t>
                      </m:r>
                      <m:r>
                        <a:rPr lang="en-US" altLang="ja-JP" sz="2800" i="1">
                          <a:latin typeface="Cambria Math" charset="0"/>
                        </a:rPr>
                        <m:t>𝑦</m:t>
                      </m:r>
                      <m:r>
                        <a:rPr lang="en-US" altLang="ja-JP" sz="2800" i="1">
                          <a:latin typeface="Cambria Math" charset="0"/>
                        </a:rPr>
                        <m:t>∣ ⊥}</m:t>
                      </m:r>
                    </m:oMath>
                  </m:oMathPara>
                </a14:m>
                <a:endParaRPr lang="ja-JP" altLang="en-US" sz="2800" dirty="0">
                  <a:solidFill>
                    <a:srgbClr val="C0504D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769" y="5459923"/>
                <a:ext cx="3580925" cy="5232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1714430" y="6184571"/>
                <a:ext cx="5177106" cy="53328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sepChr m:val="∣"/>
                          <m:ctrlPr>
                            <a:rPr lang="en-US" altLang="ja-JP" sz="28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𝑥</m:t>
                          </m:r>
                        </m:e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𝑥</m:t>
                          </m:r>
                          <m:r>
                            <a:rPr lang="en-US" altLang="ja-JP" sz="2800" i="1">
                              <a:latin typeface="Cambria Math" charset="0"/>
                            </a:rPr>
                            <m:t>=0</m:t>
                          </m:r>
                        </m:e>
                      </m:d>
                      <m:r>
                        <a:rPr lang="en-US" altLang="ja-JP" sz="2800" i="1">
                          <a:latin typeface="Cambria Math" charset="0"/>
                        </a:rPr>
                        <m:t>→{</m:t>
                      </m:r>
                      <m:r>
                        <a:rPr lang="en-US" altLang="ja-JP" sz="2800" i="1">
                          <a:latin typeface="Cambria Math" charset="0"/>
                        </a:rPr>
                        <m:t>𝑦</m:t>
                      </m:r>
                      <m:r>
                        <a:rPr lang="en-US" altLang="ja-JP" sz="2800" i="1">
                          <a:latin typeface="Cambria Math" charset="0"/>
                        </a:rPr>
                        <m:t>∣</m:t>
                      </m:r>
                      <m:r>
                        <a:rPr lang="en-US" altLang="ja-JP" sz="2800" b="0" i="1" smtClean="0">
                          <a:latin typeface="Cambria Math" charset="0"/>
                        </a:rPr>
                        <m:t>𝑦</m:t>
                      </m:r>
                      <m:r>
                        <a:rPr lang="en-US" altLang="ja-JP" sz="2800" b="0" i="1" smtClean="0">
                          <a:latin typeface="Cambria Math" charset="0"/>
                        </a:rPr>
                        <m:t>=0}</m:t>
                      </m:r>
                    </m:oMath>
                  </m:oMathPara>
                </a14:m>
                <a:endParaRPr lang="ja-JP" altLang="en-US" sz="2800" dirty="0">
                  <a:solidFill>
                    <a:srgbClr val="C0504D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430" y="6184571"/>
                <a:ext cx="5177106" cy="53328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4620644" y="5480734"/>
                <a:ext cx="3214575" cy="53328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ja-JP" sz="2800">
                          <a:latin typeface="Cambria Math" charset="0"/>
                        </a:rPr>
                        <m:t>int</m:t>
                      </m:r>
                      <m:r>
                        <a:rPr lang="en-US" altLang="ja-JP" sz="2800" i="1">
                          <a:latin typeface="Cambria Math" charset="0"/>
                        </a:rPr>
                        <m:t>→{</m:t>
                      </m:r>
                      <m:r>
                        <a:rPr lang="en-US" altLang="ja-JP" sz="2800" i="1">
                          <a:latin typeface="Cambria Math" charset="0"/>
                        </a:rPr>
                        <m:t>𝑦</m:t>
                      </m:r>
                      <m:r>
                        <a:rPr lang="en-US" altLang="ja-JP" sz="2800" i="1">
                          <a:latin typeface="Cambria Math" charset="0"/>
                        </a:rPr>
                        <m:t>∣</m:t>
                      </m:r>
                      <m:r>
                        <a:rPr lang="en-US" altLang="ja-JP" sz="2800" b="0" i="1" smtClean="0">
                          <a:latin typeface="Cambria Math" charset="0"/>
                        </a:rPr>
                        <m:t>𝑦</m:t>
                      </m:r>
                      <m:r>
                        <a:rPr lang="en-US" altLang="ja-JP" sz="2800" b="0" i="1" smtClean="0">
                          <a:latin typeface="Cambria Math" charset="0"/>
                        </a:rPr>
                        <m:t>≥0}</m:t>
                      </m:r>
                    </m:oMath>
                  </m:oMathPara>
                </a14:m>
                <a:endParaRPr lang="ja-JP" altLang="en-US" sz="2800" dirty="0">
                  <a:solidFill>
                    <a:srgbClr val="C0504D"/>
                  </a:solidFill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0644" y="5480734"/>
                <a:ext cx="3214575" cy="53328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ounded Rectangular Callout 32"/>
          <p:cNvSpPr/>
          <p:nvPr/>
        </p:nvSpPr>
        <p:spPr>
          <a:xfrm>
            <a:off x="4354582" y="2893463"/>
            <a:ext cx="2348237" cy="530096"/>
          </a:xfrm>
          <a:prstGeom prst="wedgeRoundRectCallout">
            <a:avLst>
              <a:gd name="adj1" fmla="val -32154"/>
              <a:gd name="adj2" fmla="val 84539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b="1" dirty="0" smtClean="0"/>
              <a:t>Post</a:t>
            </a:r>
            <a:r>
              <a:rPr kumimoji="1" lang="en-US" altLang="ja-JP" sz="2800" b="1" dirty="0" smtClean="0"/>
              <a:t>condition</a:t>
            </a:r>
            <a:endParaRPr kumimoji="1" lang="ja-JP" altLang="en-US" sz="28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7440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1"/>
    </mc:Choice>
    <mc:Fallback xmlns="">
      <p:transition spd="slow" advTm="17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3" grpId="0" animBg="1"/>
      <p:bldP spid="30" grpId="0"/>
      <p:bldP spid="31" grpId="0" animBg="1"/>
      <p:bldP spid="32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How to Specify Preference Orders (3/3)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2015/9/10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4"/>
              <p:cNvSpPr txBox="1"/>
              <p:nvPr/>
            </p:nvSpPr>
            <p:spPr>
              <a:xfrm>
                <a:off x="611189" y="3025594"/>
                <a:ext cx="7835805" cy="78483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tIns="0" rIns="0" rtlCol="0" anchor="t">
                <a:spAutoFit/>
              </a:bodyPr>
              <a:lstStyle/>
              <a:p>
                <a:r>
                  <a:rPr lang="en-US" altLang="ja-JP" sz="2400" dirty="0">
                    <a:solidFill>
                      <a:schemeClr val="tx1"/>
                    </a:solidFill>
                  </a:rPr>
                  <a:t>s</a:t>
                </a:r>
                <a:r>
                  <a:rPr lang="en-US" altLang="ja-JP" sz="2400" dirty="0" smtClean="0">
                    <a:solidFill>
                      <a:schemeClr val="tx1"/>
                    </a:solidFill>
                  </a:rPr>
                  <a:t>um 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(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𝑥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 : {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𝑥</m:t>
                    </m:r>
                    <m:r>
                      <a:rPr lang="en-US" altLang="ja-JP" sz="2400" i="1" dirty="0">
                        <a:solidFill>
                          <a:schemeClr val="tx1"/>
                        </a:solidFill>
                        <a:latin typeface="Cambria Math" charset="0"/>
                      </a:rPr>
                      <m:t>∣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P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(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𝑥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)})</m:t>
                    </m:r>
                    <m:r>
                      <a:rPr lang="en-US" altLang="ja-JP" sz="2400" i="1" dirty="0">
                        <a:solidFill>
                          <a:schemeClr val="tx1"/>
                        </a:solidFill>
                        <a:latin typeface="Cambria Math" charset="0"/>
                      </a:rPr>
                      <m:t>→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{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𝑦</m:t>
                    </m:r>
                    <m:r>
                      <a:rPr lang="en-US" altLang="ja-JP" sz="2400" i="1" dirty="0">
                        <a:solidFill>
                          <a:schemeClr val="tx1"/>
                        </a:solidFill>
                        <a:latin typeface="Cambria Math" charset="0"/>
                      </a:rPr>
                      <m:t>∣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Q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(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𝑥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, 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y</m:t>
                    </m:r>
                    <m:r>
                      <m:rPr>
                        <m:nor/>
                      </m:rPr>
                      <a:rPr lang="en-US" altLang="ja-JP" sz="2400" dirty="0">
                        <a:solidFill>
                          <a:schemeClr val="tx1"/>
                        </a:solidFill>
                        <a:latin typeface="Cambria Math" charset="0"/>
                      </a:rPr>
                      <m:t>)}</m:t>
                    </m:r>
                  </m:oMath>
                </a14:m>
                <a:endParaRPr kumimoji="1" lang="en-US" altLang="ja-JP" sz="2400" b="1" dirty="0" smtClean="0">
                  <a:solidFill>
                    <a:schemeClr val="accent1"/>
                  </a:solidFill>
                  <a:latin typeface="Osaka−等幅"/>
                  <a:ea typeface="Osaka−等幅"/>
                  <a:cs typeface="Osaka−等幅"/>
                </a:endParaRPr>
              </a:p>
              <a:p>
                <a:r>
                  <a:rPr kumimoji="1" lang="en-US" altLang="ja-JP" sz="24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let rec</a:t>
                </a:r>
                <a:r>
                  <a:rPr kumimoji="1" lang="en-US" altLang="ja-JP" sz="2400" b="1" dirty="0" smtClean="0"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kumimoji="1" lang="en-US" altLang="ja-JP" sz="2400" dirty="0" smtClean="0">
                    <a:latin typeface="Osaka−等幅"/>
                    <a:ea typeface="Osaka−等幅"/>
                    <a:cs typeface="Osaka−等幅"/>
                  </a:rPr>
                  <a:t>sum</a:t>
                </a:r>
                <a:r>
                  <a:rPr lang="en-US" altLang="ja-JP" sz="2400" dirty="0" smtClean="0">
                    <a:latin typeface="Osaka−等幅"/>
                    <a:ea typeface="Osaka−等幅"/>
                    <a:cs typeface="Osaka−等幅"/>
                  </a:rPr>
                  <a:t> x = </a:t>
                </a:r>
                <a:r>
                  <a:rPr lang="en-US" altLang="ja-JP" sz="24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if</a:t>
                </a:r>
                <a:r>
                  <a:rPr lang="en-US" altLang="ja-JP" sz="2400" dirty="0" smtClean="0">
                    <a:latin typeface="Osaka−等幅"/>
                    <a:ea typeface="Osaka−等幅"/>
                    <a:cs typeface="Osaka−等幅"/>
                  </a:rPr>
                  <a:t> x = 0 </a:t>
                </a:r>
                <a:r>
                  <a:rPr lang="en-US" altLang="ja-JP" sz="24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then</a:t>
                </a:r>
                <a:r>
                  <a:rPr lang="en-US" altLang="ja-JP" sz="2400" dirty="0" smtClean="0">
                    <a:latin typeface="Osaka−等幅"/>
                    <a:ea typeface="Osaka−等幅"/>
                    <a:cs typeface="Osaka−等幅"/>
                  </a:rPr>
                  <a:t> 0 </a:t>
                </a:r>
                <a:r>
                  <a:rPr lang="en-US" altLang="ja-JP" sz="2400" b="1" dirty="0" smtClean="0">
                    <a:solidFill>
                      <a:schemeClr val="accent1"/>
                    </a:solidFill>
                    <a:latin typeface="Osaka−等幅"/>
                    <a:ea typeface="Osaka−等幅"/>
                    <a:cs typeface="Osaka−等幅"/>
                  </a:rPr>
                  <a:t>else</a:t>
                </a:r>
                <a:r>
                  <a:rPr lang="en-US" altLang="ja-JP" sz="2400" b="1" dirty="0" smtClean="0">
                    <a:solidFill>
                      <a:srgbClr val="4F81BD"/>
                    </a:solidFill>
                    <a:latin typeface="Osaka−等幅"/>
                    <a:ea typeface="Osaka−等幅"/>
                    <a:cs typeface="Osaka−等幅"/>
                  </a:rPr>
                  <a:t> </a:t>
                </a:r>
                <a:r>
                  <a:rPr lang="en-US" altLang="ja-JP" sz="2400" dirty="0">
                    <a:latin typeface="Osaka−等幅"/>
                    <a:ea typeface="Osaka−等幅"/>
                    <a:cs typeface="Osaka−等幅"/>
                  </a:rPr>
                  <a:t>x</a:t>
                </a:r>
                <a:r>
                  <a:rPr lang="en-US" altLang="ja-JP" sz="2400" dirty="0" smtClean="0">
                    <a:latin typeface="Osaka−等幅"/>
                    <a:ea typeface="Osaka−等幅"/>
                    <a:cs typeface="Osaka−等幅"/>
                  </a:rPr>
                  <a:t> + sum (x-1)</a:t>
                </a:r>
              </a:p>
            </p:txBody>
          </p:sp>
        </mc:Choice>
        <mc:Fallback xmlns="">
          <p:sp>
            <p:nvSpPr>
              <p:cNvPr id="7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189" y="3025594"/>
                <a:ext cx="7835805" cy="784830"/>
              </a:xfrm>
              <a:prstGeom prst="rect">
                <a:avLst/>
              </a:prstGeom>
              <a:blipFill rotWithShape="0">
                <a:blip r:embed="rId4"/>
                <a:stretch>
                  <a:fillRect l="-1087" t="-64885" r="-699" b="-29008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77031" y="1196478"/>
                <a:ext cx="632833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2800" b="1" i="1" dirty="0" smtClean="0">
                    <a:solidFill>
                      <a:srgbClr val="FF0000"/>
                    </a:solidFill>
                  </a:rPr>
                  <a:t>a priority order</a:t>
                </a:r>
                <a:r>
                  <a:rPr kumimoji="1" lang="en-US" altLang="ja-JP" sz="2800" b="1" i="1" dirty="0" smtClean="0"/>
                  <a:t> </a:t>
                </a:r>
                <a14:m>
                  <m:oMath xmlns:m="http://schemas.openxmlformats.org/officeDocument/2006/math">
                    <m:r>
                      <a:rPr lang="en-US" altLang="ja-JP" sz="2800" b="1" i="1">
                        <a:solidFill>
                          <a:srgbClr val="FF000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⊏</m:t>
                    </m:r>
                    <m:r>
                      <a:rPr lang="en-US" altLang="ja-JP" sz="2800" b="1" i="0" smtClean="0">
                        <a:solidFill>
                          <a:srgbClr val="FF000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kumimoji="1" lang="en-US" altLang="ja-JP" sz="2800" b="1" dirty="0" smtClean="0"/>
                  <a:t>on predicate variables</a:t>
                </a:r>
                <a:endParaRPr kumimoji="1" lang="ja-JP" altLang="en-US" sz="28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031" y="1196478"/>
                <a:ext cx="6328335" cy="523220"/>
              </a:xfrm>
              <a:prstGeom prst="rect">
                <a:avLst/>
              </a:prstGeom>
              <a:blipFill rotWithShape="0">
                <a:blip r:embed="rId5"/>
                <a:stretch>
                  <a:fillRect l="-2023" t="-10465" b="-325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69768" y="1885838"/>
                <a:ext cx="7702393" cy="52322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altLang="ja-JP" sz="2800" b="1" i="1" smtClean="0">
                        <a:solidFill>
                          <a:schemeClr val="tx1"/>
                        </a:solidFill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𝑸</m:t>
                    </m:r>
                    <m:r>
                      <a:rPr lang="en-US" altLang="ja-JP" sz="2800" b="1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⊏</m:t>
                    </m:r>
                    <m:r>
                      <a:rPr lang="en-US" altLang="ja-JP" sz="2800" b="1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𝑷</m:t>
                    </m:r>
                  </m:oMath>
                </a14:m>
                <a:r>
                  <a:rPr lang="en-US" altLang="ja-JP" sz="2800" b="1" dirty="0" smtClean="0">
                    <a:solidFill>
                      <a:schemeClr val="tx1"/>
                    </a:solidFill>
                    <a:ea typeface="Hiragino Kaku Gothic ProN W6" charset="-128"/>
                    <a:cs typeface="Hiragino Kaku Gothic ProN W6" charset="-128"/>
                  </a:rPr>
                  <a:t>: </a:t>
                </a:r>
                <a14:m>
                  <m:oMath xmlns:m="http://schemas.openxmlformats.org/officeDocument/2006/math">
                    <m:r>
                      <a:rPr lang="en-US" altLang="ja-JP" sz="2800" i="1" smtClean="0"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𝑄</m:t>
                    </m:r>
                  </m:oMath>
                </a14:m>
                <a:r>
                  <a:rPr lang="en-US" altLang="ja-JP" sz="2800" dirty="0" smtClean="0">
                    <a:solidFill>
                      <a:schemeClr val="tx1"/>
                    </a:solidFill>
                    <a:ea typeface="Hiragino Kaku Gothic ProN W6" charset="-128"/>
                    <a:cs typeface="Hiragino Kaku Gothic ProN W6" charset="-128"/>
                  </a:rPr>
                  <a:t> is given higher priority over</a:t>
                </a:r>
                <a:r>
                  <a:rPr lang="en-US" altLang="ja-JP" sz="2800" dirty="0">
                    <a:ea typeface="Hiragino Kaku Gothic ProN W6" charset="-128"/>
                    <a:cs typeface="Hiragino Kaku Gothic ProN W6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smtClean="0">
                        <a:latin typeface="Cambria Math" charset="0"/>
                        <a:ea typeface="Hiragino Kaku Gothic ProN W6" charset="-128"/>
                        <a:cs typeface="Hiragino Kaku Gothic ProN W6" charset="-128"/>
                      </a:rPr>
                      <m:t>𝑃</m:t>
                    </m:r>
                  </m:oMath>
                </a14:m>
                <a:endParaRPr lang="en-US" altLang="ja-JP" sz="2000" i="1" dirty="0">
                  <a:solidFill>
                    <a:schemeClr val="tx1"/>
                  </a:solidFill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768" y="1885838"/>
                <a:ext cx="7702393" cy="523220"/>
              </a:xfrm>
              <a:prstGeom prst="rect">
                <a:avLst/>
              </a:prstGeom>
              <a:blipFill rotWithShape="0">
                <a:blip r:embed="rId6"/>
                <a:stretch>
                  <a:fillRect t="-6522" b="-27174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188044" y="5718591"/>
                <a:ext cx="4332920" cy="523220"/>
              </a:xfrm>
              <a:prstGeom prst="rect">
                <a:avLst/>
              </a:prstGeom>
              <a:ln w="57150">
                <a:solidFill>
                  <a:schemeClr val="accent2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sz="280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𝑥</m:t>
                          </m:r>
                          <m:r>
                            <a:rPr lang="en-US" altLang="ja-JP" sz="2800">
                              <a:latin typeface="Cambria Math" charset="0"/>
                            </a:rPr>
                            <m:t> :</m:t>
                          </m:r>
                          <m:d>
                            <m:dPr>
                              <m:begChr m:val="{"/>
                              <m:endChr m:val="}"/>
                              <m:sepChr m:val="∣"/>
                              <m:ctrlPr>
                                <a:rPr lang="en-US" altLang="ja-JP" sz="28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altLang="ja-JP" sz="2800" i="1">
                                  <a:latin typeface="Cambria Math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altLang="ja-JP" sz="2800" i="1">
                                  <a:latin typeface="Cambria Math" charset="0"/>
                                </a:rPr>
                                <m:t>𝑥</m:t>
                              </m:r>
                              <m:r>
                                <a:rPr lang="en-US" altLang="ja-JP" sz="2800" i="1">
                                  <a:latin typeface="Cambria Math" charset="0"/>
                                </a:rPr>
                                <m:t>&lt;0</m:t>
                              </m:r>
                            </m:e>
                          </m:d>
                        </m:e>
                      </m:d>
                      <m:r>
                        <a:rPr lang="en-US" altLang="ja-JP" sz="2800" i="1">
                          <a:latin typeface="Cambria Math" charset="0"/>
                        </a:rPr>
                        <m:t>→{</m:t>
                      </m:r>
                      <m:r>
                        <a:rPr lang="en-US" altLang="ja-JP" sz="2800" i="1">
                          <a:latin typeface="Cambria Math" charset="0"/>
                        </a:rPr>
                        <m:t>𝑦</m:t>
                      </m:r>
                      <m:r>
                        <a:rPr lang="en-US" altLang="ja-JP" sz="2800" i="1">
                          <a:latin typeface="Cambria Math" charset="0"/>
                        </a:rPr>
                        <m:t>∣ ⊥}</m:t>
                      </m:r>
                    </m:oMath>
                  </m:oMathPara>
                </a14:m>
                <a:endParaRPr lang="ja-JP" altLang="en-US" sz="2800" dirty="0">
                  <a:solidFill>
                    <a:srgbClr val="C0504D"/>
                  </a:solidFill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044" y="5718591"/>
                <a:ext cx="4332920" cy="5232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571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1831308" y="4550932"/>
            <a:ext cx="1905762" cy="1208655"/>
            <a:chOff x="1964663" y="4551749"/>
            <a:chExt cx="1905762" cy="1208655"/>
          </a:xfrm>
        </p:grpSpPr>
        <p:sp>
          <p:nvSpPr>
            <p:cNvPr id="31" name="Down Arrow 30"/>
            <p:cNvSpPr/>
            <p:nvPr/>
          </p:nvSpPr>
          <p:spPr>
            <a:xfrm rot="2325656">
              <a:off x="1964663" y="4551749"/>
              <a:ext cx="1905762" cy="1208655"/>
            </a:xfrm>
            <a:prstGeom prst="downArrow">
              <a:avLst>
                <a:gd name="adj1" fmla="val 55705"/>
                <a:gd name="adj2" fmla="val 61423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b="1" dirty="0" smtClean="0">
                <a:latin typeface="Hiragino Kaku Gothic ProN W6" charset="-128"/>
                <a:ea typeface="Hiragino Kaku Gothic ProN W6" charset="-128"/>
                <a:cs typeface="Hiragino Kaku Gothic ProN W6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Rectangular Callout 27"/>
                <p:cNvSpPr/>
                <p:nvPr/>
              </p:nvSpPr>
              <p:spPr>
                <a:xfrm>
                  <a:off x="2250042" y="4685496"/>
                  <a:ext cx="1593759" cy="640912"/>
                </a:xfrm>
                <a:prstGeom prst="wedgeRectCallout">
                  <a:avLst>
                    <a:gd name="adj1" fmla="val 15340"/>
                    <a:gd name="adj2" fmla="val 8885"/>
                  </a:avLst>
                </a:prstGeom>
                <a:noFill/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kumimoji="1" lang="en-US" altLang="ja-JP" sz="3200" b="1" i="1" smtClean="0">
                            <a:solidFill>
                              <a:srgbClr val="FF0000"/>
                            </a:solidFill>
                            <a:latin typeface="Cambria Math" charset="0"/>
                            <a:ea typeface="Hiragino Kaku Gothic ProN W6" charset="-128"/>
                            <a:cs typeface="Hiragino Kaku Gothic ProN W6" charset="-128"/>
                          </a:rPr>
                          <m:t>𝑸</m:t>
                        </m:r>
                        <m:r>
                          <a:rPr kumimoji="1" lang="en-US" altLang="ja-JP" sz="3200" b="1" i="1" smtClean="0">
                            <a:solidFill>
                              <a:srgbClr val="FF000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⊏</m:t>
                        </m:r>
                        <m:r>
                          <a:rPr kumimoji="1" lang="en-US" altLang="ja-JP" sz="3200" b="1" i="1" smtClean="0">
                            <a:solidFill>
                              <a:srgbClr val="FF000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𝑷</m:t>
                        </m:r>
                      </m:oMath>
                    </m:oMathPara>
                  </a14:m>
                  <a:endParaRPr kumimoji="1" lang="en-US" altLang="ja-JP" sz="2400" b="1" i="1" dirty="0" smtClean="0">
                    <a:solidFill>
                      <a:srgbClr val="FF0000"/>
                    </a:solidFill>
                    <a:latin typeface="Cambria Math" charset="0"/>
                    <a:ea typeface="Cambria Math" charset="0"/>
                    <a:cs typeface="Cambria Math" charset="0"/>
                  </a:endParaRPr>
                </a:p>
              </p:txBody>
            </p:sp>
          </mc:Choice>
          <mc:Fallback xmlns="">
            <p:sp>
              <p:nvSpPr>
                <p:cNvPr id="28" name="Rectangular Callout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0042" y="4685496"/>
                  <a:ext cx="1593759" cy="640912"/>
                </a:xfrm>
                <a:prstGeom prst="wedgeRectCallout">
                  <a:avLst>
                    <a:gd name="adj1" fmla="val 15340"/>
                    <a:gd name="adj2" fmla="val 8885"/>
                  </a:avLst>
                </a:prstGeom>
                <a:blipFill rotWithShape="0">
                  <a:blip r:embed="rId8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5153373" y="5712242"/>
                <a:ext cx="3690050" cy="523220"/>
              </a:xfrm>
              <a:prstGeom prst="rect">
                <a:avLst/>
              </a:prstGeom>
              <a:ln w="57150">
                <a:solidFill>
                  <a:schemeClr val="accent2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sz="280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latin typeface="Cambria Math" charset="0"/>
                            </a:rPr>
                            <m:t>𝑥</m:t>
                          </m:r>
                          <m:r>
                            <a:rPr lang="en-US" altLang="ja-JP" sz="2800">
                              <a:latin typeface="Cambria Math" charset="0"/>
                            </a:rPr>
                            <m:t> :</m:t>
                          </m:r>
                          <m:r>
                            <m:rPr>
                              <m:nor/>
                            </m:rPr>
                            <a:rPr lang="en-US" altLang="ja-JP" sz="2800" b="0" i="0" smtClean="0">
                              <a:latin typeface="Cambria Math" charset="0"/>
                            </a:rPr>
                            <m:t>int</m:t>
                          </m:r>
                        </m:e>
                      </m:d>
                      <m:r>
                        <a:rPr lang="en-US" altLang="ja-JP" sz="2800" i="1">
                          <a:latin typeface="Cambria Math" charset="0"/>
                        </a:rPr>
                        <m:t>→{</m:t>
                      </m:r>
                      <m:r>
                        <a:rPr lang="en-US" altLang="ja-JP" sz="2800" b="0" i="1" smtClean="0">
                          <a:latin typeface="Cambria Math" charset="0"/>
                        </a:rPr>
                        <m:t>𝑦</m:t>
                      </m:r>
                      <m:r>
                        <a:rPr lang="en-US" altLang="ja-JP" sz="2800" b="0" i="1" smtClean="0">
                          <a:latin typeface="Cambria Math" charset="0"/>
                        </a:rPr>
                        <m:t>∣</m:t>
                      </m:r>
                      <m:r>
                        <a:rPr lang="en-US" altLang="ja-JP" sz="2800" i="1">
                          <a:latin typeface="Cambria Math" charset="0"/>
                        </a:rPr>
                        <m:t>𝑦</m:t>
                      </m:r>
                      <m:r>
                        <a:rPr lang="en-US" altLang="ja-JP" sz="2800" i="1">
                          <a:latin typeface="Cambria Math" charset="0"/>
                        </a:rPr>
                        <m:t>≥0}</m:t>
                      </m:r>
                    </m:oMath>
                  </m:oMathPara>
                </a14:m>
                <a:endParaRPr lang="ja-JP" altLang="en-US" sz="2800" dirty="0">
                  <a:solidFill>
                    <a:srgbClr val="C0504D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3373" y="5712242"/>
                <a:ext cx="3690050" cy="52322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571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Down Arrow 13"/>
              <p:cNvSpPr/>
              <p:nvPr/>
            </p:nvSpPr>
            <p:spPr>
              <a:xfrm>
                <a:off x="3048057" y="3928537"/>
                <a:ext cx="2282772" cy="1082075"/>
              </a:xfrm>
              <a:prstGeom prst="downArrow">
                <a:avLst>
                  <a:gd name="adj1" fmla="val 62567"/>
                  <a:gd name="adj2" fmla="val 44536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ysClr val="windowText" lastClr="000000"/>
                          </a:solidFill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𝒎𝒂𝒙</m:t>
                      </m:r>
                      <m:d>
                        <m:dPr>
                          <m:ctrlPr>
                            <a:rPr lang="en-US" altLang="ja-JP" sz="2400" b="1" i="1">
                              <a:solidFill>
                                <a:sysClr val="windowText" lastClr="000000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ysClr val="windowText" lastClr="000000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𝑷</m:t>
                          </m:r>
                        </m:e>
                      </m:d>
                    </m:oMath>
                  </m:oMathPara>
                </a14:m>
                <a:endParaRPr lang="en-US" altLang="ja-JP" sz="2400" b="1" i="1" dirty="0" smtClean="0">
                  <a:solidFill>
                    <a:sysClr val="windowText" lastClr="000000"/>
                  </a:solidFill>
                  <a:latin typeface="Cambria Math" charset="0"/>
                  <a:ea typeface="Hiragino Kaku Gothic ProN W6" charset="-128"/>
                  <a:cs typeface="Hiragino Kaku Gothic ProN W6" charset="-128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ja-JP" sz="2400" b="1" i="1">
                          <a:solidFill>
                            <a:sysClr val="windowText" lastClr="000000"/>
                          </a:solidFill>
                          <a:latin typeface="Cambria Math" charset="0"/>
                          <a:ea typeface="Hiragino Kaku Gothic ProN W6" charset="-128"/>
                          <a:cs typeface="Hiragino Kaku Gothic ProN W6" charset="-128"/>
                        </a:rPr>
                        <m:t>𝒎𝒊𝒏</m:t>
                      </m:r>
                      <m:d>
                        <m:dPr>
                          <m:ctrlPr>
                            <a:rPr lang="en-US" altLang="ja-JP" sz="2400" b="1" i="1">
                              <a:solidFill>
                                <a:sysClr val="windowText" lastClr="000000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</m:ctrlPr>
                        </m:dPr>
                        <m:e>
                          <m:r>
                            <a:rPr lang="en-US" altLang="ja-JP" sz="2400" b="1" i="1">
                              <a:solidFill>
                                <a:sysClr val="windowText" lastClr="000000"/>
                              </a:solidFill>
                              <a:latin typeface="Cambria Math" charset="0"/>
                              <a:ea typeface="Hiragino Kaku Gothic ProN W6" charset="-128"/>
                              <a:cs typeface="Hiragino Kaku Gothic ProN W6" charset="-128"/>
                            </a:rPr>
                            <m:t>𝑸</m:t>
                          </m:r>
                        </m:e>
                      </m:d>
                    </m:oMath>
                  </m:oMathPara>
                </a14:m>
                <a:endParaRPr kumimoji="1" lang="ja-JP" altLang="en-US" sz="2400" b="1" dirty="0" smtClean="0">
                  <a:solidFill>
                    <a:sysClr val="windowText" lastClr="000000"/>
                  </a:solidFill>
                  <a:latin typeface="Hiragino Kaku Gothic ProN W6" charset="-128"/>
                  <a:ea typeface="Hiragino Kaku Gothic ProN W6" charset="-128"/>
                  <a:cs typeface="Hiragino Kaku Gothic ProN W6" charset="-128"/>
                </a:endParaRPr>
              </a:p>
            </p:txBody>
          </p:sp>
        </mc:Choice>
        <mc:Fallback xmlns="">
          <p:sp>
            <p:nvSpPr>
              <p:cNvPr id="14" name="Down Arrow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57" y="3928537"/>
                <a:ext cx="2282772" cy="1082075"/>
              </a:xfrm>
              <a:prstGeom prst="downArrow">
                <a:avLst>
                  <a:gd name="adj1" fmla="val 62567"/>
                  <a:gd name="adj2" fmla="val 44536"/>
                </a:avLst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4849359" y="4503587"/>
            <a:ext cx="1905762" cy="1208655"/>
            <a:chOff x="5078927" y="4704149"/>
            <a:chExt cx="1905762" cy="1208655"/>
          </a:xfrm>
        </p:grpSpPr>
        <p:sp>
          <p:nvSpPr>
            <p:cNvPr id="32" name="Down Arrow 31"/>
            <p:cNvSpPr/>
            <p:nvPr/>
          </p:nvSpPr>
          <p:spPr>
            <a:xfrm rot="19147092">
              <a:off x="5078927" y="4704149"/>
              <a:ext cx="1905762" cy="1208655"/>
            </a:xfrm>
            <a:prstGeom prst="downArrow">
              <a:avLst>
                <a:gd name="adj1" fmla="val 55705"/>
                <a:gd name="adj2" fmla="val 61423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b="1" dirty="0" smtClean="0">
                <a:latin typeface="Hiragino Kaku Gothic ProN W6" charset="-128"/>
                <a:ea typeface="Hiragino Kaku Gothic ProN W6" charset="-128"/>
                <a:cs typeface="Hiragino Kaku Gothic ProN W6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Rectangular Callout 32"/>
                <p:cNvSpPr/>
                <p:nvPr/>
              </p:nvSpPr>
              <p:spPr>
                <a:xfrm>
                  <a:off x="5185404" y="4857774"/>
                  <a:ext cx="1593759" cy="640912"/>
                </a:xfrm>
                <a:prstGeom prst="wedgeRectCallout">
                  <a:avLst>
                    <a:gd name="adj1" fmla="val 15340"/>
                    <a:gd name="adj2" fmla="val 8885"/>
                  </a:avLst>
                </a:prstGeom>
                <a:noFill/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kumimoji="1" lang="en-US" altLang="ja-JP" sz="3200" b="1" i="1" smtClean="0">
                            <a:solidFill>
                              <a:srgbClr val="FF000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𝑷</m:t>
                        </m:r>
                        <m:r>
                          <a:rPr kumimoji="1" lang="en-US" altLang="ja-JP" sz="3200" b="1" i="1" smtClean="0">
                            <a:solidFill>
                              <a:srgbClr val="FF000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⊏</m:t>
                        </m:r>
                        <m:r>
                          <a:rPr kumimoji="1" lang="en-US" altLang="ja-JP" sz="3200" b="1" i="1" smtClean="0">
                            <a:solidFill>
                              <a:srgbClr val="FF000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𝑸</m:t>
                        </m:r>
                      </m:oMath>
                    </m:oMathPara>
                  </a14:m>
                  <a:endParaRPr kumimoji="1" lang="en-US" altLang="ja-JP" sz="2400" b="1" i="1" dirty="0" smtClean="0">
                    <a:solidFill>
                      <a:srgbClr val="FF0000"/>
                    </a:solidFill>
                    <a:latin typeface="Cambria Math" charset="0"/>
                    <a:ea typeface="Cambria Math" charset="0"/>
                    <a:cs typeface="Cambria Math" charset="0"/>
                  </a:endParaRPr>
                </a:p>
              </p:txBody>
            </p:sp>
          </mc:Choice>
          <mc:Fallback xmlns="">
            <p:sp>
              <p:nvSpPr>
                <p:cNvPr id="33" name="Rectangular Callout 3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85404" y="4857774"/>
                  <a:ext cx="1593759" cy="640912"/>
                </a:xfrm>
                <a:prstGeom prst="wedgeRectCallout">
                  <a:avLst>
                    <a:gd name="adj1" fmla="val 15340"/>
                    <a:gd name="adj2" fmla="val 8885"/>
                  </a:avLst>
                </a:prstGeom>
                <a:blipFill rotWithShape="0">
                  <a:blip r:embed="rId11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val="82175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48"/>
    </mc:Choice>
    <mc:Fallback xmlns="">
      <p:transition spd="slow" advTm="138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4|0.3|0.2|0.5|0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8|14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6|12.9|8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7|3.6|3.6|7.7|24.4|50.2|12.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8|2.4|12.2|5.3|7.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8|2.4|12.2|5.3|7.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4|8.6|23.2|18|8.5|2.6|7.1|3.1|4.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9|1.4|1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4|29.7|5.5|12.1|19.2|9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2|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0.4|0.7|0.6|1.8|0.4|0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2|0.1|0.2|0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1|0.1|0.2|0.1|0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2|0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2"/>
</p:tagLst>
</file>

<file path=ppt/theme/theme1.xml><?xml version="1.0" encoding="utf-8"?>
<a:theme xmlns:a="http://schemas.openxmlformats.org/drawingml/2006/main" name="Simpl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mple" id="{10E74957-F7F4-3644-9FF8-C5E5173CA51A}" vid="{10E93D39-B0C9-4845-880F-FF08EC8EBA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既定のテーマ</Template>
  <TotalTime>27795</TotalTime>
  <Words>4224</Words>
  <Application>Microsoft Macintosh PowerPoint</Application>
  <PresentationFormat>On-screen Show (4:3)</PresentationFormat>
  <Paragraphs>626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Calibri</vt:lpstr>
      <vt:lpstr>Calibri Light</vt:lpstr>
      <vt:lpstr>Cambria Math</vt:lpstr>
      <vt:lpstr>Hiragino Kaku Gothic Pro W3</vt:lpstr>
      <vt:lpstr>Hiragino Kaku Gothic ProN W3</vt:lpstr>
      <vt:lpstr>Hiragino Kaku Gothic ProN W6</vt:lpstr>
      <vt:lpstr>ＭＳ Ｐゴシック</vt:lpstr>
      <vt:lpstr>Osaka−等幅</vt:lpstr>
      <vt:lpstr>Symbol</vt:lpstr>
      <vt:lpstr>Arial</vt:lpstr>
      <vt:lpstr>Simple</vt:lpstr>
      <vt:lpstr>Refinement Type Inference via Horn Constraint Optimization</vt:lpstr>
      <vt:lpstr>Our Goal: Path-Sensitive Program Analysis of Higher-order Non-det. Functional Programs</vt:lpstr>
      <vt:lpstr>Refinement Type Inference</vt:lpstr>
      <vt:lpstr>A Challenge in Refinement Type Inference</vt:lpstr>
      <vt:lpstr>Existing Refinement Type Inference Tools</vt:lpstr>
      <vt:lpstr>Our Approach: Refinement Type Optimization</vt:lpstr>
      <vt:lpstr>How to Specify Preference Orders (1/3)</vt:lpstr>
      <vt:lpstr>How to Specify Preference Orders (2/3)</vt:lpstr>
      <vt:lpstr>How to Specify Preference Orders (3/3)</vt:lpstr>
      <vt:lpstr>Outline</vt:lpstr>
      <vt:lpstr>Applications of Refinement Type Optimization</vt:lpstr>
      <vt:lpstr>Non-Termination Analysis</vt:lpstr>
      <vt:lpstr>Non-Termination Analysis of Non-Deterministic Programs</vt:lpstr>
      <vt:lpstr>Non-Termination Analysis of Higher-Order Programs</vt:lpstr>
      <vt:lpstr>Applications of Refinement Type Optimization</vt:lpstr>
      <vt:lpstr>Conditional Termination Analysis (1/2)</vt:lpstr>
      <vt:lpstr>Conditional Termination Analysis (2/2)</vt:lpstr>
      <vt:lpstr>Outline</vt:lpstr>
      <vt:lpstr>Overall Structure</vt:lpstr>
      <vt:lpstr>Example: Type Optimization by Our Method</vt:lpstr>
      <vt:lpstr>Example: Horn Constraint Optimization</vt:lpstr>
      <vt:lpstr>Horn Constraint Solver Solve</vt:lpstr>
      <vt:lpstr>Outline</vt:lpstr>
      <vt:lpstr>Implementation &amp; Experiments</vt:lpstr>
      <vt:lpstr>Results of the Various Program Analysis Problems (excerpt)</vt:lpstr>
      <vt:lpstr>PowerPoint Presentation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Refinement Type Inference via Horn Constraint Optimization</dc:title>
  <dc:creator>Kodai Hashimoto</dc:creator>
  <cp:lastModifiedBy>Kodai Hashimoto</cp:lastModifiedBy>
  <cp:revision>1399</cp:revision>
  <cp:lastPrinted>2015-09-16T09:15:49Z</cp:lastPrinted>
  <dcterms:created xsi:type="dcterms:W3CDTF">2015-08-17T09:00:57Z</dcterms:created>
  <dcterms:modified xsi:type="dcterms:W3CDTF">2015-09-16T15:01:05Z</dcterms:modified>
</cp:coreProperties>
</file>