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75"/>
  </p:notesMasterIdLst>
  <p:sldIdLst>
    <p:sldId id="1004" r:id="rId3"/>
    <p:sldId id="1005" r:id="rId4"/>
    <p:sldId id="1034" r:id="rId5"/>
    <p:sldId id="1008" r:id="rId6"/>
    <p:sldId id="1035" r:id="rId7"/>
    <p:sldId id="1036" r:id="rId8"/>
    <p:sldId id="1031" r:id="rId9"/>
    <p:sldId id="1006" r:id="rId10"/>
    <p:sldId id="1032" r:id="rId11"/>
    <p:sldId id="1033" r:id="rId12"/>
    <p:sldId id="1020" r:id="rId13"/>
    <p:sldId id="1038" r:id="rId14"/>
    <p:sldId id="1040" r:id="rId15"/>
    <p:sldId id="1023" r:id="rId16"/>
    <p:sldId id="1065" r:id="rId17"/>
    <p:sldId id="1048" r:id="rId18"/>
    <p:sldId id="1049" r:id="rId19"/>
    <p:sldId id="1050" r:id="rId20"/>
    <p:sldId id="1045" r:id="rId21"/>
    <p:sldId id="1051" r:id="rId22"/>
    <p:sldId id="1046" r:id="rId23"/>
    <p:sldId id="1062" r:id="rId24"/>
    <p:sldId id="1047" r:id="rId25"/>
    <p:sldId id="1052" r:id="rId26"/>
    <p:sldId id="1066" r:id="rId27"/>
    <p:sldId id="1042" r:id="rId28"/>
    <p:sldId id="1015" r:id="rId29"/>
    <p:sldId id="1057" r:id="rId30"/>
    <p:sldId id="1059" r:id="rId31"/>
    <p:sldId id="907" r:id="rId32"/>
    <p:sldId id="1063" r:id="rId33"/>
    <p:sldId id="912" r:id="rId34"/>
    <p:sldId id="1061" r:id="rId35"/>
    <p:sldId id="1058" r:id="rId36"/>
    <p:sldId id="1053" r:id="rId37"/>
    <p:sldId id="1109" r:id="rId38"/>
    <p:sldId id="1043" r:id="rId39"/>
    <p:sldId id="1069" r:id="rId40"/>
    <p:sldId id="1070" r:id="rId41"/>
    <p:sldId id="1071" r:id="rId42"/>
    <p:sldId id="1100" r:id="rId43"/>
    <p:sldId id="972" r:id="rId44"/>
    <p:sldId id="1101" r:id="rId45"/>
    <p:sldId id="1077" r:id="rId46"/>
    <p:sldId id="1078" r:id="rId47"/>
    <p:sldId id="1079" r:id="rId48"/>
    <p:sldId id="1080" r:id="rId49"/>
    <p:sldId id="1081" r:id="rId50"/>
    <p:sldId id="1082" r:id="rId51"/>
    <p:sldId id="1083" r:id="rId52"/>
    <p:sldId id="1084" r:id="rId53"/>
    <p:sldId id="1085" r:id="rId54"/>
    <p:sldId id="1086" r:id="rId55"/>
    <p:sldId id="1087" r:id="rId56"/>
    <p:sldId id="1088" r:id="rId57"/>
    <p:sldId id="1089" r:id="rId58"/>
    <p:sldId id="1090" r:id="rId59"/>
    <p:sldId id="1091" r:id="rId60"/>
    <p:sldId id="1092" r:id="rId61"/>
    <p:sldId id="1102" r:id="rId62"/>
    <p:sldId id="1103" r:id="rId63"/>
    <p:sldId id="1104" r:id="rId64"/>
    <p:sldId id="1105" r:id="rId65"/>
    <p:sldId id="1106" r:id="rId66"/>
    <p:sldId id="1107" r:id="rId67"/>
    <p:sldId id="1108" r:id="rId68"/>
    <p:sldId id="1067" r:id="rId69"/>
    <p:sldId id="1022" r:id="rId70"/>
    <p:sldId id="1018" r:id="rId71"/>
    <p:sldId id="1041" r:id="rId72"/>
    <p:sldId id="1064" r:id="rId73"/>
    <p:sldId id="1068" r:id="rId7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CC7B63E-EF77-4123-B95E-4CC031B5FEDC}">
          <p14:sldIdLst>
            <p14:sldId id="1004"/>
            <p14:sldId id="1005"/>
            <p14:sldId id="1034"/>
            <p14:sldId id="1008"/>
            <p14:sldId id="1035"/>
            <p14:sldId id="1036"/>
            <p14:sldId id="1031"/>
            <p14:sldId id="1006"/>
            <p14:sldId id="1032"/>
            <p14:sldId id="1033"/>
            <p14:sldId id="1020"/>
            <p14:sldId id="1038"/>
            <p14:sldId id="1040"/>
            <p14:sldId id="1023"/>
          </p14:sldIdLst>
        </p14:section>
        <p14:section name="Challenges in Relational Verification" id="{CE5131E7-B627-45EB-9A1A-ADB87A56F6F6}">
          <p14:sldIdLst>
            <p14:sldId id="1065"/>
            <p14:sldId id="1048"/>
            <p14:sldId id="1049"/>
            <p14:sldId id="1050"/>
            <p14:sldId id="1045"/>
            <p14:sldId id="1051"/>
            <p14:sldId id="1046"/>
            <p14:sldId id="1062"/>
            <p14:sldId id="1047"/>
            <p14:sldId id="1052"/>
          </p14:sldIdLst>
        </p14:section>
        <p14:section name="Automating Relational Verification" id="{88F23478-9010-43A3-AAEF-EAFF690F850B}">
          <p14:sldIdLst>
            <p14:sldId id="1066"/>
            <p14:sldId id="1042"/>
            <p14:sldId id="1015"/>
            <p14:sldId id="1057"/>
            <p14:sldId id="1059"/>
            <p14:sldId id="907"/>
            <p14:sldId id="1063"/>
            <p14:sldId id="912"/>
            <p14:sldId id="1061"/>
            <p14:sldId id="1058"/>
            <p14:sldId id="1053"/>
            <p14:sldId id="1109"/>
            <p14:sldId id="1043"/>
            <p14:sldId id="1069"/>
            <p14:sldId id="1070"/>
            <p14:sldId id="1071"/>
            <p14:sldId id="1100"/>
            <p14:sldId id="972"/>
            <p14:sldId id="1101"/>
            <p14:sldId id="1077"/>
            <p14:sldId id="1078"/>
            <p14:sldId id="1079"/>
            <p14:sldId id="1080"/>
            <p14:sldId id="1081"/>
            <p14:sldId id="1082"/>
            <p14:sldId id="1083"/>
            <p14:sldId id="1084"/>
            <p14:sldId id="1085"/>
            <p14:sldId id="1086"/>
            <p14:sldId id="1087"/>
            <p14:sldId id="1088"/>
            <p14:sldId id="1089"/>
            <p14:sldId id="1090"/>
            <p14:sldId id="1091"/>
            <p14:sldId id="1092"/>
            <p14:sldId id="1102"/>
            <p14:sldId id="1103"/>
            <p14:sldId id="1104"/>
            <p14:sldId id="1105"/>
            <p14:sldId id="1106"/>
            <p14:sldId id="1107"/>
            <p14:sldId id="1108"/>
          </p14:sldIdLst>
        </p14:section>
        <p14:section name="Current Limitations and Future Directions" id="{92A1F186-FA4B-406D-A831-87E7DBABC1F1}">
          <p14:sldIdLst>
            <p14:sldId id="1067"/>
            <p14:sldId id="1022"/>
            <p14:sldId id="1018"/>
            <p14:sldId id="1041"/>
            <p14:sldId id="1064"/>
            <p14:sldId id="10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5" autoAdjust="0"/>
    <p:restoredTop sz="89266" autoAdjust="0"/>
  </p:normalViewPr>
  <p:slideViewPr>
    <p:cSldViewPr snapToGrid="0">
      <p:cViewPr varScale="1">
        <p:scale>
          <a:sx n="85" d="100"/>
          <a:sy n="85" d="100"/>
        </p:scale>
        <p:origin x="384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576BE-9261-4F96-85A8-38C2BE8C432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80139-2E19-4929-86A7-335CEE518A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41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39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734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530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259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i="0">
                    <a:latin typeface="Cambria Math" panose="02040503050406030204" pitchFamily="18" charset="0"/>
                  </a:rPr>
                  <a:t>𝑧_</a:t>
                </a:r>
                <a:r>
                  <a:rPr lang="en-US" altLang="ja-JP" sz="1200" b="0" i="0">
                    <a:latin typeface="Cambria Math" panose="02040503050406030204" pitchFamily="18" charset="0"/>
                  </a:rPr>
                  <a:t>2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&gt;0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⟸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altLang="ja-JP" sz="1200" b="0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█(</a:t>
                </a:r>
                <a:r>
                  <a:rPr lang="en-US" altLang="ja-JP" sz="1200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𝐼(𝑥_1,𝑦_1,𝑧_1,𝑥_2,𝑦_2,𝑧_2 )</a:t>
                </a:r>
                <a:r>
                  <a:rPr lang="en-US" altLang="ja-JP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∧@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𝑆𝑐ℎ_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2 (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𝑥_1,𝑦_1,𝑧_1,𝑥_2,𝑦_2,𝑧_2 ) ))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∧𝑧_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&gt;0</a:t>
                </a:r>
                <a:r>
                  <a:rPr lang="en-US" altLang="ja-JP" sz="1200" i="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",</a:t>
                </a:r>
                <a:r>
                  <a:rPr lang="ja-JP" altLang="en-US" sz="1200" i="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"</a:t>
                </a:r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8F831-B5A7-4C02-97B4-6383111FF8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4EAD0291-CBC3-44C6-8A88-DFA9F35E09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000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en-US" altLang="ja-JP" sz="1800" b="0" i="0" u="none" strike="noStrike" baseline="0" dirty="0">
                  <a:latin typeface="SFRM1000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i="0">
                    <a:latin typeface="Cambria Math" panose="02040503050406030204" pitchFamily="18" charset="0"/>
                  </a:rPr>
                  <a:t>𝑧_</a:t>
                </a:r>
                <a:r>
                  <a:rPr lang="en-US" altLang="ja-JP" sz="1200" b="0" i="0">
                    <a:latin typeface="Cambria Math" panose="02040503050406030204" pitchFamily="18" charset="0"/>
                  </a:rPr>
                  <a:t>2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&gt;0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⟸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altLang="ja-JP" sz="1200" b="0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█(</a:t>
                </a:r>
                <a:r>
                  <a:rPr lang="en-US" altLang="ja-JP" sz="1200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𝐼(𝑥_1,𝑦_1,𝑧_1,𝑥_2,𝑦_2,𝑧_2 )</a:t>
                </a:r>
                <a:r>
                  <a:rPr lang="en-US" altLang="ja-JP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∧@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𝑆𝑐ℎ_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2 (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𝑥_1,𝑦_1,𝑧_1,𝑥_2,𝑦_2,𝑧_2 ) ))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∧𝑧_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&gt;0</a:t>
                </a:r>
                <a:r>
                  <a:rPr lang="en-US" altLang="ja-JP" sz="1200" i="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",</a:t>
                </a:r>
                <a:r>
                  <a:rPr lang="ja-JP" altLang="en-US" sz="1200" i="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"</a:t>
                </a:r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8F831-B5A7-4C02-97B4-6383111FF8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4EAD0291-CBC3-44C6-8A88-DFA9F35E09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156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79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044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514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en-US" altLang="ja-JP" sz="1200" b="0" i="0" u="none" strike="noStrike" baseline="0" dirty="0">
                  <a:latin typeface="LinLibertineT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ja-JP" sz="1800" b="0" u="none" strike="noStrike" baseline="0" dirty="0"/>
                  <a:t>CHCs </a:t>
                </a:r>
                <a:r>
                  <a:rPr lang="en-US" altLang="ja-JP" sz="1800" b="0" i="0" u="none" strike="noStrike" baseline="0">
                    <a:latin typeface="Cambria Math" panose="02040503050406030204" pitchFamily="18" charset="0"/>
                  </a:rPr>
                  <a:t>Π_1^0</a:t>
                </a:r>
                <a:r>
                  <a:rPr lang="en-US" altLang="ja-JP" sz="1800" b="0" i="0" u="none" strike="noStrike" baseline="0" dirty="0">
                    <a:latin typeface="LinLibertineT"/>
                  </a:rPr>
                  <a:t>-complete, </a:t>
                </a:r>
                <a:r>
                  <a:rPr lang="en-US" altLang="ja-JP" sz="1200" b="0" u="none" strike="noStrike" baseline="0" dirty="0" err="1"/>
                  <a:t>pfwCSP</a:t>
                </a:r>
                <a:r>
                  <a:rPr lang="en-US" altLang="ja-JP" sz="1200" b="0" u="none" strike="noStrike" baseline="0" dirty="0"/>
                  <a:t> </a:t>
                </a:r>
                <a:r>
                  <a:rPr lang="en-US" altLang="ja-JP" sz="1200" b="0" i="0" u="none" strike="noStrike" baseline="0">
                    <a:latin typeface="Cambria Math" panose="02040503050406030204" pitchFamily="18" charset="0"/>
                  </a:rPr>
                  <a:t>Σ_2^1</a:t>
                </a:r>
                <a:r>
                  <a:rPr lang="en-US" altLang="ja-JP" sz="1200" b="0" i="0" u="none" strike="noStrike" baseline="0" dirty="0">
                    <a:latin typeface="LinLibertineT"/>
                  </a:rPr>
                  <a:t>-complete, </a:t>
                </a:r>
                <a:r>
                  <a:rPr lang="en-US" altLang="ja-JP" sz="1200" b="0" u="none" strike="noStrike" baseline="0" dirty="0" err="1"/>
                  <a:t>muCLP</a:t>
                </a:r>
                <a:r>
                  <a:rPr lang="en-US" altLang="ja-JP" sz="1200" b="0" u="none" strike="noStrike" baseline="0" dirty="0"/>
                  <a:t> in </a:t>
                </a:r>
                <a:r>
                  <a:rPr lang="en-US" altLang="ja-JP" sz="1200" b="0" i="0" u="none" strike="noStrike" baseline="0">
                    <a:latin typeface="Cambria Math" panose="02040503050406030204" pitchFamily="18" charset="0"/>
                  </a:rPr>
                  <a:t>Δ_2^1</a:t>
                </a:r>
                <a:endParaRPr lang="en-US" altLang="ja-JP" sz="1200" b="0" i="0" u="none" strike="noStrike" baseline="0" dirty="0">
                  <a:latin typeface="LinLibertineT"/>
                </a:endParaRPr>
              </a:p>
              <a:p>
                <a:pPr algn="l"/>
                <a:r>
                  <a:rPr lang="en-US" altLang="ja-JP" dirty="0"/>
                  <a:t>defined by a sequence of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equations</a:t>
                </a:r>
                <a:r>
                  <a:rPr lang="en-US" altLang="ja-JP" dirty="0"/>
                  <a:t> of the either form </a:t>
                </a:r>
                <a:r>
                  <a:rPr lang="en-US" altLang="ja-JP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𝑿(𝒙 ̃ ) =_</a:t>
                </a:r>
                <a:r>
                  <a:rPr lang="en-US" altLang="ja-JP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𝝁</a:t>
                </a:r>
                <a:r>
                  <a:rPr lang="en-US" altLang="ja-JP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𝝓</a:t>
                </a:r>
                <a:r>
                  <a:rPr lang="en-US" altLang="ja-JP" b="0" dirty="0"/>
                  <a:t> or </a:t>
                </a:r>
                <a:r>
                  <a:rPr lang="en-US" altLang="ja-JP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𝑿(𝒙 ̃ ) =_</a:t>
                </a:r>
                <a:r>
                  <a:rPr lang="en-US" altLang="ja-JP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𝝂</a:t>
                </a:r>
                <a:r>
                  <a:rPr lang="en-US" altLang="ja-JP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𝝓</a:t>
                </a:r>
                <a:endParaRPr lang="en-US" altLang="ja-JP" sz="1200" b="0" i="0" u="none" strike="noStrike" baseline="0" dirty="0">
                  <a:latin typeface="LinLibertineT"/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90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002C7-450D-4BC9-943D-79296554BA5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6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b="0" i="0">
                    <a:latin typeface="Cambria Math" panose="02040503050406030204" pitchFamily="18" charset="0"/>
                  </a:rPr>
                  <a:t>=_𝐷𝑇𝐼</a:t>
                </a:r>
                <a:r>
                  <a:rPr kumimoji="1" lang="en-US" altLang="ja-JP" dirty="0"/>
                  <a:t> can not be defined by 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𝑓(𝑥)⇓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𝑦)</a:t>
                </a:r>
                <a:r>
                  <a:rPr lang="en-US" altLang="ja-JP" i="0">
                    <a:latin typeface="Cambria Math" panose="02040503050406030204" pitchFamily="18" charset="0"/>
                  </a:rPr>
                  <a:t>⇔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𝑔(𝑥)⇓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𝑦)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because it does not satisfy determinism</a:t>
                </a:r>
              </a:p>
              <a:p>
                <a:r>
                  <a:rPr kumimoji="1" lang="en-US" altLang="ja-JP" b="0" i="0">
                    <a:latin typeface="Cambria Math" panose="02040503050406030204" pitchFamily="18" charset="0"/>
                  </a:rPr>
                  <a:t>=_𝐷𝑇𝐼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and 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=_𝐷𝑇𝑆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do</a:t>
                </a:r>
                <a:r>
                  <a:rPr kumimoji="1" lang="en-US" altLang="ja-JP" baseline="0" dirty="0"/>
                  <a:t> not preserve properties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360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801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604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621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032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484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99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7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i="0">
                    <a:latin typeface="Cambria Math" panose="02040503050406030204" pitchFamily="18" charset="0"/>
                  </a:rPr>
                  <a:t>𝑓≤_𝑇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𝐼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𝑔</a:t>
                </a:r>
                <a:r>
                  <a:rPr lang="en-US" altLang="ja-JP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≜</a:t>
                </a:r>
                <a:r>
                  <a:rPr lang="en-US" altLang="ja-JP" i="0">
                    <a:latin typeface="Cambria Math" panose="02040503050406030204" pitchFamily="18" charset="0"/>
                  </a:rPr>
                  <a:t>∀𝑥,𝑦.(𝑓(𝑥)⇓𝑦)⟹(𝑔(𝑥)⇑ )∨(𝑔(𝑥)⇓𝑦)</a:t>
                </a:r>
                <a:r>
                  <a:rPr lang="en-US" altLang="ja-JP" i="0" dirty="0">
                    <a:solidFill>
                      <a:schemeClr val="tx2"/>
                    </a:solidFill>
                    <a:latin typeface="+mn-lt"/>
                  </a:rPr>
                  <a:t> seems more natural (corresponds</a:t>
                </a:r>
                <a:r>
                  <a:rPr lang="en-US" altLang="ja-JP" i="0" baseline="0" dirty="0">
                    <a:solidFill>
                      <a:schemeClr val="tx2"/>
                    </a:solidFill>
                    <a:latin typeface="+mn-lt"/>
                  </a:rPr>
                  <a:t> to = </a:t>
                </a:r>
                <a:r>
                  <a:rPr lang="en-US" altLang="ja-JP" i="0">
                    <a:latin typeface="Cambria Math" panose="02040503050406030204" pitchFamily="18" charset="0"/>
                  </a:rPr>
                  <a:t>≤_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𝐷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𝑇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𝐼</a:t>
                </a:r>
                <a:r>
                  <a:rPr lang="en-US" altLang="ja-JP" i="0" dirty="0">
                    <a:solidFill>
                      <a:schemeClr val="tx2"/>
                    </a:solidFill>
                    <a:latin typeface="+mn-lt"/>
                  </a:rPr>
                  <a:t>) but does not preserve partial correctness of g to f</a:t>
                </a:r>
                <a:endParaRPr lang="en-US" altLang="ja-JP" dirty="0">
                  <a:solidFill>
                    <a:schemeClr val="tx2"/>
                  </a:solidFill>
                </a:endParaRPr>
              </a:p>
              <a:p>
                <a:pPr lvl="1"/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ja-JP" i="0">
                    <a:latin typeface="Cambria Math" panose="02040503050406030204" pitchFamily="18" charset="0"/>
                  </a:rPr>
                  <a:t>≤_𝑇𝑆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cannot be defined by </a:t>
                </a:r>
                <a:r>
                  <a:rPr lang="en-US" altLang="ja-JP" i="0">
                    <a:latin typeface="Cambria Math" panose="02040503050406030204" pitchFamily="18" charset="0"/>
                  </a:rPr>
                  <a:t>(𝑓(𝑥)⇓𝑦)⟹(𝑔(𝑥)⇓𝑦)</a:t>
                </a:r>
                <a:endParaRPr kumimoji="1" lang="en-US" altLang="ja-JP" dirty="0"/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dirty="0">
                    <a:solidFill>
                      <a:schemeClr val="tx2"/>
                    </a:solidFill>
                  </a:rPr>
                  <a:t>Non-det. &amp; Term.-sensitive:</a:t>
                </a:r>
                <a:r>
                  <a:rPr lang="en-US" altLang="ja-JP" dirty="0"/>
                  <a:t>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𝑓≤_𝑁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𝑑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𝑇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𝑆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𝑔</a:t>
                </a:r>
                <a:r>
                  <a:rPr lang="en-US" altLang="ja-JP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≜</a:t>
                </a:r>
                <a:r>
                  <a:rPr lang="en-US" altLang="ja-JP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𝑓≤_𝑁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𝑑𝑇𝐼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𝑔)</a:t>
                </a:r>
                <a:r>
                  <a:rPr lang="en-US" altLang="ja-JP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∧</a:t>
                </a:r>
                <a:r>
                  <a:rPr lang="en-US" altLang="ja-JP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∀𝑥.</a:t>
                </a:r>
                <a:r>
                  <a:rPr lang="en-US" altLang="ja-JP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𝑓(𝑥)⇑)  ⟹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(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𝑔(𝑥)⇑)</a:t>
                </a:r>
                <a:endParaRPr kumimoji="1" lang="fr-FR" altLang="ja-JP" dirty="0"/>
              </a:p>
              <a:p>
                <a:pPr lvl="1"/>
                <a:endParaRPr kumimoji="1" lang="en-US" altLang="ja-JP" dirty="0"/>
              </a:p>
              <a:p>
                <a:pPr lvl="1"/>
                <a:r>
                  <a:rPr lang="en-US" altLang="ja-JP" dirty="0">
                    <a:solidFill>
                      <a:schemeClr val="tx2"/>
                    </a:solidFill>
                  </a:rPr>
                  <a:t>Non-det. &amp; Termination-insensitive:</a:t>
                </a:r>
                <a:r>
                  <a:rPr lang="en-US" altLang="ja-JP" dirty="0"/>
                  <a:t>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𝑓≤_𝑁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𝑑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𝑇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𝐼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𝑔</a:t>
                </a:r>
                <a:r>
                  <a:rPr lang="en-US" altLang="ja-JP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≜</a:t>
                </a:r>
                <a:r>
                  <a:rPr lang="en-US" altLang="ja-JP" i="0">
                    <a:latin typeface="Cambria Math" panose="02040503050406030204" pitchFamily="18" charset="0"/>
                  </a:rPr>
                  <a:t>∀𝑥.{𝑦∣𝑓(𝑥)⇓𝑦}⊆{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𝑦</a:t>
                </a:r>
                <a:r>
                  <a:rPr lang="en-US" altLang="ja-JP" i="0">
                    <a:latin typeface="Cambria Math" panose="02040503050406030204" pitchFamily="18" charset="0"/>
                  </a:rPr>
                  <a:t>∣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𝑔(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𝑥)⇓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𝑦}</a:t>
                </a:r>
                <a:endParaRPr lang="en-US" altLang="ja-JP" dirty="0"/>
              </a:p>
              <a:p>
                <a:pPr lvl="2"/>
                <a:r>
                  <a:rPr lang="en-US" altLang="ja-JP" dirty="0">
                    <a:solidFill>
                      <a:srgbClr val="FF0000"/>
                    </a:solidFill>
                  </a:rPr>
                  <a:t>If </a:t>
                </a:r>
                <a:r>
                  <a:rPr lang="en-US" altLang="ja-JP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𝑓≤_</a:t>
                </a:r>
                <a:r>
                  <a:rPr lang="en-US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𝑁𝑑</a:t>
                </a:r>
                <a:r>
                  <a:rPr lang="en-US" altLang="ja-JP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𝑇</a:t>
                </a:r>
                <a:r>
                  <a:rPr lang="en-US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𝐼 </a:t>
                </a:r>
                <a:r>
                  <a:rPr lang="en-US" altLang="ja-JP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𝑔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, then </a:t>
                </a:r>
                <a:r>
                  <a:rPr lang="en-US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⊨{𝑃𝑟𝑒}  𝑔 {𝑃𝑜𝑠𝑡}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implies </a:t>
                </a:r>
                <a:r>
                  <a:rPr lang="en-US" altLang="ja-JP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⊨{𝑃𝑟𝑒}</a:t>
                </a:r>
                <a:r>
                  <a:rPr lang="en-US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𝑓 </a:t>
                </a:r>
                <a:r>
                  <a:rPr lang="en-US" altLang="ja-JP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{𝑃𝑜𝑠𝑡}</a:t>
                </a:r>
                <a:endParaRPr kumimoji="1" lang="en-US" altLang="ja-JP" dirty="0"/>
              </a:p>
              <a:p>
                <a:pPr lvl="2"/>
                <a:r>
                  <a:rPr kumimoji="1" lang="en-US" altLang="ja-JP" dirty="0"/>
                  <a:t>Is exactly the same as </a:t>
                </a:r>
                <a:r>
                  <a:rPr lang="en-US" altLang="ja-JP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𝑓≤_𝑇𝑆 𝑔</a:t>
                </a:r>
                <a:endParaRPr kumimoji="1" lang="en-US" altLang="ja-JP" dirty="0"/>
              </a:p>
              <a:p>
                <a:pPr lvl="1"/>
                <a:r>
                  <a:rPr kumimoji="1" lang="en-US" altLang="ja-JP" dirty="0"/>
                  <a:t>How to define probabilistic refinement?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fr-FR" altLang="ja-JP" dirty="0">
                    <a:solidFill>
                      <a:schemeClr val="tx2"/>
                    </a:solidFill>
                  </a:rPr>
                  <a:t>Observational </a:t>
                </a:r>
                <a:r>
                  <a:rPr kumimoji="1" lang="fr-FR" altLang="ja-JP" dirty="0" err="1">
                    <a:solidFill>
                      <a:schemeClr val="tx2"/>
                    </a:solidFill>
                  </a:rPr>
                  <a:t>refinement</a:t>
                </a:r>
                <a:r>
                  <a:rPr kumimoji="1" lang="fr-FR" altLang="ja-JP" dirty="0">
                    <a:solidFill>
                      <a:schemeClr val="tx2"/>
                    </a:solidFill>
                  </a:rPr>
                  <a:t>:</a:t>
                </a:r>
                <a:r>
                  <a:rPr kumimoji="1" lang="fr-FR" altLang="ja-JP" dirty="0"/>
                  <a:t>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𝑝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≤_𝑂𝑏𝑠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𝑞</a:t>
                </a:r>
                <a:r>
                  <a:rPr lang="en-US" altLang="ja-JP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≜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∀𝐶,𝑦.(</a:t>
                </a:r>
                <a:r>
                  <a:rPr lang="en-US" altLang="ja-JP" i="0">
                    <a:latin typeface="Cambria Math" panose="02040503050406030204" pitchFamily="18" charset="0"/>
                  </a:rPr>
                  <a:t>𝐶[𝑝]⇓𝑦)⟹</a:t>
                </a:r>
                <a:r>
                  <a:rPr kumimoji="1" lang="en-US" altLang="ja-JP" b="0" i="0">
                    <a:latin typeface="Cambria Math" panose="02040503050406030204" pitchFamily="18" charset="0"/>
                  </a:rPr>
                  <a:t>(</a:t>
                </a:r>
                <a:r>
                  <a:rPr lang="en-US" altLang="ja-JP" i="0">
                    <a:latin typeface="Cambria Math" panose="02040503050406030204" pitchFamily="18" charset="0"/>
                  </a:rPr>
                  <a:t>𝐶[𝑞]⇓𝑦)</a:t>
                </a:r>
                <a:endParaRPr kumimoji="1" lang="fr-FR" altLang="ja-JP" dirty="0"/>
              </a:p>
              <a:p>
                <a:pPr lvl="1"/>
                <a:r>
                  <a:rPr kumimoji="1" lang="en-US" altLang="ja-JP" dirty="0"/>
                  <a:t>How to preserve </a:t>
                </a:r>
                <a:r>
                  <a:rPr kumimoji="1" lang="en-US" altLang="ja-JP" dirty="0" err="1"/>
                  <a:t>hyperproperties</a:t>
                </a:r>
                <a:endParaRPr kumimoji="1" lang="en-US" altLang="ja-JP" dirty="0"/>
              </a:p>
              <a:p>
                <a:pPr lvl="1"/>
                <a:endParaRPr kumimoji="1" lang="en-US" altLang="ja-JP" dirty="0"/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the termination of </a:t>
                </a:r>
                <a:r>
                  <a:rPr lang="en-US" altLang="ja-JP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𝑔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implies the termination of </a:t>
                </a:r>
                <a:r>
                  <a:rPr lang="en-US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𝑓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62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40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dirty="0"/>
                  <a:t>NI [Goguen+ ’82]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dirty="0"/>
                  <a:t>A generalization of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NI</a:t>
                </a:r>
                <a:r>
                  <a:rPr lang="en-US" altLang="ja-JP" dirty="0"/>
                  <a:t> for non-deterministic programs</a:t>
                </a:r>
              </a:p>
              <a:p>
                <a:pPr marL="0" indent="0">
                  <a:buFont typeface="+mj-lt"/>
                  <a:buNone/>
                </a:pPr>
                <a:r>
                  <a:rPr lang="en-US" altLang="ja-JP" b="1" i="1" dirty="0">
                    <a:solidFill>
                      <a:srgbClr val="FF0000"/>
                    </a:solidFill>
                  </a:rPr>
                  <a:t>Co-termination</a:t>
                </a:r>
                <a:r>
                  <a:rPr lang="en-US" altLang="ja-JP" dirty="0"/>
                  <a:t> </a:t>
                </a:r>
                <a:r>
                  <a:rPr lang="en-US" altLang="ja-JP" i="0">
                    <a:latin typeface="Cambria Math" panose="02040503050406030204" pitchFamily="18" charset="0"/>
                  </a:rPr>
                  <a:t>∈</a:t>
                </a:r>
                <a:r>
                  <a:rPr lang="en-US" altLang="ja-JP" dirty="0"/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Hyperliveness</a:t>
                </a:r>
              </a:p>
              <a:p>
                <a:pPr marL="0" indent="0">
                  <a:buFont typeface="+mj-lt"/>
                  <a:buNone/>
                </a:pPr>
                <a:r>
                  <a:rPr lang="en-US" altLang="ja-JP" dirty="0"/>
                  <a:t>Formalize that multiple programs agree on termination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b="1" i="1" dirty="0">
                    <a:solidFill>
                      <a:srgbClr val="FF0000"/>
                    </a:solidFill>
                  </a:rPr>
                  <a:t>(TI-/TS-) Generalized NI (GNI)</a:t>
                </a:r>
                <a:r>
                  <a:rPr lang="en-US" altLang="ja-JP" dirty="0"/>
                  <a:t> </a:t>
                </a:r>
                <a:r>
                  <a:rPr lang="en-US" altLang="ja-JP" i="0">
                    <a:latin typeface="Cambria Math" panose="02040503050406030204" pitchFamily="18" charset="0"/>
                  </a:rPr>
                  <a:t>∈</a:t>
                </a:r>
                <a:r>
                  <a:rPr lang="en-US" altLang="ja-JP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∀∃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 hyperproperties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b="1" i="1" dirty="0">
                  <a:solidFill>
                    <a:srgbClr val="0070C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485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041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456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315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07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ADC013-F37E-415F-9373-97DF2A996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A901B3-1726-4B18-A7DC-70B77B3ED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85D542-BD70-4DB2-BB7E-5F0AAFD7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05CF83-8D6B-4F4C-8805-85830AFD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641B44-1A7F-47E3-8512-19361CA5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91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F592BE-7E4F-46DD-B741-3A7AC1A8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DA9315-3675-4917-AE48-E750DCD1F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0BC925-3826-4812-8963-783FE7F3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296505-8B4F-4CDD-B154-8E64D690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88DCFA-A711-446A-A219-B6917B37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39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32DA3E2-EBA2-46BF-AABC-679260952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1DAF2C-CA1F-4325-BC7C-2A9B1EA28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389F53-7B2F-464E-9218-ED237223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8D2B63-70DE-49FC-9D94-0974A408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E39A18-F6DB-4224-A5AC-71DE13FD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39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6571-4575-4CC4-9ABF-693ACD284C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938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6571-4575-4CC4-9ABF-693ACD284C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21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6571-4575-4CC4-9ABF-693ACD284C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460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6571-4575-4CC4-9ABF-693ACD284C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043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6571-4575-4CC4-9ABF-693ACD284C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390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6571-4575-4CC4-9ABF-693ACD284C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46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6571-4575-4CC4-9ABF-693ACD284C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60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6571-4575-4CC4-9ABF-693ACD284C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23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39EB68-BC0B-4999-B569-39C586C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237906"/>
            <a:ext cx="11926957" cy="1034303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E9F9A2-F621-4522-89DD-DBE0194E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1" y="1359673"/>
            <a:ext cx="11926957" cy="5367129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6C888B-A0EB-CE1F-5167-7E3E1B9D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8A0C743C-15C9-897F-D420-2C5859F3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12" name="フッター プレースホルダー 4">
            <a:extLst>
              <a:ext uri="{FF2B5EF4-FFF2-40B4-BE49-F238E27FC236}">
                <a16:creationId xmlns:a16="http://schemas.microsoft.com/office/drawing/2014/main" id="{DF9A8D85-2A23-5B7D-D67F-5D8D84CA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631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6571-4575-4CC4-9ABF-693ACD284C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756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6571-4575-4CC4-9ABF-693ACD284C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536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6571-4575-4CC4-9ABF-693ACD284C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4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9C1DC3-3A06-425E-A39C-3A260D22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2D0B48-F8C1-431B-9206-732DE81B6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29839C-3CEB-49BD-9CCE-7CF4AC35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741C96-30C2-4D0D-B0C4-1364D52C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2716D0-8489-426E-9F41-33DFE33C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17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40BAB4-98FD-4E89-A1A9-D79D909F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872ED4-8006-4ED3-BDBE-C0ED992DA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680169-D95C-4C74-BC37-A6771D17B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FC3B66-FE3C-4A0E-A87D-9F9BEEF7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353DB5-280E-4913-A164-E611007E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7A18AE-0CC6-4B94-A4CC-EBC3FDD2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22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B45C07-C0B7-4C2A-9CEB-1BD57008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B6E84D-4A42-48C4-A4F8-B39AC47C2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87CB509-F1A1-49F9-8FA8-90160EB2B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A59A0EF-6B53-47EC-9739-A7C858142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8FDAA7E-C6A1-4A5E-B111-416CAC7C3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A8377C7-B76A-4853-B633-39E5CCAC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5780EA3-CC2D-40A7-BB14-345B9F37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E60D27D-E361-4EAE-8C25-038ACBE0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69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5123C-FD2A-411B-AD52-23A87195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DC5863-C76F-4480-9BB0-C22FAD4F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3C9D5-1840-482F-AB84-998D6580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B50AB4-7B63-49E1-BDC0-16261D2D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25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3788F33-1541-4516-B547-AE8AC24C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004601E-8F06-4118-8613-7B5059D1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12E194-0464-4E03-81BE-6C45B6A0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10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992E82-298B-45C6-B144-12D9EBE5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77B74B-FF9E-4364-B19C-6EB372B0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F2AE1A-9168-4CFB-A1B3-60D0A1D4A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D0D4DB-7F98-4FF0-B225-79AC9EF5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CBB844-660A-41EF-9F3A-FAB20FE8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CF43C5-FDA8-44DB-9C65-DF17D82C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06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E67018-56A5-4DD4-B38A-1307D124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54B76FF-FF6D-407F-98DA-9ABBBFE2A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543398-2EDD-4663-8C38-DD69B2BD5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F7C893-B8A1-4194-A6E1-718CF29F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9B9D35-4AA1-43F9-AAC5-C73580D1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999B6D-5EF4-4DBB-8AE7-728F3331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73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00E04F-079B-405D-B7D2-D1FFE307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BC33CD-1E1A-48AA-ACCB-1EBF2E21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940EEF-CC63-45DD-B563-0CA8C4593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86B0BB-F8FD-4F7E-9F54-4AB2ADD40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209F51-D363-491E-B5B5-415F20D2E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94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6571-4575-4CC4-9ABF-693ACD284C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43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fp.dip.jp/rcam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2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Relationship Id="rId9" Type="http://schemas.openxmlformats.org/officeDocument/2006/relationships/image" Target="../media/image4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56.png"/><Relationship Id="rId21" Type="http://schemas.openxmlformats.org/officeDocument/2006/relationships/image" Target="../media/image42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45.png"/><Relationship Id="rId5" Type="http://schemas.openxmlformats.org/officeDocument/2006/relationships/image" Target="../media/image58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63.png"/><Relationship Id="rId19" Type="http://schemas.openxmlformats.org/officeDocument/2006/relationships/image" Target="../media/image40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iroshi-unno/coa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4.png"/><Relationship Id="rId7" Type="http://schemas.openxmlformats.org/officeDocument/2006/relationships/image" Target="../media/image8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8.png"/><Relationship Id="rId5" Type="http://schemas.openxmlformats.org/officeDocument/2006/relationships/image" Target="../media/image79.png"/><Relationship Id="rId10" Type="http://schemas.openxmlformats.org/officeDocument/2006/relationships/image" Target="../media/image87.png"/><Relationship Id="rId4" Type="http://schemas.openxmlformats.org/officeDocument/2006/relationships/image" Target="../media/image55.png"/><Relationship Id="rId9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900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80.png"/><Relationship Id="rId5" Type="http://schemas.openxmlformats.org/officeDocument/2006/relationships/image" Target="../media/image1210.png"/><Relationship Id="rId10" Type="http://schemas.openxmlformats.org/officeDocument/2006/relationships/image" Target="../media/image170.png"/><Relationship Id="rId4" Type="http://schemas.openxmlformats.org/officeDocument/2006/relationships/image" Target="../media/image100.png"/><Relationship Id="rId9" Type="http://schemas.openxmlformats.org/officeDocument/2006/relationships/image" Target="../media/image16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7.png"/><Relationship Id="rId7" Type="http://schemas.openxmlformats.org/officeDocument/2006/relationships/image" Target="../media/image9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5" Type="http://schemas.openxmlformats.org/officeDocument/2006/relationships/image" Target="../media/image90.png"/><Relationship Id="rId10" Type="http://schemas.openxmlformats.org/officeDocument/2006/relationships/image" Target="../media/image110.png"/><Relationship Id="rId4" Type="http://schemas.openxmlformats.org/officeDocument/2006/relationships/image" Target="../media/image89.png"/><Relationship Id="rId9" Type="http://schemas.openxmlformats.org/officeDocument/2006/relationships/image" Target="../media/image10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0.png"/><Relationship Id="rId7" Type="http://schemas.openxmlformats.org/officeDocument/2006/relationships/image" Target="../media/image10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91.png"/><Relationship Id="rId4" Type="http://schemas.openxmlformats.org/officeDocument/2006/relationships/image" Target="../media/image92.png"/><Relationship Id="rId9" Type="http://schemas.openxmlformats.org/officeDocument/2006/relationships/image" Target="../media/image1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0.png"/><Relationship Id="rId7" Type="http://schemas.openxmlformats.org/officeDocument/2006/relationships/image" Target="../media/image10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91.png"/><Relationship Id="rId4" Type="http://schemas.openxmlformats.org/officeDocument/2006/relationships/image" Target="../media/image92.png"/><Relationship Id="rId9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0.png"/><Relationship Id="rId7" Type="http://schemas.openxmlformats.org/officeDocument/2006/relationships/image" Target="../media/image10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91.png"/><Relationship Id="rId4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90.png"/><Relationship Id="rId7" Type="http://schemas.openxmlformats.org/officeDocument/2006/relationships/image" Target="../media/image10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.png"/><Relationship Id="rId5" Type="http://schemas.openxmlformats.org/officeDocument/2006/relationships/image" Target="../media/image91.png"/><Relationship Id="rId4" Type="http://schemas.openxmlformats.org/officeDocument/2006/relationships/image" Target="../media/image92.png"/><Relationship Id="rId9" Type="http://schemas.openxmlformats.org/officeDocument/2006/relationships/image" Target="../media/image1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90.png"/><Relationship Id="rId7" Type="http://schemas.openxmlformats.org/officeDocument/2006/relationships/image" Target="../media/image10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1.png"/><Relationship Id="rId5" Type="http://schemas.openxmlformats.org/officeDocument/2006/relationships/image" Target="../media/image91.png"/><Relationship Id="rId4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90.png"/><Relationship Id="rId7" Type="http://schemas.openxmlformats.org/officeDocument/2006/relationships/image" Target="../media/image10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png"/><Relationship Id="rId5" Type="http://schemas.openxmlformats.org/officeDocument/2006/relationships/image" Target="../media/image91.png"/><Relationship Id="rId4" Type="http://schemas.openxmlformats.org/officeDocument/2006/relationships/image" Target="../media/image92.png"/><Relationship Id="rId9" Type="http://schemas.openxmlformats.org/officeDocument/2006/relationships/image" Target="../media/image1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0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91.png"/><Relationship Id="rId4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0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5" Type="http://schemas.openxmlformats.org/officeDocument/2006/relationships/image" Target="../media/image91.png"/><Relationship Id="rId4" Type="http://schemas.openxmlformats.org/officeDocument/2006/relationships/image" Target="../media/image9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0.png"/><Relationship Id="rId7" Type="http://schemas.openxmlformats.org/officeDocument/2006/relationships/image" Target="../media/image11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91.png"/><Relationship Id="rId4" Type="http://schemas.openxmlformats.org/officeDocument/2006/relationships/image" Target="../media/image92.png"/><Relationship Id="rId9" Type="http://schemas.openxmlformats.org/officeDocument/2006/relationships/image" Target="../media/image11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90.png"/><Relationship Id="rId7" Type="http://schemas.openxmlformats.org/officeDocument/2006/relationships/image" Target="../media/image10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png"/><Relationship Id="rId5" Type="http://schemas.openxmlformats.org/officeDocument/2006/relationships/image" Target="../media/image91.png"/><Relationship Id="rId4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05.png"/><Relationship Id="rId7" Type="http://schemas.openxmlformats.org/officeDocument/2006/relationships/image" Target="../media/image92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117.png"/><Relationship Id="rId9" Type="http://schemas.openxmlformats.org/officeDocument/2006/relationships/image" Target="../media/image11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0.png"/><Relationship Id="rId7" Type="http://schemas.openxmlformats.org/officeDocument/2006/relationships/image" Target="../media/image11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91.png"/><Relationship Id="rId4" Type="http://schemas.openxmlformats.org/officeDocument/2006/relationships/image" Target="../media/image9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05.png"/><Relationship Id="rId7" Type="http://schemas.openxmlformats.org/officeDocument/2006/relationships/image" Target="../media/image9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11" Type="http://schemas.openxmlformats.org/officeDocument/2006/relationships/image" Target="../media/image128.png"/><Relationship Id="rId5" Type="http://schemas.openxmlformats.org/officeDocument/2006/relationships/image" Target="../media/image121.png"/><Relationship Id="rId10" Type="http://schemas.openxmlformats.org/officeDocument/2006/relationships/image" Target="../media/image127.png"/><Relationship Id="rId4" Type="http://schemas.openxmlformats.org/officeDocument/2006/relationships/image" Target="../media/image117.png"/><Relationship Id="rId9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05.png"/><Relationship Id="rId7" Type="http://schemas.openxmlformats.org/officeDocument/2006/relationships/image" Target="../media/image9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5" Type="http://schemas.openxmlformats.org/officeDocument/2006/relationships/image" Target="../media/image121.png"/><Relationship Id="rId10" Type="http://schemas.openxmlformats.org/officeDocument/2006/relationships/image" Target="../media/image122.png"/><Relationship Id="rId4" Type="http://schemas.openxmlformats.org/officeDocument/2006/relationships/image" Target="../media/image117.png"/><Relationship Id="rId9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lfp.dip.jp/rcaml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3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567FFA-BD18-9334-A08B-91B8DA4FD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ja-JP"/>
              <a:t>Automating Relational </a:t>
            </a:r>
            <a:r>
              <a:rPr lang="en-US" altLang="ja-JP"/>
              <a:t>Program Verification</a:t>
            </a:r>
            <a:endParaRPr kumimoji="1" lang="ja-JP" alt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6735EC9-5158-7214-CD95-1747D2D37E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sz="3200" dirty="0"/>
              <a:t>Hiroshi Unno  (University of Tsukuba, Japan)</a:t>
            </a:r>
            <a:endParaRPr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BE5C3B-9321-E299-C3D6-7543B674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DF759A-9585-E376-D5B3-F44F61E7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0BE499-2BDB-DDBF-22DC-00EBF450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44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C5BC-7382-627A-743B-41D0B423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Algorithm Analysis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C85A7B-35B9-6A79-0656-D0E3018C3E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Robustness and sensitivity </a:t>
                </a:r>
                <a:r>
                  <a:rPr lang="en-US" altLang="ja-JP" sz="1800" dirty="0">
                    <a:solidFill>
                      <a:schemeClr val="tx2"/>
                    </a:solidFill>
                  </a:rPr>
                  <a:t>[CACM 2012, ICFP 2010]</a:t>
                </a:r>
                <a:endParaRPr lang="en-US" altLang="ja-JP" sz="2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altLang="ja-JP" dirty="0">
                    <a:solidFill>
                      <a:schemeClr val="tx2"/>
                    </a:solidFill>
                  </a:rPr>
                  <a:t>Continuity</a:t>
                </a:r>
                <a:r>
                  <a:rPr lang="en-US" altLang="ja-JP" dirty="0"/>
                  <a:t>: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𝐶𝑜𝑛𝑡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.∃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⟹</m:t>
                          </m:r>
                        </m:e>
                      </m:mr>
                      <m:m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∀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. 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⇓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⇓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⟹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mr>
                    </m:m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>
                    <a:solidFill>
                      <a:schemeClr val="tx2"/>
                    </a:solidFill>
                  </a:rPr>
                  <a:t>Lipschitz Continuity</a:t>
                </a:r>
                <a:r>
                  <a:rPr lang="en-US" altLang="ja-JP" dirty="0"/>
                  <a:t>: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𝐿𝐶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≜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C85A7B-35B9-6A79-0656-D0E3018C3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DE09F-5D04-25FF-5430-9B1BC7E8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35A48-34BA-A4A5-AB3B-FD340D0E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F9518-E26D-FDBE-B6E0-49EAD105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7C986-89E1-6F89-AAB9-3B7A08D9E387}"/>
              </a:ext>
            </a:extLst>
          </p:cNvPr>
          <p:cNvSpPr txBox="1"/>
          <p:nvPr/>
        </p:nvSpPr>
        <p:spPr>
          <a:xfrm>
            <a:off x="5628807" y="5766248"/>
            <a:ext cx="64280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chemeClr val="tx2"/>
                </a:solidFill>
              </a:rPr>
              <a:t>[CACM 2012] Chaudhuri et al. Continuity and Robustness of Programs.</a:t>
            </a:r>
            <a:br>
              <a:rPr kumimoji="1" lang="en-US" altLang="ja-JP" sz="1600" dirty="0">
                <a:solidFill>
                  <a:schemeClr val="tx2"/>
                </a:solidFill>
              </a:rPr>
            </a:br>
            <a:r>
              <a:rPr kumimoji="1" lang="en-US" altLang="ja-JP" sz="1600" dirty="0">
                <a:solidFill>
                  <a:schemeClr val="tx2"/>
                </a:solidFill>
              </a:rPr>
              <a:t>[ICFP 2010] Reed, Pierce. Distance Makes the Types Grow Stronger.</a:t>
            </a:r>
            <a:endParaRPr lang="ja-JP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4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52B6-CC53-6544-0760-84265BE7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Specific Use Cases (1/2)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94946-4036-4E74-8B21-200361673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Regression verification </a:t>
                </a:r>
                <a:r>
                  <a:rPr kumimoji="1" lang="en-US" altLang="ja-JP" sz="1800" dirty="0">
                    <a:solidFill>
                      <a:schemeClr val="tx2"/>
                    </a:solidFill>
                  </a:rPr>
                  <a:t>[STVR 2013]</a:t>
                </a:r>
                <a:endParaRPr kumimoji="1" lang="en-US" altLang="ja-JP" dirty="0">
                  <a:solidFill>
                    <a:schemeClr val="tx2"/>
                  </a:solidFill>
                </a:endParaRPr>
              </a:p>
              <a:p>
                <a:pPr lvl="1"/>
                <a:r>
                  <a:rPr kumimoji="1" lang="en-US" altLang="ja-JP" dirty="0"/>
                  <a:t>Check refinement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dirty="0"/>
                  <a:t> for different versions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dirty="0"/>
                  <a:t> of programs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where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dirty="0"/>
                  <a:t> is obtained from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dirty="0"/>
                  <a:t> by refactoring, bug fixes, </a:t>
                </a:r>
                <a:r>
                  <a:rPr kumimoji="1" lang="en-US" altLang="ja-JP" dirty="0"/>
                  <a:t>or enhancements</a:t>
                </a:r>
              </a:p>
              <a:p>
                <a:pPr lvl="1"/>
                <a:r>
                  <a:rPr kumimoji="1" lang="en-US" altLang="ja-JP" dirty="0"/>
                  <a:t>Goal is to verify</a:t>
                </a:r>
                <a:r>
                  <a:rPr lang="en-US" altLang="ja-JP" dirty="0"/>
                  <a:t> the</a:t>
                </a:r>
                <a:r>
                  <a:rPr kumimoji="1" lang="en-US" altLang="ja-JP" dirty="0"/>
                  <a:t> </a:t>
                </a:r>
                <a:r>
                  <a:rPr lang="en-US" altLang="ja-JP" dirty="0"/>
                  <a:t>absence of </a:t>
                </a:r>
                <a:r>
                  <a:rPr kumimoji="1" lang="en-US" altLang="ja-JP" dirty="0"/>
                  <a:t>a </a:t>
                </a:r>
                <a:r>
                  <a:rPr kumimoji="1" lang="en-US" altLang="ja-JP" b="1" dirty="0"/>
                  <a:t>software regression</a:t>
                </a:r>
                <a:r>
                  <a:rPr kumimoji="1" lang="en-US" altLang="ja-JP" dirty="0"/>
                  <a:t> </a:t>
                </a:r>
                <a:r>
                  <a:rPr lang="en-US" altLang="ja-JP" dirty="0"/>
                  <a:t>which</a:t>
                </a:r>
                <a:r>
                  <a:rPr kumimoji="1" lang="en-US" altLang="ja-JP" dirty="0"/>
                  <a:t> is a bug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dirty="0"/>
                  <a:t> introduced by the modifications to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1" lang="en-US" altLang="ja-JP" dirty="0"/>
              </a:p>
              <a:p>
                <a:r>
                  <a:rPr lang="en-US" altLang="ja-JP" dirty="0"/>
                  <a:t>T</a:t>
                </a:r>
                <a:r>
                  <a:rPr kumimoji="1" lang="en-US" altLang="ja-JP" dirty="0"/>
                  <a:t>ranslation validation </a:t>
                </a:r>
                <a:r>
                  <a:rPr kumimoji="1" lang="en-US" altLang="ja-JP" sz="1800" dirty="0">
                    <a:solidFill>
                      <a:schemeClr val="tx2"/>
                    </a:solidFill>
                  </a:rPr>
                  <a:t>[TACAS 1998]</a:t>
                </a:r>
                <a:endParaRPr kumimoji="1" lang="en-US" altLang="ja-JP" dirty="0"/>
              </a:p>
              <a:p>
                <a:pPr lvl="1"/>
                <a:r>
                  <a:rPr kumimoji="1" lang="en-US" altLang="ja-JP" dirty="0"/>
                  <a:t>Check </a:t>
                </a:r>
                <a:r>
                  <a:rPr lang="en-US" altLang="ja-JP" dirty="0"/>
                  <a:t>r</a:t>
                </a:r>
                <a:r>
                  <a:rPr kumimoji="1" lang="en-US" altLang="ja-JP" dirty="0"/>
                  <a:t>efinement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dirty="0"/>
                  <a:t> for </a:t>
                </a:r>
                <a:r>
                  <a:rPr lang="en-US" altLang="ja-JP" dirty="0"/>
                  <a:t>the source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and target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/>
                  <a:t> programs</a:t>
                </a:r>
                <a:br>
                  <a:rPr lang="en-US" altLang="ja-JP" dirty="0"/>
                </a:br>
                <a:r>
                  <a:rPr lang="en-US" altLang="ja-JP" dirty="0"/>
                  <a:t>obtained by </a:t>
                </a:r>
                <a:r>
                  <a:rPr kumimoji="1" lang="en-US" altLang="ja-JP" dirty="0"/>
                  <a:t>compilation o</a:t>
                </a:r>
                <a:r>
                  <a:rPr lang="en-US" altLang="ja-JP" dirty="0"/>
                  <a:t>r</a:t>
                </a:r>
                <a:r>
                  <a:rPr kumimoji="1" lang="en-US" altLang="ja-JP" dirty="0"/>
                  <a:t> optimization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94946-4036-4E74-8B21-200361673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8B213-DDA5-93C6-77E6-710747CD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EC180-22BE-4379-FF83-A8683644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753C-A696-E341-340F-7B2CDE78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AA507-A225-827D-6510-3E15B7601037}"/>
              </a:ext>
            </a:extLst>
          </p:cNvPr>
          <p:cNvSpPr txBox="1"/>
          <p:nvPr/>
        </p:nvSpPr>
        <p:spPr>
          <a:xfrm>
            <a:off x="2999509" y="5691039"/>
            <a:ext cx="9057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chemeClr val="tx2"/>
                </a:solidFill>
              </a:rPr>
              <a:t>[STVR 2013]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Godlin</a:t>
            </a:r>
            <a:r>
              <a:rPr kumimoji="1" lang="en-US" altLang="ja-JP" sz="1600" dirty="0">
                <a:solidFill>
                  <a:schemeClr val="tx2"/>
                </a:solidFill>
              </a:rPr>
              <a:t>,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Strichman</a:t>
            </a:r>
            <a:r>
              <a:rPr kumimoji="1" lang="en-US" altLang="ja-JP" sz="1600" dirty="0">
                <a:solidFill>
                  <a:schemeClr val="tx2"/>
                </a:solidFill>
              </a:rPr>
              <a:t>. Regression verification: proving the equivalence of similar programs.</a:t>
            </a:r>
          </a:p>
          <a:p>
            <a:r>
              <a:rPr lang="en-US" altLang="ja-JP" sz="1600" dirty="0">
                <a:solidFill>
                  <a:schemeClr val="tx2"/>
                </a:solidFill>
              </a:rPr>
              <a:t>[TACAS 1998] </a:t>
            </a:r>
            <a:r>
              <a:rPr lang="en-US" altLang="ja-JP" sz="1600" b="0" i="0" u="none" strike="noStrike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Pnueli</a:t>
            </a:r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chemeClr val="tx2"/>
                </a:solidFill>
              </a:rPr>
              <a:t>et al. Translation Validation.</a:t>
            </a:r>
            <a:endParaRPr lang="ja-JP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1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44D3A-3644-B659-E1DA-DA766E74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37" y="1359673"/>
            <a:ext cx="11926957" cy="5367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Verification of an implementation of an</a:t>
            </a:r>
            <a:br>
              <a:rPr lang="en-US" altLang="ja-JP" dirty="0"/>
            </a:br>
            <a:r>
              <a:rPr lang="en-US" altLang="ja-JP" b="1" dirty="0"/>
              <a:t>abstract data type</a:t>
            </a:r>
            <a:r>
              <a:rPr lang="en-US" altLang="ja-JP" dirty="0"/>
              <a:t> </a:t>
            </a:r>
            <a:r>
              <a:rPr kumimoji="1" lang="en-US" altLang="ja-JP" dirty="0"/>
              <a:t>with</a:t>
            </a:r>
            <a:r>
              <a:rPr lang="en-US" altLang="ja-JP" dirty="0"/>
              <a:t> </a:t>
            </a:r>
            <a:r>
              <a:rPr kumimoji="1" lang="en-US" altLang="ja-JP" b="1" dirty="0"/>
              <a:t>algebraic specs.</a:t>
            </a:r>
            <a:endParaRPr lang="en-US" altLang="ja-JP" b="1" dirty="0"/>
          </a:p>
          <a:p>
            <a:r>
              <a:rPr kumimoji="1" lang="en-US" altLang="ja-JP" dirty="0"/>
              <a:t>Arithmetic operations with:</a:t>
            </a:r>
            <a:br>
              <a:rPr kumimoji="1" lang="en-US" altLang="ja-JP" dirty="0"/>
            </a:br>
            <a:r>
              <a:rPr kumimoji="1" lang="en-US" altLang="ja-JP" dirty="0">
                <a:solidFill>
                  <a:schemeClr val="tx2"/>
                </a:solidFill>
              </a:rPr>
              <a:t>equivalence, associativity, commutativity,</a:t>
            </a:r>
            <a:br>
              <a:rPr kumimoji="1" lang="en-US" altLang="ja-JP" dirty="0">
                <a:solidFill>
                  <a:schemeClr val="tx2"/>
                </a:solidFill>
              </a:rPr>
            </a:br>
            <a:r>
              <a:rPr kumimoji="1" lang="en-US" altLang="ja-JP" dirty="0">
                <a:solidFill>
                  <a:schemeClr val="tx2"/>
                </a:solidFill>
              </a:rPr>
              <a:t>distributivity, idempotency, monotonicity,</a:t>
            </a:r>
            <a:br>
              <a:rPr kumimoji="1" lang="en-US" altLang="ja-JP" dirty="0">
                <a:solidFill>
                  <a:schemeClr val="tx2"/>
                </a:solidFill>
              </a:rPr>
            </a:br>
            <a:r>
              <a:rPr kumimoji="1" lang="en-US" altLang="ja-JP" dirty="0">
                <a:solidFill>
                  <a:schemeClr val="tx2"/>
                </a:solidFill>
              </a:rPr>
              <a:t>invertibility, symmetry, transitivity, </a:t>
            </a:r>
            <a:r>
              <a:rPr lang="en-US" altLang="ja-JP" dirty="0">
                <a:solidFill>
                  <a:schemeClr val="tx2"/>
                </a:solidFill>
              </a:rPr>
              <a:t>…</a:t>
            </a:r>
            <a:br>
              <a:rPr lang="en-US" altLang="ja-JP" dirty="0">
                <a:solidFill>
                  <a:schemeClr val="tx2"/>
                </a:solidFill>
              </a:rPr>
            </a:br>
            <a:r>
              <a:rPr lang="en-US" altLang="ja-JP" dirty="0"/>
              <a:t>(see the right table from </a:t>
            </a:r>
            <a:r>
              <a:rPr lang="en-US" altLang="ja-JP" sz="1800" dirty="0">
                <a:solidFill>
                  <a:schemeClr val="tx2"/>
                </a:solidFill>
              </a:rPr>
              <a:t>[CAV 2017]</a:t>
            </a:r>
            <a:r>
              <a:rPr lang="en-US" altLang="ja-JP" dirty="0"/>
              <a:t>)</a:t>
            </a:r>
            <a:endParaRPr kumimoji="1" lang="en-US" altLang="ja-JP" dirty="0"/>
          </a:p>
          <a:p>
            <a:r>
              <a:rPr lang="en-US" altLang="ja-JP" dirty="0"/>
              <a:t>List operations with algebraic specs. like:</a:t>
            </a:r>
            <a:br>
              <a:rPr lang="en-US" altLang="ja-JP" dirty="0"/>
            </a:br>
            <a:r>
              <a:rPr lang="en-US" altLang="ja-JP" dirty="0">
                <a:solidFill>
                  <a:schemeClr val="tx2"/>
                </a:solidFill>
              </a:rPr>
              <a:t>append (take </a:t>
            </a:r>
            <a:r>
              <a:rPr lang="en-US" altLang="ja-JP" dirty="0" err="1">
                <a:solidFill>
                  <a:schemeClr val="tx2"/>
                </a:solidFill>
              </a:rPr>
              <a:t>xs</a:t>
            </a:r>
            <a:r>
              <a:rPr lang="en-US" altLang="ja-JP" dirty="0">
                <a:solidFill>
                  <a:schemeClr val="tx2"/>
                </a:solidFill>
              </a:rPr>
              <a:t> n) (drop </a:t>
            </a:r>
            <a:r>
              <a:rPr lang="en-US" altLang="ja-JP" dirty="0" err="1">
                <a:solidFill>
                  <a:schemeClr val="tx2"/>
                </a:solidFill>
              </a:rPr>
              <a:t>xs</a:t>
            </a:r>
            <a:r>
              <a:rPr lang="en-US" altLang="ja-JP" dirty="0">
                <a:solidFill>
                  <a:schemeClr val="tx2"/>
                </a:solidFill>
              </a:rPr>
              <a:t> n) = </a:t>
            </a:r>
            <a:r>
              <a:rPr lang="en-US" altLang="ja-JP" dirty="0" err="1">
                <a:solidFill>
                  <a:schemeClr val="tx2"/>
                </a:solidFill>
              </a:rPr>
              <a:t>xs</a:t>
            </a:r>
            <a:br>
              <a:rPr lang="en-US" altLang="ja-JP" dirty="0">
                <a:solidFill>
                  <a:schemeClr val="tx2"/>
                </a:solidFill>
              </a:rPr>
            </a:br>
            <a:r>
              <a:rPr lang="en-US" altLang="ja-JP" dirty="0"/>
              <a:t>Try out a web interface of our relational</a:t>
            </a:r>
            <a:br>
              <a:rPr lang="en-US" altLang="ja-JP" dirty="0"/>
            </a:br>
            <a:r>
              <a:rPr lang="en-US" altLang="ja-JP" dirty="0"/>
              <a:t>verifier from </a:t>
            </a:r>
            <a:r>
              <a:rPr lang="en-US" altLang="ja-JP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http://lfp.dip.jp/rcaml/</a:t>
            </a:r>
            <a:endParaRPr kumimoji="1" lang="en-US" altLang="ja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35269-3108-5B2A-5838-3CA6FF90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A3AA6-92EC-A965-DD1C-10CD14F5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47415-8E7E-E420-4378-920D0335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D803EEF-F550-4FFA-ADB2-A044A15F1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693" y="-56348"/>
            <a:ext cx="6635650" cy="6956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C7F6F-77C3-B219-ED12-4F271FEEA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" y="237906"/>
            <a:ext cx="11926957" cy="1034303"/>
          </a:xfrm>
        </p:spPr>
        <p:txBody>
          <a:bodyPr/>
          <a:lstStyle/>
          <a:p>
            <a:r>
              <a:rPr lang="en-US" altLang="ja-JP" dirty="0"/>
              <a:t>Specific Use Cases (2/2)</a:t>
            </a:r>
            <a:endParaRPr kumimoji="1" lang="ja-JP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A69CB-50A1-4800-7E14-BE710EC3CCFB}"/>
              </a:ext>
            </a:extLst>
          </p:cNvPr>
          <p:cNvSpPr txBox="1"/>
          <p:nvPr/>
        </p:nvSpPr>
        <p:spPr>
          <a:xfrm>
            <a:off x="10485" y="6114997"/>
            <a:ext cx="89395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solidFill>
                  <a:schemeClr val="tx2"/>
                </a:solidFill>
              </a:rPr>
              <a:t>[CAV 2017] Unno et al. Automating Induction for Solving Horn Clauses.</a:t>
            </a:r>
          </a:p>
        </p:txBody>
      </p:sp>
    </p:spTree>
    <p:extLst>
      <p:ext uri="{BB962C8B-B14F-4D97-AF65-F5344CB8AC3E}">
        <p14:creationId xmlns:p14="http://schemas.microsoft.com/office/powerpoint/2010/main" val="332596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F1753-3ADD-D906-9216-518E9673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Goal of This Talk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BC86E-D752-2394-4757-22087210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Stimulate the “</a:t>
            </a:r>
            <a:r>
              <a:rPr lang="en-US" altLang="ja-JP" dirty="0"/>
              <a:t>immature” </a:t>
            </a:r>
            <a:r>
              <a:rPr kumimoji="1" lang="en-US" altLang="ja-JP" dirty="0"/>
              <a:t>research field and, hopefully, find research collaborators</a:t>
            </a:r>
            <a:r>
              <a:rPr kumimoji="1" lang="en-US" altLang="ja-JP" dirty="0">
                <a:sym typeface="Wingdings" panose="05000000000000000000" pitchFamily="2" charset="2"/>
              </a:rPr>
              <a:t> </a:t>
            </a:r>
            <a:r>
              <a:rPr kumimoji="1" lang="en-US" altLang="ja-JP" dirty="0"/>
              <a:t>by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discussing the </a:t>
            </a:r>
            <a:r>
              <a:rPr kumimoji="1" lang="en-US" altLang="ja-JP" b="1" dirty="0"/>
              <a:t>challenges in relational verification</a:t>
            </a:r>
            <a:r>
              <a:rPr kumimoji="1" lang="en-US" altLang="ja-JP" dirty="0"/>
              <a:t>,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b="1" dirty="0"/>
              <a:t>introducing our automated relational verification methods</a:t>
            </a:r>
            <a:r>
              <a:rPr kumimoji="1" lang="en-US" altLang="ja-JP" dirty="0"/>
              <a:t>, and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highlighting the </a:t>
            </a:r>
            <a:r>
              <a:rPr kumimoji="1" lang="en-US" altLang="ja-JP" b="1" dirty="0"/>
              <a:t>current limitations as well as future research directions</a:t>
            </a:r>
          </a:p>
          <a:p>
            <a:pPr marL="0" indent="0">
              <a:buNone/>
            </a:pPr>
            <a:r>
              <a:rPr kumimoji="1" lang="en-US" altLang="ja-JP" b="1" dirty="0">
                <a:solidFill>
                  <a:schemeClr val="accent2"/>
                </a:solidFill>
              </a:rPr>
              <a:t>Disclaimer</a:t>
            </a:r>
            <a:r>
              <a:rPr kumimoji="1" lang="en-US" altLang="ja-JP" dirty="0"/>
              <a:t>: This talk will</a:t>
            </a:r>
          </a:p>
          <a:p>
            <a:r>
              <a:rPr kumimoji="1" lang="en-US" altLang="ja-JP" dirty="0"/>
              <a:t>mainly deal with </a:t>
            </a:r>
            <a:r>
              <a:rPr kumimoji="1" lang="en-US" altLang="ja-JP" b="1" dirty="0"/>
              <a:t>fully automated</a:t>
            </a:r>
            <a:r>
              <a:rPr kumimoji="1" lang="en-US" altLang="ja-JP" dirty="0"/>
              <a:t> deductive relational verification,</a:t>
            </a:r>
          </a:p>
          <a:p>
            <a:r>
              <a:rPr kumimoji="1" lang="en-US" altLang="ja-JP" dirty="0"/>
              <a:t>target </a:t>
            </a:r>
            <a:r>
              <a:rPr kumimoji="1" lang="en-US" altLang="ja-JP" b="1" dirty="0"/>
              <a:t>functional properties</a:t>
            </a:r>
            <a:r>
              <a:rPr kumimoji="1" lang="en-US" altLang="ja-JP" dirty="0"/>
              <a:t> and will not address trace or contextual properties, and</a:t>
            </a:r>
          </a:p>
          <a:p>
            <a:r>
              <a:rPr kumimoji="1" lang="en-US" altLang="ja-JP" dirty="0"/>
              <a:t>focus on </a:t>
            </a:r>
            <a:r>
              <a:rPr kumimoji="1" lang="en-US" altLang="ja-JP" b="1" dirty="0"/>
              <a:t>infinite-state systems that can exhibit effects such as non-termination and non-determinism</a:t>
            </a:r>
            <a:r>
              <a:rPr kumimoji="1" lang="en-US" altLang="ja-JP" dirty="0"/>
              <a:t>, and we will not cover other effects or finite-state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6D5F0-E278-364A-AD8F-A992CF0F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6E742-F4D1-EC9C-F325-E28DDA63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38C33-D9D3-0D3E-6D21-82E9A410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57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6B1E-3427-211A-FDE5-0DFFB8D0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FBB59-7DDA-E5EA-8317-26AFECCD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200" dirty="0"/>
              <a:t>Challenges in Relational Verification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dirty="0"/>
              <a:t>Automating Relational Verification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sz="3200" dirty="0"/>
              <a:t>Self-Composition (or Product Programs)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[CAV 2021]</a:t>
            </a:r>
            <a:endParaRPr lang="en-US" altLang="ja-JP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sz="3200" dirty="0"/>
              <a:t>Entailment Checking in </a:t>
            </a:r>
            <a:r>
              <a:rPr lang="ja-JP" altLang="en-US" sz="3200" dirty="0"/>
              <a:t>𝝁𝐂𝐋𝐏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[CAV 2017]</a:t>
            </a:r>
            <a:endParaRPr lang="en-US" altLang="ja-JP" sz="3200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200" dirty="0"/>
              <a:t>Current Limitations and Future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C5C39-3BD2-C201-5FEC-210CC0C3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427FA-B9A3-E84B-6A53-83244BC99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7548D-8035-881F-F674-194CC2DD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E823C-57AD-B679-50E4-48112BD6F06B}"/>
              </a:ext>
            </a:extLst>
          </p:cNvPr>
          <p:cNvSpPr txBox="1"/>
          <p:nvPr/>
        </p:nvSpPr>
        <p:spPr>
          <a:xfrm>
            <a:off x="5352308" y="5679709"/>
            <a:ext cx="6516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</a:rPr>
              <a:t>[CAV 2021] Unno et al. Constraint-Based Relational Verification.</a:t>
            </a:r>
            <a:endParaRPr lang="ja-JP" altLang="en-US" sz="1600" dirty="0">
              <a:solidFill>
                <a:schemeClr val="tx2"/>
              </a:solidFill>
            </a:endParaRP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[CAV 2017] Unno et al. Automating Induction for Solving Horn Clauses.</a:t>
            </a:r>
            <a:endParaRPr lang="ja-JP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2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6B1E-3427-211A-FDE5-0DFFB8D0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FBB59-7DDA-E5EA-8317-26AFECCD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200" b="1" dirty="0">
                <a:solidFill>
                  <a:schemeClr val="accent2"/>
                </a:solidFill>
              </a:rPr>
              <a:t>Challenges in Relational Verification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dirty="0"/>
              <a:t>Automating Relational Verification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sz="3200" dirty="0"/>
              <a:t>Self-Composition (or Product Programs)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[CAV 2021]</a:t>
            </a:r>
            <a:endParaRPr lang="en-US" altLang="ja-JP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sz="3200" dirty="0"/>
              <a:t>Entailment Checking in </a:t>
            </a:r>
            <a:r>
              <a:rPr lang="ja-JP" altLang="en-US" sz="3200" dirty="0"/>
              <a:t>𝝁𝐂𝐋𝐏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[CAV 2017]</a:t>
            </a:r>
            <a:endParaRPr lang="en-US" altLang="ja-JP" sz="3200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200" dirty="0"/>
              <a:t>Current Limitations and Future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C5C39-3BD2-C201-5FEC-210CC0C3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427FA-B9A3-E84B-6A53-83244BC99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7548D-8035-881F-F674-194CC2DD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E823C-57AD-B679-50E4-48112BD6F06B}"/>
              </a:ext>
            </a:extLst>
          </p:cNvPr>
          <p:cNvSpPr txBox="1"/>
          <p:nvPr/>
        </p:nvSpPr>
        <p:spPr>
          <a:xfrm>
            <a:off x="5352308" y="5679709"/>
            <a:ext cx="6516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</a:rPr>
              <a:t>[CAV 2021] Unno et al. Constraint-Based Relational Verification.</a:t>
            </a:r>
            <a:endParaRPr lang="ja-JP" altLang="en-US" sz="1600" dirty="0">
              <a:solidFill>
                <a:schemeClr val="tx2"/>
              </a:solidFill>
            </a:endParaRP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[CAV 2017] Unno et al. Automating Induction for Solving Horn Clauses.</a:t>
            </a:r>
            <a:endParaRPr lang="ja-JP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1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CE57-78CA-0BD3-8217-F2FD354C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Challenges in Relational Verification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0E50-75DB-2B92-9DFC-5343476D9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>
                <a:solidFill>
                  <a:srgbClr val="374151"/>
                </a:solidFill>
                <a:latin typeface="Söhne"/>
              </a:rPr>
              <a:t>Although each program execution is </a:t>
            </a:r>
            <a:r>
              <a:rPr kumimoji="1" lang="en-US" altLang="ja-JP" sz="2800" b="1" dirty="0">
                <a:solidFill>
                  <a:srgbClr val="374151"/>
                </a:solidFill>
                <a:latin typeface="Söhne"/>
              </a:rPr>
              <a:t>independent</a:t>
            </a:r>
            <a:r>
              <a:rPr kumimoji="1" lang="en-US" altLang="ja-JP" sz="2800" dirty="0">
                <a:solidFill>
                  <a:srgbClr val="374151"/>
                </a:solidFill>
                <a:latin typeface="Söhne"/>
              </a:rPr>
              <a:t> (except the input correlation ensured by the precondition), proving relational properties is challenging without reasoning about the </a:t>
            </a:r>
            <a:r>
              <a:rPr kumimoji="1" lang="en-US" altLang="ja-JP" sz="2800" b="1" dirty="0">
                <a:solidFill>
                  <a:srgbClr val="374151"/>
                </a:solidFill>
                <a:latin typeface="Söhne"/>
              </a:rPr>
              <a:t>correlation</a:t>
            </a:r>
            <a:r>
              <a:rPr kumimoji="1" lang="en-US" altLang="ja-JP" sz="2800" dirty="0">
                <a:solidFill>
                  <a:srgbClr val="374151"/>
                </a:solidFill>
                <a:latin typeface="Söhne"/>
              </a:rPr>
              <a:t> of </a:t>
            </a:r>
            <a:r>
              <a:rPr kumimoji="1" lang="en-US" altLang="ja-JP" sz="2800" b="1" dirty="0">
                <a:solidFill>
                  <a:srgbClr val="374151"/>
                </a:solidFill>
                <a:latin typeface="Söhne"/>
              </a:rPr>
              <a:t>intermediate execution states</a:t>
            </a:r>
          </a:p>
          <a:p>
            <a:pPr lvl="1"/>
            <a:r>
              <a:rPr kumimoji="1" lang="en-US" altLang="ja-JP" sz="2800" dirty="0">
                <a:solidFill>
                  <a:srgbClr val="374151"/>
                </a:solidFill>
                <a:latin typeface="Söhne"/>
              </a:rPr>
              <a:t>Analyzing each execution </a:t>
            </a:r>
            <a:r>
              <a:rPr kumimoji="1" lang="en-US" altLang="ja-JP" sz="2800" b="1" dirty="0">
                <a:solidFill>
                  <a:srgbClr val="374151"/>
                </a:solidFill>
                <a:latin typeface="Söhne"/>
              </a:rPr>
              <a:t>separately</a:t>
            </a:r>
            <a:r>
              <a:rPr kumimoji="1" lang="en-US" altLang="ja-JP" sz="2800" dirty="0">
                <a:solidFill>
                  <a:srgbClr val="374151"/>
                </a:solidFill>
                <a:latin typeface="Söhne"/>
              </a:rPr>
              <a:t> does not work well as it necessitates</a:t>
            </a:r>
            <a:br>
              <a:rPr lang="en-US" altLang="ja-JP" sz="2800" dirty="0">
                <a:solidFill>
                  <a:srgbClr val="374151"/>
                </a:solidFill>
                <a:latin typeface="Söhne"/>
              </a:rPr>
            </a:br>
            <a:r>
              <a:rPr kumimoji="1" lang="en-US" altLang="ja-JP" sz="2800" dirty="0">
                <a:solidFill>
                  <a:srgbClr val="374151"/>
                </a:solidFill>
                <a:latin typeface="Söhne"/>
              </a:rPr>
              <a:t>an </a:t>
            </a:r>
            <a:r>
              <a:rPr kumimoji="1" lang="en-US" altLang="ja-JP" sz="2800" b="1" dirty="0">
                <a:solidFill>
                  <a:srgbClr val="374151"/>
                </a:solidFill>
                <a:latin typeface="Söhne"/>
              </a:rPr>
              <a:t>exact summarization</a:t>
            </a:r>
            <a:r>
              <a:rPr kumimoji="1" lang="en-US" altLang="ja-JP" sz="2800" dirty="0">
                <a:solidFill>
                  <a:srgbClr val="374151"/>
                </a:solidFill>
                <a:latin typeface="Söhne"/>
              </a:rPr>
              <a:t> of the input-output relation for each execution</a:t>
            </a:r>
          </a:p>
          <a:p>
            <a:pPr lvl="1"/>
            <a:r>
              <a:rPr kumimoji="1" lang="en-US" altLang="ja-JP" sz="2800" dirty="0">
                <a:solidFill>
                  <a:srgbClr val="374151"/>
                </a:solidFill>
                <a:latin typeface="Söhne"/>
              </a:rPr>
              <a:t>Thus, an automated verifier is required to simultaneously synthesize</a:t>
            </a:r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ja-JP" sz="2400" dirty="0">
                <a:solidFill>
                  <a:srgbClr val="374151"/>
                </a:solidFill>
                <a:latin typeface="Söhne"/>
              </a:rPr>
              <a:t>a correlation of intermediate states, namely a </a:t>
            </a:r>
            <a:r>
              <a:rPr kumimoji="1" lang="en-US" altLang="ja-JP" sz="2400" b="1" dirty="0">
                <a:solidFill>
                  <a:srgbClr val="374151"/>
                </a:solidFill>
                <a:latin typeface="Söhne"/>
              </a:rPr>
              <a:t>relational invariant</a:t>
            </a:r>
            <a:r>
              <a:rPr kumimoji="1" lang="en-US" altLang="ja-JP" sz="2400" dirty="0">
                <a:solidFill>
                  <a:srgbClr val="374151"/>
                </a:solidFill>
                <a:latin typeface="Söhne"/>
              </a:rPr>
              <a:t> and</a:t>
            </a:r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ja-JP" sz="2400" dirty="0">
                <a:solidFill>
                  <a:srgbClr val="374151"/>
                </a:solidFill>
                <a:latin typeface="Söhne"/>
              </a:rPr>
              <a:t>a </a:t>
            </a:r>
            <a:r>
              <a:rPr kumimoji="1" lang="en-US" altLang="ja-JP" sz="2400" b="1" dirty="0">
                <a:solidFill>
                  <a:srgbClr val="374151"/>
                </a:solidFill>
                <a:latin typeface="Söhne"/>
              </a:rPr>
              <a:t>scheduler</a:t>
            </a:r>
            <a:r>
              <a:rPr kumimoji="1" lang="en-US" altLang="ja-JP" sz="2400" dirty="0">
                <a:solidFill>
                  <a:srgbClr val="374151"/>
                </a:solidFill>
                <a:latin typeface="Söhne"/>
              </a:rPr>
              <a:t> (or </a:t>
            </a:r>
            <a:r>
              <a:rPr kumimoji="1" lang="en-US" altLang="ja-JP" sz="2400" b="1" dirty="0">
                <a:solidFill>
                  <a:srgbClr val="374151"/>
                </a:solidFill>
                <a:latin typeface="Söhne"/>
              </a:rPr>
              <a:t>alignment</a:t>
            </a:r>
            <a:r>
              <a:rPr kumimoji="1" lang="en-US" altLang="ja-JP" sz="2400" dirty="0">
                <a:solidFill>
                  <a:srgbClr val="374151"/>
                </a:solidFill>
                <a:latin typeface="Söhne"/>
              </a:rPr>
              <a:t>) that preserves it!</a:t>
            </a:r>
          </a:p>
          <a:p>
            <a:endParaRPr kumimoji="1" lang="en-US" altLang="ja-JP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90FD7-3713-5538-44BF-AEE6301B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5BAB0-6BBC-1304-6EB0-E573A987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6EB3A-D882-D418-16F3-D712828E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09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761F7-16D6-B0EB-8D42-796E1D43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Comparison with Concurrent Programs Verification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EF1B-6AA5-0FE3-5005-81E942EE5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Executions of programs that run concurrently can be highly dependent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as states can be synchronized with locks or semaphores, and data races can occur due to shared memory</a:t>
            </a:r>
          </a:p>
          <a:p>
            <a:pPr lvl="1"/>
            <a:r>
              <a:rPr lang="en-US" altLang="ja-JP" dirty="0">
                <a:solidFill>
                  <a:srgbClr val="374151"/>
                </a:solidFill>
                <a:latin typeface="Söhne"/>
              </a:rPr>
              <a:t>Concurrent program is checked to satisfy the specification</a:t>
            </a:r>
            <a:br>
              <a:rPr lang="en-US" altLang="ja-JP" dirty="0">
                <a:solidFill>
                  <a:srgbClr val="374151"/>
                </a:solidFill>
                <a:latin typeface="Söhne"/>
              </a:rPr>
            </a:br>
            <a:r>
              <a:rPr lang="en-US" altLang="ja-JP" dirty="0">
                <a:solidFill>
                  <a:srgbClr val="374151"/>
                </a:solidFill>
                <a:latin typeface="Söhne"/>
              </a:rPr>
              <a:t>for all possible interleaving executions under a </a:t>
            </a: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demonic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 scheduler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altLang="ja-JP" i="0" dirty="0">
                <a:solidFill>
                  <a:srgbClr val="374151"/>
                </a:solidFill>
                <a:effectLst/>
                <a:latin typeface="Söhne"/>
              </a:rPr>
              <a:t>Multiple executions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in relational verification are independent</a:t>
            </a:r>
          </a:p>
          <a:p>
            <a:pPr lvl="1"/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It is sufficient to prove that 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the specification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holds in a certain interleaving execution, chosen by an 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angelic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scheduler</a:t>
            </a:r>
          </a:p>
          <a:p>
            <a:pPr lvl="1"/>
            <a:r>
              <a:rPr lang="en-US" altLang="ja-JP" dirty="0">
                <a:solidFill>
                  <a:srgbClr val="374151"/>
                </a:solidFill>
                <a:latin typeface="Söhne"/>
              </a:rPr>
              <a:t>However,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to reason about the correlation between states at the time of output,</a:t>
            </a:r>
            <a:b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it is 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still necessary to effectively synchronize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at other intermediate points as well</a:t>
            </a:r>
          </a:p>
          <a:p>
            <a:pPr lvl="1"/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Therefore, the complexity of the verification is more significantly influenced by the 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differences between the programs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than by the complexity of each program individually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04921-8F54-8BDC-9DC4-EC8136D7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30CAA-5D54-54FA-74E7-499FBCBE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57208-B0AC-87C7-3026-4A6DF52B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9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吹き出し: 四角形 20">
                <a:extLst>
                  <a:ext uri="{FF2B5EF4-FFF2-40B4-BE49-F238E27FC236}">
                    <a16:creationId xmlns:a16="http://schemas.microsoft.com/office/drawing/2014/main" id="{E9D3650E-C8D8-356A-E923-A1541C27F24C}"/>
                  </a:ext>
                </a:extLst>
              </p:cNvPr>
              <p:cNvSpPr/>
              <p:nvPr/>
            </p:nvSpPr>
            <p:spPr>
              <a:xfrm>
                <a:off x="6691422" y="4494007"/>
                <a:ext cx="1026549" cy="342459"/>
              </a:xfrm>
              <a:prstGeom prst="wedgeRectCallout">
                <a:avLst>
                  <a:gd name="adj1" fmla="val 61362"/>
                  <a:gd name="adj2" fmla="val -23618"/>
                </a:avLst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sz="2000" dirty="0">
                    <a:solidFill>
                      <a:schemeClr val="accent2"/>
                    </a:solidFill>
                  </a:rPr>
                </a:br>
                <a:endParaRPr lang="ja-JP" alt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吹き出し: 四角形 20">
                <a:extLst>
                  <a:ext uri="{FF2B5EF4-FFF2-40B4-BE49-F238E27FC236}">
                    <a16:creationId xmlns:a16="http://schemas.microsoft.com/office/drawing/2014/main" id="{E9D3650E-C8D8-356A-E923-A1541C27F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422" y="4494007"/>
                <a:ext cx="1026549" cy="342459"/>
              </a:xfrm>
              <a:prstGeom prst="wedgeRectCallout">
                <a:avLst>
                  <a:gd name="adj1" fmla="val 61362"/>
                  <a:gd name="adj2" fmla="val -23618"/>
                </a:avLst>
              </a:prstGeom>
              <a:blipFill>
                <a:blip r:embed="rId3"/>
                <a:stretch>
                  <a:fillRect b="-1016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C3FD73A-6A9D-E5D1-4B85-2479CE31D76B}"/>
                  </a:ext>
                </a:extLst>
              </p:cNvPr>
              <p:cNvSpPr txBox="1"/>
              <p:nvPr/>
            </p:nvSpPr>
            <p:spPr>
              <a:xfrm>
                <a:off x="93439" y="5673567"/>
                <a:ext cx="11662223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000" dirty="0">
                    <a:solidFill>
                      <a:schemeClr val="tx2"/>
                    </a:solidFill>
                  </a:rPr>
                  <a:t>A relational invariant preserved by the above alignment:</a:t>
                </a:r>
                <a:endParaRPr lang="en-US" altLang="ja-JP" sz="2000" b="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C3FD73A-6A9D-E5D1-4B85-2479CE31D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9" y="5673567"/>
                <a:ext cx="11662223" cy="707886"/>
              </a:xfrm>
              <a:prstGeom prst="rect">
                <a:avLst/>
              </a:prstGeom>
              <a:blipFill>
                <a:blip r:embed="rId4"/>
                <a:stretch>
                  <a:fillRect l="-470" t="-3390" b="-8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49970AFA-BF0F-294C-27B4-67790CE5FE7D}"/>
                  </a:ext>
                </a:extLst>
              </p:cNvPr>
              <p:cNvSpPr/>
              <p:nvPr/>
            </p:nvSpPr>
            <p:spPr>
              <a:xfrm>
                <a:off x="6509657" y="5314867"/>
                <a:ext cx="5682344" cy="707885"/>
              </a:xfrm>
              <a:prstGeom prst="wedgeRectCallout">
                <a:avLst>
                  <a:gd name="adj1" fmla="val -11162"/>
                  <a:gd name="adj2" fmla="val -134492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>
                    <a:solidFill>
                      <a:schemeClr val="tx2"/>
                    </a:solidFill>
                  </a:rPr>
                  <a:t>stuttering execution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altLang="ja-JP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kumimoji="1" lang="en-US" altLang="ja-JP" sz="2400" dirty="0">
                    <a:solidFill>
                      <a:schemeClr val="tx2"/>
                    </a:solidFill>
                  </a:rPr>
                </a:br>
                <a:r>
                  <a:rPr kumimoji="1" lang="en-US" altLang="ja-JP" sz="2400" dirty="0">
                    <a:solidFill>
                      <a:schemeClr val="tx2"/>
                    </a:solidFill>
                  </a:rPr>
                  <a:t>instead of lock-step one recovers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49970AFA-BF0F-294C-27B4-67790CE5F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57" y="5314867"/>
                <a:ext cx="5682344" cy="707885"/>
              </a:xfrm>
              <a:prstGeom prst="wedgeRectCallout">
                <a:avLst>
                  <a:gd name="adj1" fmla="val -11162"/>
                  <a:gd name="adj2" fmla="val -134492"/>
                </a:avLst>
              </a:prstGeom>
              <a:blipFill>
                <a:blip r:embed="rId5"/>
                <a:stretch>
                  <a:fillRect l="-1499" b="-147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1646209-2DA1-FF79-0C6E-AFE802A3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Example: Program Equivalence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A9B04-ACCF-D920-061B-D01096053F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5170" y="3909718"/>
                <a:ext cx="11662223" cy="167465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mult1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,?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endParaRPr lang="en-US" altLang="ja-JP" dirty="0"/>
              </a:p>
              <a:p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mult</a:t>
                </a:r>
                <a:r>
                  <a:rPr kumimoji="1" lang="en-US" altLang="ja-JP" dirty="0"/>
                  <a:t>2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,?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endParaRPr kumimoji="1"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A9B04-ACCF-D920-061B-D01096053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170" y="3909718"/>
                <a:ext cx="11662223" cy="1674656"/>
              </a:xfrm>
              <a:blipFill>
                <a:blip r:embed="rId6"/>
                <a:stretch>
                  <a:fillRect l="-680" t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EFD4-30E9-8C6D-E532-0DCA50BD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76D5B-046A-8A83-1091-9A216A9F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EA57B-F764-E8F8-10F5-E8DCC002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VMCAI'24, London, UK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66BD04-8CA7-EE91-446A-778308F3923C}"/>
              </a:ext>
            </a:extLst>
          </p:cNvPr>
          <p:cNvSpPr txBox="1"/>
          <p:nvPr/>
        </p:nvSpPr>
        <p:spPr>
          <a:xfrm>
            <a:off x="279738" y="1314864"/>
            <a:ext cx="529374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400" b="1" dirty="0">
                <a:latin typeface="Consolas" panose="020B0609020204030204" pitchFamily="49" charset="0"/>
              </a:rPr>
              <a:t>int</a:t>
            </a:r>
            <a:r>
              <a:rPr lang="en-US" altLang="ja-JP" sz="2400" dirty="0">
                <a:latin typeface="Consolas" panose="020B0609020204030204" pitchFamily="49" charset="0"/>
              </a:rPr>
              <a:t> mult1(</a:t>
            </a:r>
            <a:r>
              <a:rPr lang="en-US" altLang="ja-JP" sz="2400" b="1" dirty="0">
                <a:latin typeface="Consolas" panose="020B0609020204030204" pitchFamily="49" charset="0"/>
              </a:rPr>
              <a:t>int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,</a:t>
            </a:r>
            <a:r>
              <a:rPr lang="en-US" altLang="ja-JP" sz="2400" b="1" dirty="0">
                <a:latin typeface="Consolas" panose="020B0609020204030204" pitchFamily="49" charset="0"/>
              </a:rPr>
              <a:t> int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n-US" altLang="ja-JP" sz="2400" dirty="0"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a: </a:t>
            </a:r>
            <a:r>
              <a:rPr lang="en-US" altLang="ja-JP" sz="2400" b="1" dirty="0">
                <a:latin typeface="Consolas" panose="020B0609020204030204" pitchFamily="49" charset="0"/>
              </a:rPr>
              <a:t>int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dirty="0">
                <a:latin typeface="Consolas" panose="020B0609020204030204" pitchFamily="49" charset="0"/>
              </a:rPr>
              <a:t>=0;</a:t>
            </a:r>
          </a:p>
          <a:p>
            <a:pPr algn="l"/>
            <a:r>
              <a:rPr lang="en-US" altLang="ja-JP" sz="2400" dirty="0">
                <a:solidFill>
                  <a:schemeClr val="accent2"/>
                </a:solidFill>
                <a:latin typeface="Consolas" panose="020B0609020204030204" pitchFamily="49" charset="0"/>
              </a:rPr>
              <a:t>b</a:t>
            </a:r>
            <a:r>
              <a:rPr lang="en-US" altLang="ja-JP" sz="2400" dirty="0">
                <a:latin typeface="Consolas" panose="020B0609020204030204" pitchFamily="49" charset="0"/>
              </a:rPr>
              <a:t>: </a:t>
            </a:r>
            <a:r>
              <a:rPr lang="en-US" altLang="ja-JP" sz="2400" b="1" dirty="0">
                <a:latin typeface="Consolas" panose="020B0609020204030204" pitchFamily="49" charset="0"/>
              </a:rPr>
              <a:t>while</a:t>
            </a:r>
            <a:r>
              <a:rPr lang="en-US" altLang="ja-JP" sz="2400" dirty="0">
                <a:latin typeface="Consolas" panose="020B0609020204030204" pitchFamily="49" charset="0"/>
              </a:rPr>
              <a:t>(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&gt;0) {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=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-1;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dirty="0">
                <a:latin typeface="Consolas" panose="020B0609020204030204" pitchFamily="49" charset="0"/>
              </a:rPr>
              <a:t>=</a:t>
            </a:r>
            <a:r>
              <a:rPr lang="en-US" altLang="ja-JP" sz="2400" dirty="0" err="1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dirty="0" err="1">
                <a:latin typeface="Consolas" panose="020B0609020204030204" pitchFamily="49" charset="0"/>
              </a:rPr>
              <a:t>+y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c: </a:t>
            </a:r>
            <a:r>
              <a:rPr lang="en-US" altLang="ja-JP" sz="2400" b="1" dirty="0">
                <a:latin typeface="Consolas" panose="020B0609020204030204" pitchFamily="49" charset="0"/>
              </a:rPr>
              <a:t>return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}</a:t>
            </a:r>
            <a:endParaRPr lang="ja-JP" altLang="en-US" sz="2400" dirty="0">
              <a:latin typeface="Consolas" panose="020B0609020204030204" pitchFamily="49" charset="0"/>
            </a:endParaRPr>
          </a:p>
        </p:txBody>
      </p:sp>
      <p:sp>
        <p:nvSpPr>
          <p:cNvPr id="8" name="テキスト ボックス 6">
            <a:extLst>
              <a:ext uri="{FF2B5EF4-FFF2-40B4-BE49-F238E27FC236}">
                <a16:creationId xmlns:a16="http://schemas.microsoft.com/office/drawing/2014/main" id="{78EC834F-A702-9119-ED66-A50E0D28AC01}"/>
              </a:ext>
            </a:extLst>
          </p:cNvPr>
          <p:cNvSpPr txBox="1"/>
          <p:nvPr/>
        </p:nvSpPr>
        <p:spPr>
          <a:xfrm>
            <a:off x="5769427" y="1323914"/>
            <a:ext cx="628739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400" b="1" dirty="0">
                <a:latin typeface="Consolas" panose="020B0609020204030204" pitchFamily="49" charset="0"/>
              </a:rPr>
              <a:t>int</a:t>
            </a:r>
            <a:r>
              <a:rPr lang="en-US" altLang="ja-JP" sz="2400" dirty="0">
                <a:latin typeface="Consolas" panose="020B0609020204030204" pitchFamily="49" charset="0"/>
              </a:rPr>
              <a:t> mult2(</a:t>
            </a:r>
            <a:r>
              <a:rPr lang="en-US" altLang="ja-JP" sz="2400" b="1" dirty="0">
                <a:latin typeface="Consolas" panose="020B0609020204030204" pitchFamily="49" charset="0"/>
              </a:rPr>
              <a:t>int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,</a:t>
            </a:r>
            <a:r>
              <a:rPr lang="en-US" altLang="ja-JP" sz="2400" b="1" dirty="0">
                <a:latin typeface="Consolas" panose="020B0609020204030204" pitchFamily="49" charset="0"/>
              </a:rPr>
              <a:t> int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n-US" altLang="ja-JP" sz="2400" dirty="0"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d: </a:t>
            </a:r>
            <a:r>
              <a:rPr lang="en-US" altLang="ja-JP" sz="2400" b="1" dirty="0">
                <a:latin typeface="Consolas" panose="020B0609020204030204" pitchFamily="49" charset="0"/>
              </a:rPr>
              <a:t>int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dirty="0">
                <a:latin typeface="Consolas" panose="020B0609020204030204" pitchFamily="49" charset="0"/>
              </a:rPr>
              <a:t>=0;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e: </a:t>
            </a:r>
            <a:r>
              <a:rPr lang="pl-PL" altLang="ja-JP" sz="2400" b="1" dirty="0">
                <a:latin typeface="Consolas" panose="020B0609020204030204" pitchFamily="49" charset="0"/>
              </a:rPr>
              <a:t>if</a:t>
            </a:r>
            <a:r>
              <a:rPr lang="pl-PL" altLang="ja-JP" sz="2400" dirty="0">
                <a:latin typeface="Consolas" panose="020B0609020204030204" pitchFamily="49" charset="0"/>
              </a:rPr>
              <a:t>(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 % 2 == 1</a:t>
            </a:r>
            <a:r>
              <a:rPr lang="pl-PL" altLang="ja-JP" sz="2400" dirty="0">
                <a:latin typeface="Consolas" panose="020B0609020204030204" pitchFamily="49" charset="0"/>
              </a:rPr>
              <a:t>) {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=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-1;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dirty="0">
                <a:latin typeface="Consolas" panose="020B0609020204030204" pitchFamily="49" charset="0"/>
              </a:rPr>
              <a:t>=</a:t>
            </a:r>
            <a:r>
              <a:rPr lang="en-US" altLang="ja-JP" sz="2400" dirty="0" err="1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dirty="0" err="1">
                <a:latin typeface="Consolas" panose="020B0609020204030204" pitchFamily="49" charset="0"/>
              </a:rPr>
              <a:t>+y</a:t>
            </a:r>
            <a:r>
              <a:rPr lang="pl-PL" altLang="ja-JP" sz="2400" dirty="0">
                <a:latin typeface="Consolas" panose="020B0609020204030204" pitchFamily="49" charset="0"/>
              </a:rPr>
              <a:t> }</a:t>
            </a:r>
          </a:p>
          <a:p>
            <a:pPr algn="l"/>
            <a:r>
              <a:rPr lang="en-US" altLang="ja-JP" sz="2400" dirty="0">
                <a:solidFill>
                  <a:schemeClr val="accent2"/>
                </a:solidFill>
                <a:latin typeface="Consolas" panose="020B0609020204030204" pitchFamily="49" charset="0"/>
              </a:rPr>
              <a:t>f</a:t>
            </a:r>
            <a:r>
              <a:rPr lang="en-US" altLang="ja-JP" sz="2400" dirty="0">
                <a:latin typeface="Consolas" panose="020B0609020204030204" pitchFamily="49" charset="0"/>
              </a:rPr>
              <a:t>: </a:t>
            </a:r>
            <a:r>
              <a:rPr lang="en-US" altLang="ja-JP" sz="2400" b="1" dirty="0">
                <a:latin typeface="Consolas" panose="020B0609020204030204" pitchFamily="49" charset="0"/>
              </a:rPr>
              <a:t>while</a:t>
            </a:r>
            <a:r>
              <a:rPr lang="en-US" altLang="ja-JP" sz="2400" dirty="0">
                <a:latin typeface="Consolas" panose="020B0609020204030204" pitchFamily="49" charset="0"/>
              </a:rPr>
              <a:t>(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&gt;0) {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=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-2;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dirty="0">
                <a:latin typeface="Consolas" panose="020B0609020204030204" pitchFamily="49" charset="0"/>
              </a:rPr>
              <a:t>=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dirty="0">
                <a:latin typeface="Consolas" panose="020B0609020204030204" pitchFamily="49" charset="0"/>
              </a:rPr>
              <a:t>+2*y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g: </a:t>
            </a:r>
            <a:r>
              <a:rPr lang="en-US" altLang="ja-JP" sz="2400" b="1" dirty="0">
                <a:latin typeface="Consolas" panose="020B0609020204030204" pitchFamily="49" charset="0"/>
              </a:rPr>
              <a:t>return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}</a:t>
            </a:r>
            <a:endParaRPr lang="ja-JP" altLang="en-US" sz="2400" dirty="0">
              <a:latin typeface="Consolas" panose="020B06090202040302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0E2252-8E67-1332-5B82-6073A0D2F84B}"/>
              </a:ext>
            </a:extLst>
          </p:cNvPr>
          <p:cNvCxnSpPr/>
          <p:nvPr/>
        </p:nvCxnSpPr>
        <p:spPr>
          <a:xfrm>
            <a:off x="3622221" y="4337918"/>
            <a:ext cx="0" cy="66130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99919A-2D1C-2A2F-4485-A4E1607474EC}"/>
              </a:ext>
            </a:extLst>
          </p:cNvPr>
          <p:cNvCxnSpPr/>
          <p:nvPr/>
        </p:nvCxnSpPr>
        <p:spPr>
          <a:xfrm>
            <a:off x="5007428" y="4337918"/>
            <a:ext cx="0" cy="66130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CA7674-EB63-B7CA-74B4-850B90A524C8}"/>
              </a:ext>
            </a:extLst>
          </p:cNvPr>
          <p:cNvCxnSpPr/>
          <p:nvPr/>
        </p:nvCxnSpPr>
        <p:spPr>
          <a:xfrm>
            <a:off x="6509657" y="4299240"/>
            <a:ext cx="0" cy="66130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6AE7DD-9B39-AE6B-EDB9-982F90452E86}"/>
              </a:ext>
            </a:extLst>
          </p:cNvPr>
          <p:cNvCxnSpPr>
            <a:cxnSpLocks/>
          </p:cNvCxnSpPr>
          <p:nvPr/>
        </p:nvCxnSpPr>
        <p:spPr>
          <a:xfrm flipH="1">
            <a:off x="8153400" y="4330617"/>
            <a:ext cx="799309" cy="58765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483012-57DD-96D4-2E64-63CF437492E8}"/>
              </a:ext>
            </a:extLst>
          </p:cNvPr>
          <p:cNvCxnSpPr/>
          <p:nvPr/>
        </p:nvCxnSpPr>
        <p:spPr>
          <a:xfrm>
            <a:off x="7840436" y="4299240"/>
            <a:ext cx="0" cy="66130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B28FC4-D5C8-2BC3-1874-272FF0904EC7}"/>
              </a:ext>
            </a:extLst>
          </p:cNvPr>
          <p:cNvCxnSpPr>
            <a:cxnSpLocks/>
          </p:cNvCxnSpPr>
          <p:nvPr/>
        </p:nvCxnSpPr>
        <p:spPr>
          <a:xfrm flipH="1">
            <a:off x="9522279" y="4330617"/>
            <a:ext cx="1069521" cy="66130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EDE9F7-BD94-3460-7D65-A52EBC2E4D6C}"/>
                  </a:ext>
                </a:extLst>
              </p:cNvPr>
              <p:cNvSpPr txBox="1"/>
              <p:nvPr/>
            </p:nvSpPr>
            <p:spPr>
              <a:xfrm>
                <a:off x="279739" y="3439448"/>
                <a:ext cx="7873661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000" dirty="0">
                    <a:solidFill>
                      <a:schemeClr val="tx1"/>
                    </a:solidFill>
                  </a:rPr>
                  <a:t>Let’s align the executions to preserve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as much as possible</a:t>
                </a:r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EDE9F7-BD94-3460-7D65-A52EBC2E4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39" y="3439448"/>
                <a:ext cx="7873661" cy="400110"/>
              </a:xfrm>
              <a:prstGeom prst="rect">
                <a:avLst/>
              </a:prstGeom>
              <a:blipFill>
                <a:blip r:embed="rId7"/>
                <a:stretch>
                  <a:fillRect l="-773" t="-4412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吹き出し: 四角形 20">
                <a:extLst>
                  <a:ext uri="{FF2B5EF4-FFF2-40B4-BE49-F238E27FC236}">
                    <a16:creationId xmlns:a16="http://schemas.microsoft.com/office/drawing/2014/main" id="{728F5962-9816-5F03-A5DE-AC276E20BFD7}"/>
                  </a:ext>
                </a:extLst>
              </p:cNvPr>
              <p:cNvSpPr/>
              <p:nvPr/>
            </p:nvSpPr>
            <p:spPr>
              <a:xfrm>
                <a:off x="3848021" y="4490041"/>
                <a:ext cx="988036" cy="342459"/>
              </a:xfrm>
              <a:prstGeom prst="wedgeRectCallout">
                <a:avLst>
                  <a:gd name="adj1" fmla="val 64421"/>
                  <a:gd name="adj2" fmla="val 222"/>
                </a:avLst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sz="2000" dirty="0">
                    <a:solidFill>
                      <a:schemeClr val="tx2"/>
                    </a:solidFill>
                  </a:rPr>
                </a:br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吹き出し: 四角形 20">
                <a:extLst>
                  <a:ext uri="{FF2B5EF4-FFF2-40B4-BE49-F238E27FC236}">
                    <a16:creationId xmlns:a16="http://schemas.microsoft.com/office/drawing/2014/main" id="{728F5962-9816-5F03-A5DE-AC276E20B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021" y="4490041"/>
                <a:ext cx="988036" cy="342459"/>
              </a:xfrm>
              <a:prstGeom prst="wedgeRectCallout">
                <a:avLst>
                  <a:gd name="adj1" fmla="val 64421"/>
                  <a:gd name="adj2" fmla="val 222"/>
                </a:avLst>
              </a:prstGeom>
              <a:blipFill>
                <a:blip r:embed="rId8"/>
                <a:stretch>
                  <a:fillRect b="-8475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吹き出し: 四角形 20">
                <a:extLst>
                  <a:ext uri="{FF2B5EF4-FFF2-40B4-BE49-F238E27FC236}">
                    <a16:creationId xmlns:a16="http://schemas.microsoft.com/office/drawing/2014/main" id="{59FAF076-D103-F0AF-D84C-AD53B04943E1}"/>
                  </a:ext>
                </a:extLst>
              </p:cNvPr>
              <p:cNvSpPr/>
              <p:nvPr/>
            </p:nvSpPr>
            <p:spPr>
              <a:xfrm>
                <a:off x="5304064" y="4490040"/>
                <a:ext cx="1026549" cy="342459"/>
              </a:xfrm>
              <a:prstGeom prst="wedgeRectCallout">
                <a:avLst>
                  <a:gd name="adj1" fmla="val 68520"/>
                  <a:gd name="adj2" fmla="val 14527"/>
                </a:avLst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sz="2000" dirty="0">
                    <a:solidFill>
                      <a:schemeClr val="tx2"/>
                    </a:solidFill>
                  </a:rPr>
                </a:br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吹き出し: 四角形 20">
                <a:extLst>
                  <a:ext uri="{FF2B5EF4-FFF2-40B4-BE49-F238E27FC236}">
                    <a16:creationId xmlns:a16="http://schemas.microsoft.com/office/drawing/2014/main" id="{59FAF076-D103-F0AF-D84C-AD53B0494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064" y="4490040"/>
                <a:ext cx="1026549" cy="342459"/>
              </a:xfrm>
              <a:prstGeom prst="wedgeRectCallout">
                <a:avLst>
                  <a:gd name="adj1" fmla="val 68520"/>
                  <a:gd name="adj2" fmla="val 14527"/>
                </a:avLst>
              </a:prstGeom>
              <a:blipFill>
                <a:blip r:embed="rId9"/>
                <a:stretch>
                  <a:fillRect b="-8475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吹き出し: 四角形 20">
                <a:extLst>
                  <a:ext uri="{FF2B5EF4-FFF2-40B4-BE49-F238E27FC236}">
                    <a16:creationId xmlns:a16="http://schemas.microsoft.com/office/drawing/2014/main" id="{6F9F2FD7-B9E7-4726-7AC5-C0A5066FD7BA}"/>
                  </a:ext>
                </a:extLst>
              </p:cNvPr>
              <p:cNvSpPr/>
              <p:nvPr/>
            </p:nvSpPr>
            <p:spPr>
              <a:xfrm>
                <a:off x="8752397" y="4488784"/>
                <a:ext cx="1026549" cy="342459"/>
              </a:xfrm>
              <a:prstGeom prst="wedgeRectCallout">
                <a:avLst>
                  <a:gd name="adj1" fmla="val -59526"/>
                  <a:gd name="adj2" fmla="val -23618"/>
                </a:avLst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sz="2000" dirty="0">
                    <a:solidFill>
                      <a:schemeClr val="tx2"/>
                    </a:solidFill>
                  </a:rPr>
                </a:br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1" name="吹き出し: 四角形 20">
                <a:extLst>
                  <a:ext uri="{FF2B5EF4-FFF2-40B4-BE49-F238E27FC236}">
                    <a16:creationId xmlns:a16="http://schemas.microsoft.com/office/drawing/2014/main" id="{6F9F2FD7-B9E7-4726-7AC5-C0A5066FD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397" y="4488784"/>
                <a:ext cx="1026549" cy="342459"/>
              </a:xfrm>
              <a:prstGeom prst="wedgeRectCallout">
                <a:avLst>
                  <a:gd name="adj1" fmla="val -59526"/>
                  <a:gd name="adj2" fmla="val -23618"/>
                </a:avLst>
              </a:prstGeom>
              <a:blipFill>
                <a:blip r:embed="rId10"/>
                <a:stretch>
                  <a:fillRect b="-8333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吹き出し: 四角形 20">
                <a:extLst>
                  <a:ext uri="{FF2B5EF4-FFF2-40B4-BE49-F238E27FC236}">
                    <a16:creationId xmlns:a16="http://schemas.microsoft.com/office/drawing/2014/main" id="{5E90618D-8663-9EF2-E00C-5273A267DC31}"/>
                  </a:ext>
                </a:extLst>
              </p:cNvPr>
              <p:cNvSpPr/>
              <p:nvPr/>
            </p:nvSpPr>
            <p:spPr>
              <a:xfrm>
                <a:off x="10275830" y="4559367"/>
                <a:ext cx="1026549" cy="342459"/>
              </a:xfrm>
              <a:prstGeom prst="wedgeRectCallout">
                <a:avLst>
                  <a:gd name="adj1" fmla="val -59526"/>
                  <a:gd name="adj2" fmla="val -23618"/>
                </a:avLst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sz="2000" dirty="0">
                    <a:solidFill>
                      <a:schemeClr val="tx2"/>
                    </a:solidFill>
                  </a:rPr>
                </a:br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2" name="吹き出し: 四角形 20">
                <a:extLst>
                  <a:ext uri="{FF2B5EF4-FFF2-40B4-BE49-F238E27FC236}">
                    <a16:creationId xmlns:a16="http://schemas.microsoft.com/office/drawing/2014/main" id="{5E90618D-8663-9EF2-E00C-5273A267D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830" y="4559367"/>
                <a:ext cx="1026549" cy="342459"/>
              </a:xfrm>
              <a:prstGeom prst="wedgeRectCallout">
                <a:avLst>
                  <a:gd name="adj1" fmla="val -59526"/>
                  <a:gd name="adj2" fmla="val -23618"/>
                </a:avLst>
              </a:prstGeom>
              <a:blipFill>
                <a:blip r:embed="rId11"/>
                <a:stretch>
                  <a:fillRect b="-10169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088BBED-1447-F065-4FFF-FA7DB5C64293}"/>
                  </a:ext>
                </a:extLst>
              </p:cNvPr>
              <p:cNvSpPr txBox="1"/>
              <p:nvPr/>
            </p:nvSpPr>
            <p:spPr>
              <a:xfrm>
                <a:off x="1665516" y="5304235"/>
                <a:ext cx="4827527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1800" dirty="0">
                    <a:solidFill>
                      <a:schemeClr val="accent2"/>
                    </a:solidFill>
                  </a:rPr>
                  <a:t>But how to</a:t>
                </a:r>
                <a:r>
                  <a:rPr lang="en-US" altLang="ja-JP" dirty="0">
                    <a:solidFill>
                      <a:schemeClr val="accent2"/>
                    </a:solidFill>
                  </a:rPr>
                  <a:t> infer</a:t>
                </a:r>
                <a:r>
                  <a:rPr lang="en-US" altLang="ja-JP" sz="1800" dirty="0">
                    <a:solidFill>
                      <a:schemeClr val="accent2"/>
                    </a:solidFill>
                  </a:rPr>
                  <a:t> such predicate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altLang="ja-JP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sz="1800" dirty="0">
                    <a:solidFill>
                      <a:schemeClr val="accent2"/>
                    </a:solidFill>
                  </a:rPr>
                  <a:t>? </a:t>
                </a:r>
                <a:endParaRPr lang="ja-JP" altLang="en-US" sz="105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088BBED-1447-F065-4FFF-FA7DB5C64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5304235"/>
                <a:ext cx="4827527" cy="369332"/>
              </a:xfrm>
              <a:prstGeom prst="rect">
                <a:avLst/>
              </a:prstGeom>
              <a:blipFill>
                <a:blip r:embed="rId12"/>
                <a:stretch>
                  <a:fillRect l="-882" t="-4762" b="-23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23" grpId="0" animBg="1"/>
      <p:bldP spid="3" grpId="0" uiExpand="1" build="p"/>
      <p:bldP spid="24" grpId="0" animBg="1"/>
      <p:bldP spid="26" grpId="0" animBg="1"/>
      <p:bldP spid="27" grpId="0" animBg="1"/>
      <p:bldP spid="31" grpId="0" animBg="1"/>
      <p:bldP spid="32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1993383-6AF2-A5D4-5E57-29F9E8ADF4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sz="4400" dirty="0">
                    <a:solidFill>
                      <a:schemeClr val="tx1"/>
                    </a:solidFill>
                  </a:rPr>
                  <a:t>Example: Termination-Insensitive Non-Interference (TINI) </a:t>
                </a:r>
                <a14:m>
                  <m:oMath xmlns:m="http://schemas.openxmlformats.org/officeDocument/2006/math">
                    <m:r>
                      <a:rPr lang="en-US" altLang="ja-JP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ja-JP" sz="4400" dirty="0">
                    <a:solidFill>
                      <a:schemeClr val="tx1"/>
                    </a:solidFill>
                  </a:rPr>
                  <a:t>-safety (1/2)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1993383-6AF2-A5D4-5E57-29F9E8ADF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88" t="-24118" b="-32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49468F-CA1B-D401-4A88-D15F2EF3B4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>
                    <a:latin typeface="Consolas" panose="020B0609020204030204" pitchFamily="49" charset="0"/>
                  </a:rPr>
                  <a:t>doubleSquare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[CAV 2019]</a:t>
                </a:r>
                <a:r>
                  <a:rPr lang="en-US" altLang="ja-JP" dirty="0"/>
                  <a:t> 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kumimoji="1"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 in two different ways depending on the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high sec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urity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input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kumimoji="1"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49468F-CA1B-D401-4A88-D15F2EF3B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97224-7D9F-E91D-939D-898394BC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E563A-E57A-5C36-921F-E6255E5F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DBF39-E02E-AAB9-14AA-FFC0BCBC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5514A4-AD8C-4B85-B9D5-A443A69CC51E}"/>
              </a:ext>
            </a:extLst>
          </p:cNvPr>
          <p:cNvSpPr txBox="1"/>
          <p:nvPr/>
        </p:nvSpPr>
        <p:spPr>
          <a:xfrm>
            <a:off x="279738" y="2376693"/>
            <a:ext cx="5293748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ja-JP" sz="2400" dirty="0" err="1">
                <a:latin typeface="Consolas" panose="020B0609020204030204" pitchFamily="49" charset="0"/>
              </a:rPr>
              <a:t>doubleSquare</a:t>
            </a:r>
            <a:r>
              <a:rPr lang="en-US" altLang="ja-JP" sz="2400" dirty="0">
                <a:latin typeface="Consolas" panose="020B0609020204030204" pitchFamily="49" charset="0"/>
              </a:rPr>
              <a:t>(</a:t>
            </a:r>
            <a:r>
              <a:rPr lang="en-US" altLang="ja-JP" sz="2400" b="1" dirty="0">
                <a:latin typeface="Consolas" panose="020B0609020204030204" pitchFamily="49" charset="0"/>
              </a:rPr>
              <a:t>bool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Consolas" panose="020B0609020204030204" pitchFamily="49" charset="0"/>
              </a:rPr>
              <a:t>h</a:t>
            </a:r>
            <a:r>
              <a:rPr lang="en-US" altLang="ja-JP" sz="2400" dirty="0">
                <a:latin typeface="Consolas" panose="020B0609020204030204" pitchFamily="49" charset="0"/>
              </a:rPr>
              <a:t>, </a:t>
            </a:r>
            <a:r>
              <a:rPr lang="en-US" altLang="ja-JP" sz="2400" b="1" dirty="0">
                <a:latin typeface="Consolas" panose="020B0609020204030204" pitchFamily="49" charset="0"/>
              </a:rPr>
              <a:t>int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  </a:t>
            </a:r>
            <a:r>
              <a:rPr lang="en-US" altLang="ja-JP" sz="2400" b="1" dirty="0">
                <a:latin typeface="Consolas" panose="020B0609020204030204" pitchFamily="49" charset="0"/>
              </a:rPr>
              <a:t>int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dirty="0">
                <a:latin typeface="Consolas" panose="020B0609020204030204" pitchFamily="49" charset="0"/>
              </a:rPr>
              <a:t>,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n-US" altLang="ja-JP" sz="2400" dirty="0">
                <a:latin typeface="Consolas" panose="020B0609020204030204" pitchFamily="49" charset="0"/>
              </a:rPr>
              <a:t>=0;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  </a:t>
            </a:r>
            <a:r>
              <a:rPr lang="pl-PL" altLang="ja-JP" sz="2400" b="1" dirty="0">
                <a:latin typeface="Consolas" panose="020B0609020204030204" pitchFamily="49" charset="0"/>
              </a:rPr>
              <a:t>if</a:t>
            </a:r>
            <a:r>
              <a:rPr lang="pl-PL" altLang="ja-JP" sz="2400" dirty="0">
                <a:latin typeface="Consolas" panose="020B0609020204030204" pitchFamily="49" charset="0"/>
              </a:rPr>
              <a:t>(</a:t>
            </a:r>
            <a:r>
              <a:rPr lang="pl-PL" altLang="ja-JP" sz="2400" dirty="0">
                <a:solidFill>
                  <a:srgbClr val="FF0000"/>
                </a:solidFill>
                <a:latin typeface="Consolas" panose="020B0609020204030204" pitchFamily="49" charset="0"/>
              </a:rPr>
              <a:t>h</a:t>
            </a:r>
            <a:r>
              <a:rPr lang="pl-PL" altLang="ja-JP" sz="2400" dirty="0">
                <a:latin typeface="Consolas" panose="020B0609020204030204" pitchFamily="49" charset="0"/>
              </a:rPr>
              <a:t>) { </a:t>
            </a:r>
            <a:r>
              <a:rPr lang="pl-PL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pl-PL" altLang="ja-JP" sz="2400" dirty="0">
                <a:latin typeface="Consolas" panose="020B0609020204030204" pitchFamily="49" charset="0"/>
              </a:rPr>
              <a:t>=2*</a:t>
            </a:r>
            <a:r>
              <a:rPr lang="pl-PL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pl-PL" altLang="ja-JP" sz="2400" dirty="0">
                <a:latin typeface="Consolas" panose="020B0609020204030204" pitchFamily="49" charset="0"/>
              </a:rPr>
              <a:t> }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pl-PL" altLang="ja-JP" sz="2400" b="1" dirty="0">
                <a:latin typeface="Consolas" panose="020B0609020204030204" pitchFamily="49" charset="0"/>
              </a:rPr>
              <a:t>else</a:t>
            </a:r>
            <a:r>
              <a:rPr lang="en-US" altLang="ja-JP" sz="2400" b="1" dirty="0">
                <a:latin typeface="Consolas" panose="020B0609020204030204" pitchFamily="49" charset="0"/>
              </a:rPr>
              <a:t> </a:t>
            </a:r>
            <a:r>
              <a:rPr lang="pl-PL" altLang="ja-JP" sz="2400" dirty="0">
                <a:latin typeface="Consolas" panose="020B0609020204030204" pitchFamily="49" charset="0"/>
              </a:rPr>
              <a:t>{ </a:t>
            </a:r>
            <a:r>
              <a:rPr lang="pl-PL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pl-PL" altLang="ja-JP" sz="2400" dirty="0">
                <a:latin typeface="Consolas" panose="020B0609020204030204" pitchFamily="49" charset="0"/>
              </a:rPr>
              <a:t>=</a:t>
            </a:r>
            <a:r>
              <a:rPr lang="pl-PL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pl-PL" altLang="ja-JP" sz="2400" dirty="0">
                <a:latin typeface="Consolas" panose="020B0609020204030204" pitchFamily="49" charset="0"/>
              </a:rPr>
              <a:t> }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  </a:t>
            </a:r>
            <a:r>
              <a:rPr lang="en-US" altLang="ja-JP" sz="2400" b="1" dirty="0">
                <a:latin typeface="Consolas" panose="020B0609020204030204" pitchFamily="49" charset="0"/>
              </a:rPr>
              <a:t>while</a:t>
            </a:r>
            <a:r>
              <a:rPr lang="en-US" altLang="ja-JP" sz="2400" dirty="0">
                <a:latin typeface="Consolas" panose="020B0609020204030204" pitchFamily="49" charset="0"/>
              </a:rPr>
              <a:t>(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dirty="0">
                <a:latin typeface="Consolas" panose="020B0609020204030204" pitchFamily="49" charset="0"/>
              </a:rPr>
              <a:t>&gt;0) {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dirty="0">
                <a:latin typeface="Consolas" panose="020B0609020204030204" pitchFamily="49" charset="0"/>
              </a:rPr>
              <a:t>--;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n-US" altLang="ja-JP" sz="2400" dirty="0">
                <a:latin typeface="Consolas" panose="020B0609020204030204" pitchFamily="49" charset="0"/>
              </a:rPr>
              <a:t>=</a:t>
            </a:r>
            <a:r>
              <a:rPr lang="en-US" altLang="ja-JP" sz="2400" dirty="0" err="1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n-US" altLang="ja-JP" sz="2400" dirty="0" err="1">
                <a:latin typeface="Consolas" panose="020B0609020204030204" pitchFamily="49" charset="0"/>
              </a:rPr>
              <a:t>+</a:t>
            </a:r>
            <a:r>
              <a:rPr lang="en-US" altLang="ja-JP" sz="2400" dirty="0" err="1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s-ES" altLang="ja-JP" sz="2400" dirty="0">
                <a:latin typeface="Consolas" panose="020B0609020204030204" pitchFamily="49" charset="0"/>
              </a:rPr>
              <a:t>  </a:t>
            </a:r>
            <a:r>
              <a:rPr lang="es-ES" altLang="ja-JP" sz="2400" b="1" dirty="0">
                <a:latin typeface="Consolas" panose="020B0609020204030204" pitchFamily="49" charset="0"/>
              </a:rPr>
              <a:t>if</a:t>
            </a:r>
            <a:r>
              <a:rPr lang="es-ES" altLang="ja-JP" sz="2400" dirty="0">
                <a:latin typeface="Consolas" panose="020B0609020204030204" pitchFamily="49" charset="0"/>
              </a:rPr>
              <a:t>(!</a:t>
            </a:r>
            <a:r>
              <a:rPr lang="es-ES" altLang="ja-JP" sz="2400" dirty="0">
                <a:solidFill>
                  <a:srgbClr val="FF0000"/>
                </a:solidFill>
                <a:latin typeface="Consolas" panose="020B0609020204030204" pitchFamily="49" charset="0"/>
              </a:rPr>
              <a:t>h</a:t>
            </a:r>
            <a:r>
              <a:rPr lang="es-ES" altLang="ja-JP" sz="2400" dirty="0">
                <a:latin typeface="Consolas" panose="020B0609020204030204" pitchFamily="49" charset="0"/>
              </a:rPr>
              <a:t>) { </a:t>
            </a:r>
            <a:r>
              <a:rPr lang="es-E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s-ES" altLang="ja-JP" sz="2400" dirty="0">
                <a:latin typeface="Consolas" panose="020B0609020204030204" pitchFamily="49" charset="0"/>
              </a:rPr>
              <a:t>=2*</a:t>
            </a:r>
            <a:r>
              <a:rPr lang="es-E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s-ES" altLang="ja-JP" sz="2400" dirty="0">
                <a:latin typeface="Consolas" panose="020B0609020204030204" pitchFamily="49" charset="0"/>
              </a:rPr>
              <a:t> }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  </a:t>
            </a:r>
            <a:r>
              <a:rPr lang="en-US" altLang="ja-JP" sz="2400" b="1" dirty="0">
                <a:latin typeface="Consolas" panose="020B0609020204030204" pitchFamily="49" charset="0"/>
              </a:rPr>
              <a:t>return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n-US" altLang="ja-JP" sz="240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}</a:t>
            </a:r>
            <a:endParaRPr lang="ja-JP" altLang="en-US" sz="24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/>
              <p:nvPr/>
            </p:nvSpPr>
            <p:spPr>
              <a:xfrm>
                <a:off x="5853793" y="2376693"/>
                <a:ext cx="6058468" cy="120032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2400" dirty="0"/>
                  <a:t>Can an attacker infer the value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ja-JP" sz="2400" dirty="0"/>
                  <a:t> by o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bserving the </a:t>
                </a:r>
                <a:r>
                  <a:rPr lang="en-US" altLang="ja-JP" sz="2400" b="1" i="1" dirty="0">
                    <a:solidFill>
                      <a:srgbClr val="0070C0"/>
                    </a:solidFill>
                  </a:rPr>
                  <a:t>low security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 input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and the return value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793" y="2376693"/>
                <a:ext cx="6058468" cy="1200329"/>
              </a:xfrm>
              <a:prstGeom prst="rect">
                <a:avLst/>
              </a:prstGeom>
              <a:blipFill>
                <a:blip r:embed="rId4"/>
                <a:stretch>
                  <a:fillRect l="-1406" t="-3015" r="-1606" b="-10553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849DFD-9C3F-4885-A5EE-1132433BB93B}"/>
                  </a:ext>
                </a:extLst>
              </p:cNvPr>
              <p:cNvSpPr txBox="1"/>
              <p:nvPr/>
            </p:nvSpPr>
            <p:spPr>
              <a:xfrm>
                <a:off x="5870640" y="3766358"/>
                <a:ext cx="6041621" cy="19389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No! </a:t>
                </a:r>
                <a:r>
                  <a:rPr lang="en-US" altLang="ja-JP" sz="2400" i="1" dirty="0">
                    <a:solidFill>
                      <a:schemeClr val="tx1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TINI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(</a:t>
                </a:r>
                <a:r>
                  <a:rPr lang="en-US" altLang="ja-JP" sz="2400" dirty="0" err="1">
                    <a:solidFill>
                      <a:schemeClr val="tx1"/>
                    </a:solidFill>
                    <a:latin typeface="Consolas" panose="020B0609020204030204" pitchFamily="49" charset="0"/>
                    <a:ea typeface="游ゴシック" panose="020B0400000000000000" pitchFamily="50" charset="-128"/>
                  </a:rPr>
                  <a:t>doubleSquare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)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 holds: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br>
                  <a:rPr lang="en-US" altLang="ja-JP" sz="2400" b="1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游ゴシック" panose="020B0400000000000000" pitchFamily="50" charset="-128"/>
                  </a:rPr>
                </a:br>
                <a:r>
                  <a:rPr lang="en-US" altLang="ja-JP" sz="2000" b="1" dirty="0" err="1">
                    <a:solidFill>
                      <a:schemeClr val="tx1"/>
                    </a:solidFill>
                    <a:latin typeface="Consolas" panose="020B0609020204030204" pitchFamily="49" charset="0"/>
                    <a:ea typeface="游ゴシック" panose="020B0400000000000000" pitchFamily="50" charset="-128"/>
                  </a:rPr>
                  <a:t>doubleSquare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⇓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sz="2400" b="1" dirty="0">
                    <a:solidFill>
                      <a:srgbClr val="7030A0"/>
                    </a:solidFill>
                    <a:latin typeface="Comic Sans MS" panose="030F0702030302020204" pitchFamily="66" charset="0"/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Consolas" panose="020B0609020204030204" pitchFamily="49" charset="0"/>
                    <a:ea typeface="游ゴシック" panose="020B0400000000000000" pitchFamily="50" charset="-128"/>
                  </a:rPr>
                  <a:t>doubleSquare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⇓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br>
                  <a:rPr lang="en-US" altLang="ja-JP" sz="2400" b="1" i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游ゴシック" panose="020B0400000000000000" pitchFamily="50" charset="-128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ja-JP" b="1" dirty="0">
                  <a:solidFill>
                    <a:srgbClr val="7030A0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849DFD-9C3F-4885-A5EE-1132433BB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640" y="3766358"/>
                <a:ext cx="6041621" cy="1938992"/>
              </a:xfrm>
              <a:prstGeom prst="rect">
                <a:avLst/>
              </a:prstGeom>
              <a:blipFill>
                <a:blip r:embed="rId5"/>
                <a:stretch>
                  <a:fillRect l="-1410" t="-2188" b="-1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2203510-BE92-1D7F-B9F3-21E3543732FC}"/>
              </a:ext>
            </a:extLst>
          </p:cNvPr>
          <p:cNvSpPr txBox="1"/>
          <p:nvPr/>
        </p:nvSpPr>
        <p:spPr>
          <a:xfrm>
            <a:off x="6335486" y="6012469"/>
            <a:ext cx="5721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chemeClr val="tx2"/>
                </a:solidFill>
              </a:rPr>
              <a:t>[CAV 2019]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Shemer</a:t>
            </a:r>
            <a:r>
              <a:rPr kumimoji="1" lang="en-US" altLang="ja-JP" sz="1600" dirty="0">
                <a:solidFill>
                  <a:schemeClr val="tx2"/>
                </a:solidFill>
              </a:rPr>
              <a:t> et al. Property Directed Self Composition.</a:t>
            </a:r>
          </a:p>
        </p:txBody>
      </p:sp>
    </p:spTree>
    <p:extLst>
      <p:ext uri="{BB962C8B-B14F-4D97-AF65-F5344CB8AC3E}">
        <p14:creationId xmlns:p14="http://schemas.microsoft.com/office/powerpoint/2010/main" val="9774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39DF-09DF-3899-5CCF-68BA4951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" y="244834"/>
            <a:ext cx="11926957" cy="1034303"/>
          </a:xfrm>
        </p:spPr>
        <p:txBody>
          <a:bodyPr/>
          <a:lstStyle/>
          <a:p>
            <a:r>
              <a:rPr kumimoji="1" lang="en-US" altLang="ja-JP" dirty="0"/>
              <a:t>Relational Program Verification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43A3DE-C136-414A-F99C-8B60F998BB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Verification of properties that relate </a:t>
                </a:r>
                <a:r>
                  <a:rPr kumimoji="1" lang="en-US" altLang="ja-JP" b="1" dirty="0"/>
                  <a:t>multiple executions</a:t>
                </a:r>
                <a:r>
                  <a:rPr kumimoji="1" lang="en-US" altLang="ja-JP" dirty="0"/>
                  <a:t> of one or more programs</a:t>
                </a:r>
              </a:p>
              <a:p>
                <a:r>
                  <a:rPr kumimoji="1" lang="en-US" altLang="ja-JP" dirty="0"/>
                  <a:t>Clarkson and Schneider formalized such properties as </a:t>
                </a:r>
                <a:r>
                  <a:rPr kumimoji="1" lang="en-US" altLang="ja-JP" b="1" dirty="0"/>
                  <a:t>sets of sets of program traces</a:t>
                </a:r>
                <a:r>
                  <a:rPr kumimoji="1" lang="en-US" altLang="ja-JP" dirty="0"/>
                  <a:t> and coined the term </a:t>
                </a:r>
                <a:r>
                  <a:rPr kumimoji="1" lang="en-US" altLang="ja-JP" b="1" dirty="0" err="1"/>
                  <a:t>hyperproperties</a:t>
                </a:r>
                <a:r>
                  <a:rPr kumimoji="1" lang="en-US" altLang="ja-JP" b="1" dirty="0"/>
                  <a:t> </a:t>
                </a:r>
                <a:r>
                  <a:rPr kumimoji="1" lang="en-US" altLang="ja-JP" sz="1800" dirty="0">
                    <a:solidFill>
                      <a:schemeClr val="tx2"/>
                    </a:solidFill>
                  </a:rPr>
                  <a:t>[CSF 2008]</a:t>
                </a:r>
                <a:endParaRPr kumimoji="1" lang="en-US" altLang="ja-JP" dirty="0">
                  <a:solidFill>
                    <a:schemeClr val="tx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b="1" dirty="0"/>
                  <a:t>-safety </a:t>
                </a:r>
                <a:r>
                  <a:rPr lang="en-US" altLang="ja-JP" dirty="0"/>
                  <a:t>is a notable subclass defined as </a:t>
                </a:r>
                <a:r>
                  <a:rPr lang="en-US" altLang="ja-JP" dirty="0" err="1"/>
                  <a:t>hyperproperties</a:t>
                </a:r>
                <a:r>
                  <a:rPr lang="en-US" altLang="ja-JP" dirty="0"/>
                  <a:t> that can be refuted by observing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dirty="0"/>
                  <a:t> finite traces (i.e., the bad thing never involves more than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dirty="0"/>
                  <a:t> traces)</a:t>
                </a:r>
                <a:endParaRPr lang="en-US" altLang="ja-JP" dirty="0">
                  <a:solidFill>
                    <a:schemeClr val="tx2"/>
                  </a:solidFill>
                </a:endParaRPr>
              </a:p>
              <a:p>
                <a:r>
                  <a:rPr lang="en-US" altLang="ja-JP" dirty="0"/>
                  <a:t>An important trend in formal methods with wide applications including </a:t>
                </a:r>
                <a:r>
                  <a:rPr lang="en-US" altLang="ja-JP" b="1" dirty="0"/>
                  <a:t>security</a:t>
                </a:r>
                <a:endParaRPr kumimoji="1" lang="en-US" altLang="ja-JP" b="1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43A3DE-C136-414A-F99C-8B60F998B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4" t="-682" r="-6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B25BA-BA27-4D6B-D2B0-7F735F33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355AD-2904-0B46-E03D-68F165409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79E14-549E-EF71-7071-0BE58AD3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10254-0D0D-59CB-AA14-7CFD2A1EACC7}"/>
              </a:ext>
            </a:extLst>
          </p:cNvPr>
          <p:cNvSpPr txBox="1"/>
          <p:nvPr/>
        </p:nvSpPr>
        <p:spPr>
          <a:xfrm>
            <a:off x="7531092" y="6012469"/>
            <a:ext cx="4525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chemeClr val="tx2"/>
                </a:solidFill>
              </a:rPr>
              <a:t>[CSF 2008] Clarkson, Schneider.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Hyperproperties</a:t>
            </a:r>
            <a:r>
              <a:rPr kumimoji="1" lang="en-US" altLang="ja-JP" sz="16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582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7D7F74-E37C-0503-82ED-36BD8E42D7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sz="4400" dirty="0">
                    <a:solidFill>
                      <a:schemeClr val="tx1"/>
                    </a:solidFill>
                  </a:rPr>
                  <a:t>Example: Termination-Insensitive Non-Interference (TINI) </a:t>
                </a:r>
                <a14:m>
                  <m:oMath xmlns:m="http://schemas.openxmlformats.org/officeDocument/2006/math">
                    <m:r>
                      <a:rPr lang="en-US" altLang="ja-JP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ja-JP" sz="4400" dirty="0">
                    <a:solidFill>
                      <a:schemeClr val="tx1"/>
                    </a:solidFill>
                  </a:rPr>
                  <a:t>-safety (2/2)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7D7F74-E37C-0503-82ED-36BD8E42D7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88" t="-24118" b="-32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0F30A-A3E8-60A1-C4D4-A1CE27549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1" y="1237213"/>
            <a:ext cx="11926957" cy="5367129"/>
          </a:xfrm>
        </p:spPr>
        <p:txBody>
          <a:bodyPr/>
          <a:lstStyle/>
          <a:p>
            <a:r>
              <a:rPr kumimoji="1" lang="en-US" altLang="ja-JP" dirty="0"/>
              <a:t>The p</a:t>
            </a:r>
            <a:r>
              <a:rPr lang="en-US" altLang="ja-JP" dirty="0"/>
              <a:t>arallel</a:t>
            </a:r>
            <a:r>
              <a:rPr kumimoji="1" lang="en-US" altLang="ja-JP" dirty="0"/>
              <a:t> executions of 2 copies of the program under the </a:t>
            </a:r>
            <a:r>
              <a:rPr kumimoji="1" lang="en-US" altLang="ja-JP" b="1" dirty="0"/>
              <a:t>partial</a:t>
            </a:r>
            <a:r>
              <a:rPr kumimoji="1" lang="en-US" altLang="ja-JP" dirty="0"/>
              <a:t> </a:t>
            </a:r>
            <a:r>
              <a:rPr lang="en-US" altLang="ja-JP" b="1" dirty="0"/>
              <a:t>lock-step scheduler </a:t>
            </a:r>
            <a:r>
              <a:rPr lang="en-US" altLang="ja-JP" dirty="0"/>
              <a:t>makes a </a:t>
            </a:r>
            <a:r>
              <a:rPr lang="en-US" altLang="ja-JP" b="1" dirty="0">
                <a:solidFill>
                  <a:srgbClr val="FF0000"/>
                </a:solidFill>
              </a:rPr>
              <a:t>safe relational invariant</a:t>
            </a:r>
            <a:r>
              <a:rPr kumimoji="1" lang="en-US" altLang="ja-JP" dirty="0"/>
              <a:t> “complex”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49976-7212-ED3E-D478-302F482A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DF402-AF16-88C8-2247-12CD4E90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9BF8F-17B2-A418-540C-784E6A23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6">
                <a:extLst>
                  <a:ext uri="{FF2B5EF4-FFF2-40B4-BE49-F238E27FC236}">
                    <a16:creationId xmlns:a16="http://schemas.microsoft.com/office/drawing/2014/main" id="{39647348-BE32-4490-9840-74630033A77C}"/>
                  </a:ext>
                </a:extLst>
              </p:cNvPr>
              <p:cNvSpPr txBox="1"/>
              <p:nvPr/>
            </p:nvSpPr>
            <p:spPr>
              <a:xfrm>
                <a:off x="119633" y="2343543"/>
                <a:ext cx="5141317" cy="23083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doubleSquare(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bool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h, 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x) {</a:t>
                </a:r>
              </a:p>
              <a:p>
                <a:pPr algn="l"/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z, y=0;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pl-PL" altLang="ja-JP" sz="24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pl-PL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(h) {z=2*x} </a:t>
                </a:r>
                <a:r>
                  <a:rPr lang="pl-PL" altLang="ja-JP" sz="24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else</a:t>
                </a:r>
                <a:r>
                  <a:rPr lang="pl-PL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{z=x}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while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(z&gt;0) { z--; y=</a:t>
                </a:r>
                <a:r>
                  <a:rPr lang="en-US" altLang="ja-JP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y+x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}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s-ES" altLang="ja-JP" sz="24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s-E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(!h) { y=2*y }</a:t>
                </a:r>
              </a:p>
              <a:p>
                <a:pPr algn="l"/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return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y; 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}</a:t>
                </a:r>
                <a:endParaRPr lang="ja-JP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" name="テキスト ボックス 6">
                <a:extLst>
                  <a:ext uri="{FF2B5EF4-FFF2-40B4-BE49-F238E27FC236}">
                    <a16:creationId xmlns:a16="http://schemas.microsoft.com/office/drawing/2014/main" id="{39647348-BE32-4490-9840-74630033A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3" y="2343543"/>
                <a:ext cx="5141317" cy="2308324"/>
              </a:xfrm>
              <a:prstGeom prst="rect">
                <a:avLst/>
              </a:prstGeom>
              <a:blipFill>
                <a:blip r:embed="rId4"/>
                <a:stretch>
                  <a:fillRect l="-1775" t="-1837" r="-237" b="-47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7441F0-19EC-44C5-BE6D-D35BE9749BF1}"/>
                  </a:ext>
                </a:extLst>
              </p:cNvPr>
              <p:cNvSpPr txBox="1"/>
              <p:nvPr/>
            </p:nvSpPr>
            <p:spPr>
              <a:xfrm>
                <a:off x="380532" y="4755943"/>
                <a:ext cx="11811468" cy="156966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:r>
                  <a:rPr lang="en-US" altLang="ja-JP" sz="2400" dirty="0"/>
                  <a:t>Executions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ja-JP" sz="2400" dirty="0"/>
                  <a:t>with the partial 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lock-step scheduler</a:t>
                </a:r>
                <a:r>
                  <a:rPr lang="en-US" altLang="ja-JP" sz="2400" dirty="0"/>
                  <a:t>:</a:t>
                </a:r>
                <a:br>
                  <a:rPr lang="en-US" altLang="ja-JP" sz="24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,?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/>
                <a:b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,?</m:t>
                          </m:r>
                        </m:e>
                      </m:d>
                      <m:r>
                        <a:rPr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7441F0-19EC-44C5-BE6D-D35BE9749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32" y="4755943"/>
                <a:ext cx="11811468" cy="1569660"/>
              </a:xfrm>
              <a:prstGeom prst="rect">
                <a:avLst/>
              </a:prstGeom>
              <a:blipFill>
                <a:blip r:embed="rId5"/>
                <a:stretch>
                  <a:fillRect l="-722" t="-2308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DE9F4EA2-EC0E-4928-8A7E-04B260E2ECDE}"/>
                  </a:ext>
                </a:extLst>
              </p:cNvPr>
              <p:cNvSpPr/>
              <p:nvPr/>
            </p:nvSpPr>
            <p:spPr>
              <a:xfrm>
                <a:off x="23640" y="5609728"/>
                <a:ext cx="1036959" cy="332216"/>
              </a:xfrm>
              <a:prstGeom prst="wedgeRectCallout">
                <a:avLst>
                  <a:gd name="adj1" fmla="val 55469"/>
                  <a:gd name="adj2" fmla="val -6343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DE9F4EA2-EC0E-4928-8A7E-04B260E2E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0" y="5609728"/>
                <a:ext cx="1036959" cy="332216"/>
              </a:xfrm>
              <a:prstGeom prst="wedgeRectCallout">
                <a:avLst>
                  <a:gd name="adj1" fmla="val 55469"/>
                  <a:gd name="adj2" fmla="val -6343"/>
                </a:avLst>
              </a:prstGeom>
              <a:blipFill>
                <a:blip r:embed="rId6"/>
                <a:stretch>
                  <a:fillRect b="-10345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5B302426-96E4-442F-A5AE-6CD897723982}"/>
                  </a:ext>
                </a:extLst>
              </p:cNvPr>
              <p:cNvSpPr/>
              <p:nvPr/>
            </p:nvSpPr>
            <p:spPr>
              <a:xfrm>
                <a:off x="9568544" y="5684804"/>
                <a:ext cx="2488286" cy="671545"/>
              </a:xfrm>
              <a:prstGeom prst="wedgeRectCallout">
                <a:avLst>
                  <a:gd name="adj1" fmla="val -63651"/>
                  <a:gd name="adj2" fmla="val -25872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accent2"/>
                    </a:solidFill>
                  </a:rPr>
                  <a:t>How can we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accent2"/>
                    </a:solidFill>
                  </a:rPr>
                  <a:t>?</a:t>
                </a:r>
                <a:endParaRPr lang="ja-JP" alt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5B302426-96E4-442F-A5AE-6CD897723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544" y="5684804"/>
                <a:ext cx="2488286" cy="671545"/>
              </a:xfrm>
              <a:prstGeom prst="wedgeRectCallout">
                <a:avLst>
                  <a:gd name="adj1" fmla="val -63651"/>
                  <a:gd name="adj2" fmla="val -25872"/>
                </a:avLst>
              </a:prstGeom>
              <a:blipFill>
                <a:blip r:embed="rId7"/>
                <a:stretch>
                  <a:fillRect t="-3448" b="-15517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吹き出し: 四角形 20">
                <a:extLst>
                  <a:ext uri="{FF2B5EF4-FFF2-40B4-BE49-F238E27FC236}">
                    <a16:creationId xmlns:a16="http://schemas.microsoft.com/office/drawing/2014/main" id="{80F47414-BFDD-4D43-A561-8672389A0066}"/>
                  </a:ext>
                </a:extLst>
              </p:cNvPr>
              <p:cNvSpPr/>
              <p:nvPr/>
            </p:nvSpPr>
            <p:spPr>
              <a:xfrm>
                <a:off x="1549048" y="5599485"/>
                <a:ext cx="1041991" cy="342459"/>
              </a:xfrm>
              <a:prstGeom prst="wedgeRectCallout">
                <a:avLst>
                  <a:gd name="adj1" fmla="val 65055"/>
                  <a:gd name="adj2" fmla="val -2162"/>
                </a:avLst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sz="2000" dirty="0">
                    <a:solidFill>
                      <a:schemeClr val="tx2"/>
                    </a:solidFill>
                  </a:rPr>
                </a:br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吹き出し: 四角形 20">
                <a:extLst>
                  <a:ext uri="{FF2B5EF4-FFF2-40B4-BE49-F238E27FC236}">
                    <a16:creationId xmlns:a16="http://schemas.microsoft.com/office/drawing/2014/main" id="{80F47414-BFDD-4D43-A561-8672389A0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048" y="5599485"/>
                <a:ext cx="1041991" cy="342459"/>
              </a:xfrm>
              <a:prstGeom prst="wedgeRectCallout">
                <a:avLst>
                  <a:gd name="adj1" fmla="val 65055"/>
                  <a:gd name="adj2" fmla="val -2162"/>
                </a:avLst>
              </a:prstGeom>
              <a:blipFill>
                <a:blip r:embed="rId8"/>
                <a:stretch>
                  <a:fillRect l="-976" b="-16949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吹き出し: 四角形 21">
                <a:extLst>
                  <a:ext uri="{FF2B5EF4-FFF2-40B4-BE49-F238E27FC236}">
                    <a16:creationId xmlns:a16="http://schemas.microsoft.com/office/drawing/2014/main" id="{7EA91DDE-5305-4F63-B437-446E9DFB60A8}"/>
                  </a:ext>
                </a:extLst>
              </p:cNvPr>
              <p:cNvSpPr/>
              <p:nvPr/>
            </p:nvSpPr>
            <p:spPr>
              <a:xfrm>
                <a:off x="3196079" y="5599485"/>
                <a:ext cx="1041991" cy="342459"/>
              </a:xfrm>
              <a:prstGeom prst="wedgeRectCallout">
                <a:avLst>
                  <a:gd name="adj1" fmla="val 59643"/>
                  <a:gd name="adj2" fmla="val -4768"/>
                </a:avLst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sz="2000" dirty="0">
                    <a:solidFill>
                      <a:schemeClr val="tx2"/>
                    </a:solidFill>
                  </a:rPr>
                </a:br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吹き出し: 四角形 21">
                <a:extLst>
                  <a:ext uri="{FF2B5EF4-FFF2-40B4-BE49-F238E27FC236}">
                    <a16:creationId xmlns:a16="http://schemas.microsoft.com/office/drawing/2014/main" id="{7EA91DDE-5305-4F63-B437-446E9DFB6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079" y="5599485"/>
                <a:ext cx="1041991" cy="342459"/>
              </a:xfrm>
              <a:prstGeom prst="wedgeRectCallout">
                <a:avLst>
                  <a:gd name="adj1" fmla="val 59643"/>
                  <a:gd name="adj2" fmla="val -4768"/>
                </a:avLst>
              </a:prstGeom>
              <a:blipFill>
                <a:blip r:embed="rId9"/>
                <a:stretch>
                  <a:fillRect l="-515" b="-16949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吹き出し: 四角形 22">
                <a:extLst>
                  <a:ext uri="{FF2B5EF4-FFF2-40B4-BE49-F238E27FC236}">
                    <a16:creationId xmlns:a16="http://schemas.microsoft.com/office/drawing/2014/main" id="{64638A95-2E30-4F20-A64E-A877FEB1402D}"/>
                  </a:ext>
                </a:extLst>
              </p:cNvPr>
              <p:cNvSpPr/>
              <p:nvPr/>
            </p:nvSpPr>
            <p:spPr>
              <a:xfrm>
                <a:off x="4779950" y="5600053"/>
                <a:ext cx="1041991" cy="342459"/>
              </a:xfrm>
              <a:prstGeom prst="wedgeRectCallout">
                <a:avLst>
                  <a:gd name="adj1" fmla="val 59953"/>
                  <a:gd name="adj2" fmla="val -8815"/>
                </a:avLst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sz="2000" dirty="0">
                    <a:solidFill>
                      <a:schemeClr val="tx2"/>
                    </a:solidFill>
                  </a:rPr>
                </a:br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吹き出し: 四角形 22">
                <a:extLst>
                  <a:ext uri="{FF2B5EF4-FFF2-40B4-BE49-F238E27FC236}">
                    <a16:creationId xmlns:a16="http://schemas.microsoft.com/office/drawing/2014/main" id="{64638A95-2E30-4F20-A64E-A877FEB14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950" y="5600053"/>
                <a:ext cx="1041991" cy="342459"/>
              </a:xfrm>
              <a:prstGeom prst="wedgeRectCallout">
                <a:avLst>
                  <a:gd name="adj1" fmla="val 59953"/>
                  <a:gd name="adj2" fmla="val -8815"/>
                </a:avLst>
              </a:prstGeom>
              <a:blipFill>
                <a:blip r:embed="rId10"/>
                <a:stretch>
                  <a:fillRect l="-1031" b="-16949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07917909-79D3-4939-85CB-F85365CB4335}"/>
              </a:ext>
            </a:extLst>
          </p:cNvPr>
          <p:cNvSpPr/>
          <p:nvPr/>
        </p:nvSpPr>
        <p:spPr>
          <a:xfrm>
            <a:off x="5372485" y="4081610"/>
            <a:ext cx="6292124" cy="777728"/>
          </a:xfrm>
          <a:prstGeom prst="wedgeRectCallout">
            <a:avLst>
              <a:gd name="adj1" fmla="val -49365"/>
              <a:gd name="adj2" fmla="val -1675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Copy2 has exited the loop. Partial lock-step scheduler waits for Copy1 to exit the loop to synchronize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1675D8B-1BAF-4D53-AD02-9BD9427A1B02}"/>
                  </a:ext>
                </a:extLst>
              </p:cNvPr>
              <p:cNvSpPr/>
              <p:nvPr/>
            </p:nvSpPr>
            <p:spPr>
              <a:xfrm>
                <a:off x="5372485" y="2343543"/>
                <a:ext cx="6801176" cy="1738067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ja-JP" sz="2400" dirty="0">
                    <a:solidFill>
                      <a:schemeClr val="tx1"/>
                    </a:solidFill>
                  </a:rPr>
                  <a:t>Any “simple” but safe and ind. relational invariant preserved by the partial lock-step scheduler?</a:t>
                </a:r>
                <a:endParaRPr lang="ja-JP" altLang="en-US" sz="24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↳</m:t>
                    </m:r>
                  </m:oMath>
                </a14:m>
                <a:r>
                  <a:rPr lang="en-US" altLang="ja-JP" sz="24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No!  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Safe ind. relational invariant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400" dirty="0"/>
                  <a:t>for the scheduler is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 not expressible </a:t>
                </a:r>
                <a:r>
                  <a:rPr lang="en-US" altLang="ja-JP" sz="2400" dirty="0"/>
                  <a:t>in LIA </a:t>
                </a:r>
                <a:r>
                  <a:rPr lang="en-US" altLang="ja-JP" dirty="0">
                    <a:solidFill>
                      <a:schemeClr val="tx2"/>
                    </a:solidFill>
                  </a:rPr>
                  <a:t>[CAV 2019]</a:t>
                </a:r>
                <a:endParaRPr lang="ja-JP" alt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1675D8B-1BAF-4D53-AD02-9BD9427A1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485" y="2343543"/>
                <a:ext cx="6801176" cy="1738067"/>
              </a:xfrm>
              <a:prstGeom prst="rect">
                <a:avLst/>
              </a:prstGeom>
              <a:blipFill>
                <a:blip r:embed="rId11"/>
                <a:stretch>
                  <a:fillRect l="-1070" r="-2139" b="-171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E127A9-9FBA-494F-C166-E201C8AAEB53}"/>
              </a:ext>
            </a:extLst>
          </p:cNvPr>
          <p:cNvSpPr txBox="1"/>
          <p:nvPr/>
        </p:nvSpPr>
        <p:spPr>
          <a:xfrm>
            <a:off x="6470657" y="7015335"/>
            <a:ext cx="5721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chemeClr val="tx2"/>
                </a:solidFill>
              </a:rPr>
              <a:t>[CAV 2019]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Shemer</a:t>
            </a:r>
            <a:r>
              <a:rPr kumimoji="1" lang="en-US" altLang="ja-JP" sz="1600" dirty="0">
                <a:solidFill>
                  <a:schemeClr val="tx2"/>
                </a:solidFill>
              </a:rPr>
              <a:t> et al. Property Directed Self Composition.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97A989-BCC2-4F57-6F48-F902D387F31A}"/>
              </a:ext>
            </a:extLst>
          </p:cNvPr>
          <p:cNvCxnSpPr>
            <a:cxnSpLocks/>
          </p:cNvCxnSpPr>
          <p:nvPr/>
        </p:nvCxnSpPr>
        <p:spPr>
          <a:xfrm>
            <a:off x="1123949" y="5554397"/>
            <a:ext cx="0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9401D3-04C2-F415-3787-740E7BE9D811}"/>
              </a:ext>
            </a:extLst>
          </p:cNvPr>
          <p:cNvCxnSpPr>
            <a:cxnSpLocks/>
          </p:cNvCxnSpPr>
          <p:nvPr/>
        </p:nvCxnSpPr>
        <p:spPr>
          <a:xfrm>
            <a:off x="2794906" y="5554397"/>
            <a:ext cx="0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A0FC49-5F65-A5CE-A06C-72284DC12C66}"/>
              </a:ext>
            </a:extLst>
          </p:cNvPr>
          <p:cNvCxnSpPr>
            <a:cxnSpLocks/>
          </p:cNvCxnSpPr>
          <p:nvPr/>
        </p:nvCxnSpPr>
        <p:spPr>
          <a:xfrm>
            <a:off x="4411435" y="5554397"/>
            <a:ext cx="0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CDE739-3A81-906E-A696-877194FA635B}"/>
              </a:ext>
            </a:extLst>
          </p:cNvPr>
          <p:cNvCxnSpPr>
            <a:cxnSpLocks/>
          </p:cNvCxnSpPr>
          <p:nvPr/>
        </p:nvCxnSpPr>
        <p:spPr>
          <a:xfrm>
            <a:off x="5995306" y="5554397"/>
            <a:ext cx="0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CC6ADB-226C-00CC-2439-49F8008CB770}"/>
              </a:ext>
            </a:extLst>
          </p:cNvPr>
          <p:cNvCxnSpPr>
            <a:cxnSpLocks/>
          </p:cNvCxnSpPr>
          <p:nvPr/>
        </p:nvCxnSpPr>
        <p:spPr>
          <a:xfrm flipH="1">
            <a:off x="6196695" y="5554397"/>
            <a:ext cx="1472290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99D698-188B-0D87-1C08-B90C24902508}"/>
              </a:ext>
            </a:extLst>
          </p:cNvPr>
          <p:cNvCxnSpPr>
            <a:cxnSpLocks/>
          </p:cNvCxnSpPr>
          <p:nvPr/>
        </p:nvCxnSpPr>
        <p:spPr>
          <a:xfrm flipH="1">
            <a:off x="6619835" y="5523650"/>
            <a:ext cx="2401701" cy="45886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9DCE583-BCAE-FE9D-1A57-3D78F94FF91D}"/>
              </a:ext>
            </a:extLst>
          </p:cNvPr>
          <p:cNvCxnSpPr>
            <a:cxnSpLocks/>
          </p:cNvCxnSpPr>
          <p:nvPr/>
        </p:nvCxnSpPr>
        <p:spPr>
          <a:xfrm flipH="1">
            <a:off x="8233379" y="5554397"/>
            <a:ext cx="2094442" cy="42811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吹き出し: 四角形 23">
                <a:extLst>
                  <a:ext uri="{FF2B5EF4-FFF2-40B4-BE49-F238E27FC236}">
                    <a16:creationId xmlns:a16="http://schemas.microsoft.com/office/drawing/2014/main" id="{3F3D3213-B4CC-4350-B026-6158099B99DC}"/>
                  </a:ext>
                </a:extLst>
              </p:cNvPr>
              <p:cNvSpPr/>
              <p:nvPr/>
            </p:nvSpPr>
            <p:spPr>
              <a:xfrm>
                <a:off x="6044961" y="5492903"/>
                <a:ext cx="1041991" cy="342459"/>
              </a:xfrm>
              <a:prstGeom prst="wedgeRectCallout">
                <a:avLst>
                  <a:gd name="adj1" fmla="val 65128"/>
                  <a:gd name="adj2" fmla="val -14304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sz="2000" dirty="0">
                    <a:solidFill>
                      <a:srgbClr val="FF0000"/>
                    </a:solidFill>
                  </a:rPr>
                </a:br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吹き出し: 四角形 23">
                <a:extLst>
                  <a:ext uri="{FF2B5EF4-FFF2-40B4-BE49-F238E27FC236}">
                    <a16:creationId xmlns:a16="http://schemas.microsoft.com/office/drawing/2014/main" id="{3F3D3213-B4CC-4350-B026-6158099B9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961" y="5492903"/>
                <a:ext cx="1041991" cy="342459"/>
              </a:xfrm>
              <a:prstGeom prst="wedgeRectCallout">
                <a:avLst>
                  <a:gd name="adj1" fmla="val 65128"/>
                  <a:gd name="adj2" fmla="val -14304"/>
                </a:avLst>
              </a:prstGeom>
              <a:blipFill>
                <a:blip r:embed="rId12"/>
                <a:stretch>
                  <a:fillRect l="-976" b="-1694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吹き出し: 四角形 24">
                <a:extLst>
                  <a:ext uri="{FF2B5EF4-FFF2-40B4-BE49-F238E27FC236}">
                    <a16:creationId xmlns:a16="http://schemas.microsoft.com/office/drawing/2014/main" id="{B9C841B5-A56D-477C-9712-F3F796E8C700}"/>
                  </a:ext>
                </a:extLst>
              </p:cNvPr>
              <p:cNvSpPr/>
              <p:nvPr/>
            </p:nvSpPr>
            <p:spPr>
              <a:xfrm>
                <a:off x="7739387" y="5597224"/>
                <a:ext cx="1041991" cy="342459"/>
              </a:xfrm>
              <a:prstGeom prst="wedgeRectCallout">
                <a:avLst>
                  <a:gd name="adj1" fmla="val -71680"/>
                  <a:gd name="adj2" fmla="val 19793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sz="2000" dirty="0">
                    <a:solidFill>
                      <a:srgbClr val="FF0000"/>
                    </a:solidFill>
                  </a:rPr>
                </a:br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吹き出し: 四角形 24">
                <a:extLst>
                  <a:ext uri="{FF2B5EF4-FFF2-40B4-BE49-F238E27FC236}">
                    <a16:creationId xmlns:a16="http://schemas.microsoft.com/office/drawing/2014/main" id="{B9C841B5-A56D-477C-9712-F3F796E8C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387" y="5597224"/>
                <a:ext cx="1041991" cy="342459"/>
              </a:xfrm>
              <a:prstGeom prst="wedgeRectCallout">
                <a:avLst>
                  <a:gd name="adj1" fmla="val -71680"/>
                  <a:gd name="adj2" fmla="val 19793"/>
                </a:avLst>
              </a:prstGeom>
              <a:blipFill>
                <a:blip r:embed="rId13"/>
                <a:stretch>
                  <a:fillRect b="-1694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D0833A-3635-C531-E621-543FD958ADCE}"/>
                  </a:ext>
                </a:extLst>
              </p:cNvPr>
              <p:cNvSpPr txBox="1"/>
              <p:nvPr/>
            </p:nvSpPr>
            <p:spPr>
              <a:xfrm>
                <a:off x="214534" y="5147781"/>
                <a:ext cx="2877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ja-JP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D0833A-3635-C531-E621-543FD958A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34" y="5147781"/>
                <a:ext cx="287790" cy="369332"/>
              </a:xfrm>
              <a:prstGeom prst="rect">
                <a:avLst/>
              </a:prstGeom>
              <a:blipFill>
                <a:blip r:embed="rId14"/>
                <a:stretch>
                  <a:fillRect r="-27660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2ADA3D-5668-7953-0B02-57A10235B94B}"/>
                  </a:ext>
                </a:extLst>
              </p:cNvPr>
              <p:cNvSpPr txBox="1"/>
              <p:nvPr/>
            </p:nvSpPr>
            <p:spPr>
              <a:xfrm>
                <a:off x="214534" y="5896648"/>
                <a:ext cx="2877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ja-JP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2ADA3D-5668-7953-0B02-57A10235B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34" y="5896648"/>
                <a:ext cx="287790" cy="369332"/>
              </a:xfrm>
              <a:prstGeom prst="rect">
                <a:avLst/>
              </a:prstGeom>
              <a:blipFill>
                <a:blip r:embed="rId15"/>
                <a:stretch>
                  <a:fillRect r="-27660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1DD854-48E6-2BBD-A226-6F60EAC7D5DC}"/>
                  </a:ext>
                </a:extLst>
              </p:cNvPr>
              <p:cNvSpPr txBox="1"/>
              <p:nvPr/>
            </p:nvSpPr>
            <p:spPr>
              <a:xfrm>
                <a:off x="1911124" y="5075829"/>
                <a:ext cx="2877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1DD854-48E6-2BBD-A226-6F60EAC7D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124" y="5075829"/>
                <a:ext cx="287790" cy="369332"/>
              </a:xfrm>
              <a:prstGeom prst="rect">
                <a:avLst/>
              </a:prstGeom>
              <a:blipFill>
                <a:blip r:embed="rId16"/>
                <a:stretch>
                  <a:fillRect r="-27660" b="-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60CB26-1358-536D-9E3D-413FC3EBF5A0}"/>
                  </a:ext>
                </a:extLst>
              </p:cNvPr>
              <p:cNvSpPr txBox="1"/>
              <p:nvPr/>
            </p:nvSpPr>
            <p:spPr>
              <a:xfrm>
                <a:off x="1958251" y="5977101"/>
                <a:ext cx="2877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60CB26-1358-536D-9E3D-413FC3EBF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251" y="5977101"/>
                <a:ext cx="287790" cy="369332"/>
              </a:xfrm>
              <a:prstGeom prst="rect">
                <a:avLst/>
              </a:prstGeom>
              <a:blipFill>
                <a:blip r:embed="rId17"/>
                <a:stretch>
                  <a:fillRect r="-29787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9AF399-D4B4-6D58-4EE7-D0BBF536C7B6}"/>
                  </a:ext>
                </a:extLst>
              </p:cNvPr>
              <p:cNvSpPr txBox="1"/>
              <p:nvPr/>
            </p:nvSpPr>
            <p:spPr>
              <a:xfrm>
                <a:off x="3506641" y="5075829"/>
                <a:ext cx="2877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9AF399-D4B4-6D58-4EE7-D0BBF536C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641" y="5075829"/>
                <a:ext cx="287790" cy="369332"/>
              </a:xfrm>
              <a:prstGeom prst="rect">
                <a:avLst/>
              </a:prstGeom>
              <a:blipFill>
                <a:blip r:embed="rId18"/>
                <a:stretch>
                  <a:fillRect r="-29787" b="-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478A8B-5A6B-2CE8-0871-575A9DF0975F}"/>
                  </a:ext>
                </a:extLst>
              </p:cNvPr>
              <p:cNvSpPr txBox="1"/>
              <p:nvPr/>
            </p:nvSpPr>
            <p:spPr>
              <a:xfrm>
                <a:off x="3553768" y="5977101"/>
                <a:ext cx="2877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478A8B-5A6B-2CE8-0871-575A9DF09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768" y="5977101"/>
                <a:ext cx="287790" cy="369332"/>
              </a:xfrm>
              <a:prstGeom prst="rect">
                <a:avLst/>
              </a:prstGeom>
              <a:blipFill>
                <a:blip r:embed="rId19"/>
                <a:stretch>
                  <a:fillRect r="-27660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BB6A90-941B-DD55-8BB6-5055CFE22E87}"/>
                  </a:ext>
                </a:extLst>
              </p:cNvPr>
              <p:cNvSpPr txBox="1"/>
              <p:nvPr/>
            </p:nvSpPr>
            <p:spPr>
              <a:xfrm>
                <a:off x="5120185" y="5075829"/>
                <a:ext cx="2877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BB6A90-941B-DD55-8BB6-5055CFE22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185" y="5075829"/>
                <a:ext cx="287790" cy="369332"/>
              </a:xfrm>
              <a:prstGeom prst="rect">
                <a:avLst/>
              </a:prstGeom>
              <a:blipFill>
                <a:blip r:embed="rId20"/>
                <a:stretch>
                  <a:fillRect r="-27660" b="-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0C35920-FC15-CE44-B80D-E5A1188C2628}"/>
                  </a:ext>
                </a:extLst>
              </p:cNvPr>
              <p:cNvSpPr txBox="1"/>
              <p:nvPr/>
            </p:nvSpPr>
            <p:spPr>
              <a:xfrm>
                <a:off x="5167312" y="5977101"/>
                <a:ext cx="2877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0C35920-FC15-CE44-B80D-E5A1188C2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312" y="5977101"/>
                <a:ext cx="287790" cy="369332"/>
              </a:xfrm>
              <a:prstGeom prst="rect">
                <a:avLst/>
              </a:prstGeom>
              <a:blipFill>
                <a:blip r:embed="rId21"/>
                <a:stretch>
                  <a:fillRect r="-27660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18E538F-7009-5CD5-5B19-BABDFBF74907}"/>
                  </a:ext>
                </a:extLst>
              </p:cNvPr>
              <p:cNvSpPr txBox="1"/>
              <p:nvPr/>
            </p:nvSpPr>
            <p:spPr>
              <a:xfrm>
                <a:off x="6745968" y="5103076"/>
                <a:ext cx="2877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18E538F-7009-5CD5-5B19-BABDFBF74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968" y="5103076"/>
                <a:ext cx="287790" cy="369332"/>
              </a:xfrm>
              <a:prstGeom prst="rect">
                <a:avLst/>
              </a:prstGeom>
              <a:blipFill>
                <a:blip r:embed="rId22"/>
                <a:stretch>
                  <a:fillRect r="-27660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994845-9B82-EF81-8CC6-E5B60DE060E6}"/>
                  </a:ext>
                </a:extLst>
              </p:cNvPr>
              <p:cNvSpPr txBox="1"/>
              <p:nvPr/>
            </p:nvSpPr>
            <p:spPr>
              <a:xfrm>
                <a:off x="6793095" y="6004348"/>
                <a:ext cx="2877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994845-9B82-EF81-8CC6-E5B60DE06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095" y="6004348"/>
                <a:ext cx="287790" cy="369332"/>
              </a:xfrm>
              <a:prstGeom prst="rect">
                <a:avLst/>
              </a:prstGeom>
              <a:blipFill>
                <a:blip r:embed="rId23"/>
                <a:stretch>
                  <a:fillRect r="-27083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353DD27-48CE-FB37-A827-FFF48549A6D8}"/>
                  </a:ext>
                </a:extLst>
              </p:cNvPr>
              <p:cNvSpPr txBox="1"/>
              <p:nvPr/>
            </p:nvSpPr>
            <p:spPr>
              <a:xfrm>
                <a:off x="8374652" y="5067692"/>
                <a:ext cx="2877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353DD27-48CE-FB37-A827-FFF48549A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652" y="5067692"/>
                <a:ext cx="287790" cy="369332"/>
              </a:xfrm>
              <a:prstGeom prst="rect">
                <a:avLst/>
              </a:prstGeom>
              <a:blipFill>
                <a:blip r:embed="rId24"/>
                <a:stretch>
                  <a:fillRect r="-27660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7270B49-E5A9-36D8-C9BF-19BBFC103F03}"/>
                  </a:ext>
                </a:extLst>
              </p:cNvPr>
              <p:cNvSpPr txBox="1"/>
              <p:nvPr/>
            </p:nvSpPr>
            <p:spPr>
              <a:xfrm>
                <a:off x="9961740" y="5043716"/>
                <a:ext cx="2877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7270B49-E5A9-36D8-C9BF-19BBFC103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740" y="5043716"/>
                <a:ext cx="287790" cy="369332"/>
              </a:xfrm>
              <a:prstGeom prst="rect">
                <a:avLst/>
              </a:prstGeom>
              <a:blipFill>
                <a:blip r:embed="rId25"/>
                <a:stretch>
                  <a:fillRect r="-29787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4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 animBg="1"/>
      <p:bldP spid="22" grpId="0" animBg="1"/>
      <p:bldP spid="23" grpId="0" animBg="1"/>
      <p:bldP spid="13" grpId="0" animBg="1"/>
      <p:bldP spid="16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7EF004-60BC-2AA6-3DD9-C17D2EFD2A0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>
                    <a:solidFill>
                      <a:schemeClr val="tx1"/>
                    </a:solidFill>
                  </a:rPr>
                  <a:t>Example: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Co-Termination </a:t>
                </a:r>
                <a14:m>
                  <m:oMath xmlns:m="http://schemas.openxmlformats.org/officeDocument/2006/math">
                    <m:r>
                      <a:rPr lang="en-US" altLang="ja-JP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 err="1">
                    <a:solidFill>
                      <a:schemeClr val="tx1"/>
                    </a:solidFill>
                  </a:rPr>
                  <a:t>Hyperliveness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 (1/2)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7EF004-60BC-2AA6-3DD9-C17D2EFD2A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44" t="-2353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9E5EC-7794-188F-D8A5-B71F049C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6B212-B2C4-CECF-10D6-05A41C51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D2235-66D8-4B07-F333-DBB20269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5514A4-AD8C-4B85-B9D5-A443A69CC51E}"/>
              </a:ext>
            </a:extLst>
          </p:cNvPr>
          <p:cNvSpPr txBox="1"/>
          <p:nvPr/>
        </p:nvSpPr>
        <p:spPr>
          <a:xfrm>
            <a:off x="1298122" y="1320611"/>
            <a:ext cx="89126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prog1(int x, int y) { while(x&gt;0) { x=x–y; } }</a:t>
            </a:r>
          </a:p>
          <a:p>
            <a:r>
              <a:rPr lang="en-US" altLang="ja-JP" sz="2400" dirty="0">
                <a:latin typeface="Consolas" panose="020B0609020204030204" pitchFamily="49" charset="0"/>
              </a:rPr>
              <a:t>prog2(int x, int y) { while(x&gt;0) { x=x–2*y; }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/>
              <p:nvPr/>
            </p:nvSpPr>
            <p:spPr>
              <a:xfrm>
                <a:off x="1298122" y="2274814"/>
                <a:ext cx="8912680" cy="83099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2400" dirty="0"/>
                  <a:t>Do 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prog1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/>
                  <a:t> and 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prog2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/>
                  <a:t> agree on termination</a:t>
                </a:r>
                <a:br>
                  <a:rPr lang="en-US" altLang="ja-JP" sz="2400" dirty="0"/>
                </a:br>
                <a:r>
                  <a:rPr lang="en-US" altLang="ja-JP" sz="2400" dirty="0"/>
                  <a:t>under the precondition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122" y="2274814"/>
                <a:ext cx="8912680" cy="830997"/>
              </a:xfrm>
              <a:prstGeom prst="rect">
                <a:avLst/>
              </a:prstGeom>
              <a:blipFill>
                <a:blip r:embed="rId3"/>
                <a:stretch>
                  <a:fillRect l="-1025" t="-5797" b="-15942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DAD6219-4CC3-4E07-97B1-0B9404BE609C}"/>
                  </a:ext>
                </a:extLst>
              </p:cNvPr>
              <p:cNvSpPr txBox="1"/>
              <p:nvPr/>
            </p:nvSpPr>
            <p:spPr>
              <a:xfrm>
                <a:off x="1298122" y="3242943"/>
                <a:ext cx="8912680" cy="16609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Yes! (Symmetric) </a:t>
                </a:r>
                <a:r>
                  <a:rPr lang="en-US" altLang="ja-JP" sz="2400" b="1" dirty="0">
                    <a:solidFill>
                      <a:srgbClr val="00B050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co-termination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 holds:</a:t>
                </a:r>
                <a:br>
                  <a:rPr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b>
                                <m:sSubPr>
                                  <m:ctrlPr>
                                    <a:rPr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ja-JP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b="1" dirty="0">
                                  <a:latin typeface="Consolas" panose="020B0609020204030204" pitchFamily="49" charset="0"/>
                                </a:rPr>
                                <m:t>prog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b="1" dirty="0">
                                  <a:latin typeface="Consolas" panose="020B0609020204030204" pitchFamily="49" charset="0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⇓</m:t>
                              </m:r>
                              <m:sSub>
                                <m:sSubPr>
                                  <m:ctrlPr>
                                    <a:rPr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altLang="ja-JP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d>
                                <m:dPr>
                                  <m:ctrlP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400" b="1" dirty="0" smtClean="0">
                                      <a:latin typeface="Consolas" panose="020B0609020204030204" pitchFamily="49" charset="0"/>
                                    </a:rPr>
                                    <m:t>prog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400" b="1" dirty="0" smtClean="0">
                                      <a:latin typeface="Consolas" panose="020B0609020204030204" pitchFamily="49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⇑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b>
                                <m:sSubPr>
                                  <m:ctrlP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b="1" dirty="0">
                                  <a:latin typeface="Consolas" panose="020B0609020204030204" pitchFamily="49" charset="0"/>
                                </a:rPr>
                                <m:t>prog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b="1" dirty="0">
                                  <a:latin typeface="Consolas" panose="020B0609020204030204" pitchFamily="49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⇓</m:t>
                              </m:r>
                              <m:sSub>
                                <m:sSubPr>
                                  <m:ctrlP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⇒¬</m:t>
                              </m:r>
                              <m:d>
                                <m:dPr>
                                  <m:ctrlP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400" b="1" dirty="0">
                                      <a:latin typeface="Consolas" panose="020B0609020204030204" pitchFamily="49" charset="0"/>
                                    </a:rPr>
                                    <m:t>prog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400" b="1" dirty="0">
                                      <a:latin typeface="Consolas" panose="020B0609020204030204" pitchFamily="49" charset="0"/>
                                    </a:rPr>
                                    <m:t>1</m:t>
                                  </m:r>
                                  <m:d>
                                    <m:dPr>
                                      <m:ctrlP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⇑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br>
                  <a:rPr lang="en-US" altLang="ja-JP" sz="2400" b="1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游ゴシック" panose="020B0400000000000000" pitchFamily="50" charset="-128"/>
                  </a:rPr>
                </a:br>
                <a:endParaRPr lang="en-US" altLang="ja-JP" b="1" dirty="0">
                  <a:solidFill>
                    <a:srgbClr val="7030A0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DAD6219-4CC3-4E07-97B1-0B9404BE6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122" y="3242943"/>
                <a:ext cx="8912680" cy="1660904"/>
              </a:xfrm>
              <a:prstGeom prst="rect">
                <a:avLst/>
              </a:prstGeom>
              <a:blipFill>
                <a:blip r:embed="rId4"/>
                <a:stretch>
                  <a:fillRect l="-1025" t="-25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9F7C4D5-F038-4716-B9BA-72CC2A2208B8}"/>
              </a:ext>
            </a:extLst>
          </p:cNvPr>
          <p:cNvSpPr/>
          <p:nvPr/>
        </p:nvSpPr>
        <p:spPr>
          <a:xfrm>
            <a:off x="1298122" y="5034483"/>
            <a:ext cx="8912677" cy="13218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>
                <a:solidFill>
                  <a:schemeClr val="tx1"/>
                </a:solidFill>
              </a:rPr>
              <a:t>One </a:t>
            </a:r>
            <a:r>
              <a:rPr lang="en-US" altLang="ja-JP" sz="2800" b="1" i="1" dirty="0">
                <a:solidFill>
                  <a:schemeClr val="tx1"/>
                </a:solidFill>
              </a:rPr>
              <a:t>symmetric</a:t>
            </a:r>
            <a:r>
              <a:rPr lang="en-US" altLang="ja-JP" sz="2800" dirty="0">
                <a:solidFill>
                  <a:schemeClr val="tx1"/>
                </a:solidFill>
              </a:rPr>
              <a:t> co-termination problem boils down to two </a:t>
            </a:r>
            <a:r>
              <a:rPr lang="en-US" altLang="ja-JP" sz="2800" b="1" i="1" dirty="0">
                <a:solidFill>
                  <a:schemeClr val="tx1"/>
                </a:solidFill>
              </a:rPr>
              <a:t>asymmetric</a:t>
            </a:r>
            <a:r>
              <a:rPr lang="en-US" altLang="ja-JP" sz="2800" dirty="0">
                <a:solidFill>
                  <a:schemeClr val="tx1"/>
                </a:solidFill>
              </a:rPr>
              <a:t> co-termination problems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B5DC891-41D0-40D5-BA23-78E0451119EB}"/>
              </a:ext>
            </a:extLst>
          </p:cNvPr>
          <p:cNvSpPr/>
          <p:nvPr/>
        </p:nvSpPr>
        <p:spPr>
          <a:xfrm>
            <a:off x="2400301" y="4037825"/>
            <a:ext cx="3227218" cy="8499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5FCEE49F-FB15-4B05-A5B7-5C7DBF334F44}"/>
              </a:ext>
            </a:extLst>
          </p:cNvPr>
          <p:cNvSpPr/>
          <p:nvPr/>
        </p:nvSpPr>
        <p:spPr>
          <a:xfrm>
            <a:off x="6144301" y="4037825"/>
            <a:ext cx="3227218" cy="8499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333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99443EA-E514-A9A1-3494-02B03D1925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Example: Co-Termination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err="1"/>
                  <a:t>Hyperliveness</a:t>
                </a:r>
                <a:r>
                  <a:rPr lang="en-US" altLang="ja-JP" dirty="0"/>
                  <a:t> (2/2)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99443EA-E514-A9A1-3494-02B03D1925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44" t="-2353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3D72C-B7C4-1034-F2D5-84341D9A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CA61C-8C96-0D92-9605-4D427B7F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CB043-BB74-3714-7AF1-0C7C1ABF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8">
                <a:extLst>
                  <a:ext uri="{FF2B5EF4-FFF2-40B4-BE49-F238E27FC236}">
                    <a16:creationId xmlns:a16="http://schemas.microsoft.com/office/drawing/2014/main" id="{7772953B-9519-1705-CC5F-A4FDB7A06860}"/>
                  </a:ext>
                </a:extLst>
              </p:cNvPr>
              <p:cNvSpPr txBox="1"/>
              <p:nvPr/>
            </p:nvSpPr>
            <p:spPr>
              <a:xfrm>
                <a:off x="1662325" y="4151960"/>
                <a:ext cx="9253325" cy="156966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:r>
                  <a:rPr lang="en-US" altLang="ja-JP" sz="2400" dirty="0"/>
                  <a:t>Executions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ja-JP" sz="2400" dirty="0"/>
                  <a:t>with the partial 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lock-step scheduler</a:t>
                </a:r>
                <a:r>
                  <a:rPr lang="en-US" altLang="ja-JP" sz="2400" dirty="0"/>
                  <a:t>:</a:t>
                </a:r>
                <a:br>
                  <a:rPr lang="en-US" altLang="ja-JP" sz="24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4,1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/>
                <a:b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4,1</m:t>
                          </m:r>
                        </m:e>
                      </m:d>
                      <m:r>
                        <a:rPr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8">
                <a:extLst>
                  <a:ext uri="{FF2B5EF4-FFF2-40B4-BE49-F238E27FC236}">
                    <a16:creationId xmlns:a16="http://schemas.microsoft.com/office/drawing/2014/main" id="{7772953B-9519-1705-CC5F-A4FDB7A06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325" y="4151960"/>
                <a:ext cx="9253325" cy="1569660"/>
              </a:xfrm>
              <a:prstGeom prst="rect">
                <a:avLst/>
              </a:prstGeom>
              <a:blipFill>
                <a:blip r:embed="rId3"/>
                <a:stretch>
                  <a:fillRect l="-987" t="-2308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吹き出し: 四角形 9">
                <a:extLst>
                  <a:ext uri="{FF2B5EF4-FFF2-40B4-BE49-F238E27FC236}">
                    <a16:creationId xmlns:a16="http://schemas.microsoft.com/office/drawing/2014/main" id="{81BB084A-0E4D-B347-3553-53B53B25FC05}"/>
                  </a:ext>
                </a:extLst>
              </p:cNvPr>
              <p:cNvSpPr/>
              <p:nvPr/>
            </p:nvSpPr>
            <p:spPr>
              <a:xfrm>
                <a:off x="262144" y="4811025"/>
                <a:ext cx="1272438" cy="676143"/>
              </a:xfrm>
              <a:prstGeom prst="wedgeRectCallout">
                <a:avLst>
                  <a:gd name="adj1" fmla="val 92052"/>
                  <a:gd name="adj2" fmla="val 570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吹き出し: 四角形 9">
                <a:extLst>
                  <a:ext uri="{FF2B5EF4-FFF2-40B4-BE49-F238E27FC236}">
                    <a16:creationId xmlns:a16="http://schemas.microsoft.com/office/drawing/2014/main" id="{81BB084A-0E4D-B347-3553-53B53B2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44" y="4811025"/>
                <a:ext cx="1272438" cy="676143"/>
              </a:xfrm>
              <a:prstGeom prst="wedgeRectCallout">
                <a:avLst>
                  <a:gd name="adj1" fmla="val 92052"/>
                  <a:gd name="adj2" fmla="val 570"/>
                </a:avLst>
              </a:prstGeom>
              <a:blipFill>
                <a:blip r:embed="rId4"/>
                <a:stretch>
                  <a:fillRect b="-7018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CE001D-E334-D190-1433-A7ED5349952F}"/>
              </a:ext>
            </a:extLst>
          </p:cNvPr>
          <p:cNvCxnSpPr>
            <a:cxnSpLocks/>
          </p:cNvCxnSpPr>
          <p:nvPr/>
        </p:nvCxnSpPr>
        <p:spPr>
          <a:xfrm>
            <a:off x="2119993" y="4950414"/>
            <a:ext cx="0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013C04-4E76-6633-3926-AA31AC625CC1}"/>
              </a:ext>
            </a:extLst>
          </p:cNvPr>
          <p:cNvCxnSpPr>
            <a:cxnSpLocks/>
          </p:cNvCxnSpPr>
          <p:nvPr/>
        </p:nvCxnSpPr>
        <p:spPr>
          <a:xfrm>
            <a:off x="3186792" y="4950414"/>
            <a:ext cx="0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1850E5-2CEA-A93C-6A4D-743201FC5F53}"/>
              </a:ext>
            </a:extLst>
          </p:cNvPr>
          <p:cNvCxnSpPr>
            <a:cxnSpLocks/>
          </p:cNvCxnSpPr>
          <p:nvPr/>
        </p:nvCxnSpPr>
        <p:spPr>
          <a:xfrm>
            <a:off x="4229099" y="4950414"/>
            <a:ext cx="0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8E4087A0-F04B-4074-A127-75EF911C7A7D}"/>
              </a:ext>
            </a:extLst>
          </p:cNvPr>
          <p:cNvSpPr/>
          <p:nvPr/>
        </p:nvSpPr>
        <p:spPr>
          <a:xfrm>
            <a:off x="4966746" y="5353578"/>
            <a:ext cx="2065363" cy="581960"/>
          </a:xfrm>
          <a:prstGeom prst="wedgeRectCallout">
            <a:avLst>
              <a:gd name="adj1" fmla="val -69912"/>
              <a:gd name="adj2" fmla="val -27999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00B050"/>
                </a:solidFill>
                <a:latin typeface="Consolas" panose="020B0609020204030204" pitchFamily="49" charset="0"/>
              </a:rPr>
              <a:t>prog2</a:t>
            </a:r>
            <a:r>
              <a:rPr lang="en-US" altLang="ja-JP" sz="1600" dirty="0">
                <a:solidFill>
                  <a:srgbClr val="00B050"/>
                </a:solidFill>
              </a:rPr>
              <a:t> </a:t>
            </a:r>
            <a:r>
              <a:rPr lang="en-US" altLang="ja-JP" sz="2000" dirty="0">
                <a:solidFill>
                  <a:srgbClr val="00B050"/>
                </a:solidFill>
              </a:rPr>
              <a:t>terminated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0" name="テキスト ボックス 6">
            <a:extLst>
              <a:ext uri="{FF2B5EF4-FFF2-40B4-BE49-F238E27FC236}">
                <a16:creationId xmlns:a16="http://schemas.microsoft.com/office/drawing/2014/main" id="{61435451-3B5E-19C0-6E59-9D1171B344D2}"/>
              </a:ext>
            </a:extLst>
          </p:cNvPr>
          <p:cNvSpPr txBox="1"/>
          <p:nvPr/>
        </p:nvSpPr>
        <p:spPr>
          <a:xfrm>
            <a:off x="1298122" y="2218681"/>
            <a:ext cx="89126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prog1(int x, int y) { while(x&gt;0) { x=x–y; } }</a:t>
            </a:r>
          </a:p>
          <a:p>
            <a:r>
              <a:rPr lang="en-US" altLang="ja-JP" sz="2400" dirty="0">
                <a:latin typeface="Consolas" panose="020B0609020204030204" pitchFamily="49" charset="0"/>
              </a:rPr>
              <a:t>prog2(int x, int y) { while(x&gt;0) { x=x–2*y; } }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6C3448-65D6-5BC4-4CBE-5FF8DF48F0B7}"/>
              </a:ext>
            </a:extLst>
          </p:cNvPr>
          <p:cNvSpPr/>
          <p:nvPr/>
        </p:nvSpPr>
        <p:spPr>
          <a:xfrm>
            <a:off x="3845379" y="4556453"/>
            <a:ext cx="2979964" cy="39736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吹き出し: 四角形 9">
            <a:extLst>
              <a:ext uri="{FF2B5EF4-FFF2-40B4-BE49-F238E27FC236}">
                <a16:creationId xmlns:a16="http://schemas.microsoft.com/office/drawing/2014/main" id="{8A21C079-4AC2-A51E-EA0B-472FD760252D}"/>
              </a:ext>
            </a:extLst>
          </p:cNvPr>
          <p:cNvSpPr/>
          <p:nvPr/>
        </p:nvSpPr>
        <p:spPr>
          <a:xfrm>
            <a:off x="5983098" y="3232543"/>
            <a:ext cx="5210138" cy="676143"/>
          </a:xfrm>
          <a:prstGeom prst="wedgeRectCallout">
            <a:avLst>
              <a:gd name="adj1" fmla="val -63221"/>
              <a:gd name="adj2" fmla="val 134601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accent2"/>
                </a:solidFill>
              </a:rPr>
              <a:t>How can we prove that this residual execution always terminates?</a:t>
            </a:r>
          </a:p>
        </p:txBody>
      </p:sp>
    </p:spTree>
    <p:extLst>
      <p:ext uri="{BB962C8B-B14F-4D97-AF65-F5344CB8AC3E}">
        <p14:creationId xmlns:p14="http://schemas.microsoft.com/office/powerpoint/2010/main" val="32039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46" grpId="0" animBg="1"/>
      <p:bldP spid="4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A7E508-48BC-5FFC-0F5D-85D1E91926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>
                    <a:solidFill>
                      <a:schemeClr val="tx1"/>
                    </a:solidFill>
                  </a:rPr>
                  <a:t>Example: (TI-/TS-)GNI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hyperproperties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A7E508-48BC-5FFC-0F5D-85D1E9192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44" t="-2353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A22AE5-1CC8-0391-2D41-2AF5D693C8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>
                    <a:latin typeface="Consolas" panose="020B0609020204030204" pitchFamily="49" charset="0"/>
                  </a:rPr>
                  <a:t>gniEx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/>
                  <a:t>non-deterministically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 returns a value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 in two different ways depending on the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high sec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urity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input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A22AE5-1CC8-0391-2D41-2AF5D693C8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4231B-F8C5-C36E-58D1-80EE4C30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48CDE-2EB7-B058-E488-385892F4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88D41-D0AB-17C0-D290-3E05B6D8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5514A4-AD8C-4B85-B9D5-A443A69CC51E}"/>
              </a:ext>
            </a:extLst>
          </p:cNvPr>
          <p:cNvSpPr txBox="1"/>
          <p:nvPr/>
        </p:nvSpPr>
        <p:spPr>
          <a:xfrm>
            <a:off x="129872" y="2294164"/>
            <a:ext cx="6488488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ja-JP" sz="2400" dirty="0" err="1">
                <a:latin typeface="Consolas" panose="020B0609020204030204" pitchFamily="49" charset="0"/>
              </a:rPr>
              <a:t>gniEx</a:t>
            </a:r>
            <a:r>
              <a:rPr lang="en-US" altLang="ja-JP" sz="2400" dirty="0">
                <a:latin typeface="Consolas" panose="020B0609020204030204" pitchFamily="49" charset="0"/>
              </a:rPr>
              <a:t>(</a:t>
            </a:r>
            <a:r>
              <a:rPr lang="en-US" altLang="ja-JP" sz="2400" b="1" dirty="0">
                <a:latin typeface="Consolas" panose="020B0609020204030204" pitchFamily="49" charset="0"/>
              </a:rPr>
              <a:t>bool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Consolas" panose="020B0609020204030204" pitchFamily="49" charset="0"/>
              </a:rPr>
              <a:t>high</a:t>
            </a:r>
            <a:r>
              <a:rPr lang="en-US" altLang="ja-JP" sz="2400" dirty="0">
                <a:latin typeface="Consolas" panose="020B0609020204030204" pitchFamily="49" charset="0"/>
              </a:rPr>
              <a:t>, </a:t>
            </a:r>
            <a:r>
              <a:rPr lang="en-US" altLang="ja-JP" sz="2400" b="1" dirty="0">
                <a:latin typeface="Consolas" panose="020B0609020204030204" pitchFamily="49" charset="0"/>
              </a:rPr>
              <a:t>int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low</a:t>
            </a:r>
            <a:r>
              <a:rPr lang="en-US" altLang="ja-JP" sz="2400" dirty="0"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  </a:t>
            </a:r>
            <a:r>
              <a:rPr lang="en-US" altLang="ja-JP" sz="2400" b="1" dirty="0">
                <a:latin typeface="Consolas" panose="020B0609020204030204" pitchFamily="49" charset="0"/>
              </a:rPr>
              <a:t>if</a:t>
            </a:r>
            <a:r>
              <a:rPr lang="en-US" altLang="ja-JP" sz="2400" dirty="0">
                <a:latin typeface="Consolas" panose="020B0609020204030204" pitchFamily="49" charset="0"/>
              </a:rPr>
              <a:t>(</a:t>
            </a:r>
            <a:r>
              <a:rPr lang="en-US" altLang="ja-JP" sz="2400" dirty="0">
                <a:solidFill>
                  <a:srgbClr val="FF0000"/>
                </a:solidFill>
                <a:latin typeface="Consolas" panose="020B0609020204030204" pitchFamily="49" charset="0"/>
              </a:rPr>
              <a:t>high</a:t>
            </a:r>
            <a:r>
              <a:rPr lang="en-US" altLang="ja-JP" sz="2400" dirty="0"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    </a:t>
            </a:r>
            <a:r>
              <a:rPr lang="en-US" altLang="ja-JP" sz="2400" b="1" dirty="0">
                <a:latin typeface="Consolas" panose="020B0609020204030204" pitchFamily="49" charset="0"/>
              </a:rPr>
              <a:t>int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 = </a:t>
            </a:r>
            <a:r>
              <a:rPr lang="en-US" altLang="ja-JP" sz="2400" dirty="0" err="1">
                <a:latin typeface="Consolas" panose="020B0609020204030204" pitchFamily="49" charset="0"/>
              </a:rPr>
              <a:t>nondet_int</a:t>
            </a:r>
            <a:r>
              <a:rPr lang="en-US" altLang="ja-JP" sz="2400" dirty="0">
                <a:latin typeface="Consolas" panose="020B0609020204030204" pitchFamily="49" charset="0"/>
              </a:rPr>
              <a:t>();</a:t>
            </a:r>
            <a:br>
              <a:rPr lang="en-US" altLang="ja-JP" sz="2400" dirty="0">
                <a:latin typeface="Consolas" panose="020B0609020204030204" pitchFamily="49" charset="0"/>
              </a:rPr>
            </a:br>
            <a:r>
              <a:rPr lang="en-US" altLang="ja-JP" sz="2400" dirty="0">
                <a:latin typeface="Consolas" panose="020B0609020204030204" pitchFamily="49" charset="0"/>
              </a:rPr>
              <a:t>    </a:t>
            </a:r>
            <a:r>
              <a:rPr lang="en-US" altLang="ja-JP" sz="2400" b="1" dirty="0">
                <a:latin typeface="Consolas" panose="020B0609020204030204" pitchFamily="49" charset="0"/>
              </a:rPr>
              <a:t>if</a:t>
            </a:r>
            <a:r>
              <a:rPr lang="en-US" altLang="ja-JP" sz="2400" dirty="0">
                <a:latin typeface="Consolas" panose="020B0609020204030204" pitchFamily="49" charset="0"/>
              </a:rPr>
              <a:t>(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 &gt;=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low</a:t>
            </a:r>
            <a:r>
              <a:rPr lang="en-US" altLang="ja-JP" sz="2400" dirty="0">
                <a:latin typeface="Consolas" panose="020B0609020204030204" pitchFamily="49" charset="0"/>
              </a:rPr>
              <a:t>) { </a:t>
            </a:r>
            <a:r>
              <a:rPr lang="en-US" altLang="ja-JP" sz="2400" b="1" dirty="0">
                <a:latin typeface="Consolas" panose="020B0609020204030204" pitchFamily="49" charset="0"/>
              </a:rPr>
              <a:t>return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 }</a:t>
            </a:r>
            <a:br>
              <a:rPr lang="en-US" altLang="ja-JP" sz="2400" dirty="0">
                <a:latin typeface="Consolas" panose="020B0609020204030204" pitchFamily="49" charset="0"/>
              </a:rPr>
            </a:br>
            <a:r>
              <a:rPr lang="en-US" altLang="ja-JP" sz="2400" dirty="0">
                <a:latin typeface="Consolas" panose="020B0609020204030204" pitchFamily="49" charset="0"/>
              </a:rPr>
              <a:t>    </a:t>
            </a:r>
            <a:r>
              <a:rPr lang="en-US" altLang="ja-JP" sz="2400" b="1" dirty="0">
                <a:latin typeface="Consolas" panose="020B0609020204030204" pitchFamily="49" charset="0"/>
              </a:rPr>
              <a:t>else</a:t>
            </a:r>
            <a:r>
              <a:rPr lang="en-US" altLang="ja-JP" sz="2400" dirty="0">
                <a:latin typeface="Consolas" panose="020B0609020204030204" pitchFamily="49" charset="0"/>
              </a:rPr>
              <a:t> { </a:t>
            </a:r>
            <a:r>
              <a:rPr lang="en-US" altLang="ja-JP" sz="2400" b="1" dirty="0">
                <a:latin typeface="Consolas" panose="020B0609020204030204" pitchFamily="49" charset="0"/>
              </a:rPr>
              <a:t>while</a:t>
            </a:r>
            <a:r>
              <a:rPr lang="en-US" altLang="ja-JP" sz="2400" dirty="0">
                <a:latin typeface="Consolas" panose="020B0609020204030204" pitchFamily="49" charset="0"/>
              </a:rPr>
              <a:t>(true) {} }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  } </a:t>
            </a:r>
            <a:r>
              <a:rPr lang="en-US" altLang="ja-JP" sz="2400" b="1" dirty="0">
                <a:latin typeface="Consolas" panose="020B0609020204030204" pitchFamily="49" charset="0"/>
              </a:rPr>
              <a:t>else</a:t>
            </a:r>
            <a:r>
              <a:rPr lang="en-US" altLang="ja-JP" sz="2400" dirty="0"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    </a:t>
            </a:r>
            <a:r>
              <a:rPr lang="en-US" altLang="ja-JP" sz="2400" b="1" dirty="0">
                <a:latin typeface="Consolas" panose="020B0609020204030204" pitchFamily="49" charset="0"/>
              </a:rPr>
              <a:t>int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 =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low</a:t>
            </a:r>
            <a:r>
              <a:rPr lang="en-US" altLang="ja-JP" sz="240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    </a:t>
            </a:r>
            <a:r>
              <a:rPr lang="en-US" altLang="ja-JP" sz="2400" b="1" dirty="0">
                <a:latin typeface="Consolas" panose="020B0609020204030204" pitchFamily="49" charset="0"/>
              </a:rPr>
              <a:t>while</a:t>
            </a:r>
            <a:r>
              <a:rPr lang="en-US" altLang="ja-JP" sz="2400" dirty="0">
                <a:latin typeface="Consolas" panose="020B0609020204030204" pitchFamily="49" charset="0"/>
              </a:rPr>
              <a:t>(</a:t>
            </a:r>
            <a:r>
              <a:rPr lang="en-US" altLang="ja-JP" sz="2400" dirty="0" err="1">
                <a:latin typeface="Consolas" panose="020B0609020204030204" pitchFamily="49" charset="0"/>
              </a:rPr>
              <a:t>nondet_bool</a:t>
            </a:r>
            <a:r>
              <a:rPr lang="en-US" altLang="ja-JP" sz="2400" dirty="0">
                <a:latin typeface="Consolas" panose="020B0609020204030204" pitchFamily="49" charset="0"/>
              </a:rPr>
              <a:t>()){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++}</a:t>
            </a:r>
            <a:br>
              <a:rPr lang="en-US" altLang="ja-JP" sz="2400" dirty="0">
                <a:latin typeface="Consolas" panose="020B0609020204030204" pitchFamily="49" charset="0"/>
              </a:rPr>
            </a:br>
            <a:r>
              <a:rPr lang="en-US" altLang="ja-JP" sz="2400" dirty="0">
                <a:latin typeface="Consolas" panose="020B0609020204030204" pitchFamily="49" charset="0"/>
              </a:rPr>
              <a:t>    </a:t>
            </a:r>
            <a:r>
              <a:rPr lang="en-US" altLang="ja-JP" sz="2400" b="1" dirty="0">
                <a:latin typeface="Consolas" panose="020B0609020204030204" pitchFamily="49" charset="0"/>
              </a:rPr>
              <a:t>return</a:t>
            </a:r>
            <a:r>
              <a:rPr lang="en-US" altLang="ja-JP" sz="2400" dirty="0">
                <a:latin typeface="Consolas" panose="020B0609020204030204" pitchFamily="49" charset="0"/>
              </a:rPr>
              <a:t> 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  }</a:t>
            </a:r>
            <a:br>
              <a:rPr lang="en-US" altLang="ja-JP" sz="2400" dirty="0">
                <a:latin typeface="Consolas" panose="020B0609020204030204" pitchFamily="49" charset="0"/>
              </a:rPr>
            </a:br>
            <a:r>
              <a:rPr lang="en-US" altLang="ja-JP" sz="2400" dirty="0">
                <a:latin typeface="Consolas" panose="020B0609020204030204" pitchFamily="49" charset="0"/>
              </a:rPr>
              <a:t>}</a:t>
            </a:r>
            <a:endParaRPr lang="ja-JP" altLang="en-US" sz="24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/>
              <p:nvPr/>
            </p:nvSpPr>
            <p:spPr>
              <a:xfrm>
                <a:off x="6731081" y="2294164"/>
                <a:ext cx="5401047" cy="120032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2400" dirty="0"/>
                  <a:t>Can an attacker infer the value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ja-JP" sz="2400" dirty="0"/>
                  <a:t> by o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bserving the </a:t>
                </a:r>
                <a:r>
                  <a:rPr lang="en-US" altLang="ja-JP" sz="2400" b="1" i="1" dirty="0">
                    <a:solidFill>
                      <a:srgbClr val="0070C0"/>
                    </a:solidFill>
                  </a:rPr>
                  <a:t>low security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 input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and the return value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81" y="2294164"/>
                <a:ext cx="5401047" cy="1200329"/>
              </a:xfrm>
              <a:prstGeom prst="rect">
                <a:avLst/>
              </a:prstGeom>
              <a:blipFill>
                <a:blip r:embed="rId4"/>
                <a:stretch>
                  <a:fillRect l="-1577" t="-3015" r="-3153" b="-10553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849DFD-9C3F-4885-A5EE-1132433BB93B}"/>
                  </a:ext>
                </a:extLst>
              </p:cNvPr>
              <p:cNvSpPr txBox="1"/>
              <p:nvPr/>
            </p:nvSpPr>
            <p:spPr>
              <a:xfrm>
                <a:off x="6731080" y="3586826"/>
                <a:ext cx="5401047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No! </a:t>
                </a:r>
                <a:r>
                  <a:rPr lang="en-US" altLang="ja-JP" sz="2400" i="1" dirty="0">
                    <a:solidFill>
                      <a:schemeClr val="tx1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TIGNI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rPr>
                      <m:t>gniEx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) holds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: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altLang="ja-JP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ja-JP" sz="24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</a:rPr>
                            <m:t>gniEx</m:t>
                          </m:r>
                          <m:d>
                            <m:dPr>
                              <m:ctrlP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d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⇓</m:t>
                          </m:r>
                          <m:sSub>
                            <m:sSubPr>
                              <m:ctrlPr>
                                <a:rPr lang="en-US" altLang="ja-JP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ja-JP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br>
                  <a:rPr lang="en-US" altLang="ja-JP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prstClr val="black"/>
                            </a:solidFill>
                            <a:latin typeface="Consolas" panose="020B0609020204030204" pitchFamily="49" charset="0"/>
                          </a:rPr>
                          <m:t>gniEx</m:t>
                        </m:r>
                        <m:d>
                          <m:dPr>
                            <m:ctrlP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</m:d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⇑</m:t>
                        </m:r>
                      </m:e>
                    </m:d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∨</m:t>
                    </m:r>
                  </m:oMath>
                </a14:m>
                <a:br>
                  <a:rPr lang="en-US" altLang="ja-JP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prstClr val="black"/>
                            </a:solidFill>
                            <a:latin typeface="Consolas" panose="020B0609020204030204" pitchFamily="49" charset="0"/>
                          </a:rPr>
                          <m:t>gniEx</m:t>
                        </m:r>
                        <m:d>
                          <m:dPr>
                            <m:ctrlP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</m:d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⇓</m:t>
                        </m:r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ja-JP" sz="24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849DFD-9C3F-4885-A5EE-1132433BB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80" y="3586826"/>
                <a:ext cx="5401047" cy="1569660"/>
              </a:xfrm>
              <a:prstGeom prst="rect">
                <a:avLst/>
              </a:prstGeom>
              <a:blipFill>
                <a:blip r:embed="rId5"/>
                <a:stretch>
                  <a:fillRect l="-1577" t="-2692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138B566E-C06A-4682-9582-F5F7E9100F20}"/>
                  </a:ext>
                </a:extLst>
              </p:cNvPr>
              <p:cNvSpPr/>
              <p:nvPr/>
            </p:nvSpPr>
            <p:spPr>
              <a:xfrm>
                <a:off x="9662235" y="3319973"/>
                <a:ext cx="2478759" cy="413778"/>
              </a:xfrm>
              <a:prstGeom prst="wedgeRectCallout">
                <a:avLst>
                  <a:gd name="adj1" fmla="val -6921"/>
                  <a:gd name="adj2" fmla="val 114793"/>
                </a:avLst>
              </a:prstGeom>
              <a:ln/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i="1" dirty="0">
                    <a:solidFill>
                      <a:schemeClr val="bg1"/>
                    </a:solidFill>
                  </a:rPr>
                  <a:t>Demonic</a:t>
                </a:r>
                <a:r>
                  <a:rPr lang="en-US" altLang="ja-JP" sz="2000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</a:rPr>
                  <a:t>) choice</a:t>
                </a:r>
                <a:endParaRPr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138B566E-C06A-4682-9582-F5F7E9100F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235" y="3319973"/>
                <a:ext cx="2478759" cy="413778"/>
              </a:xfrm>
              <a:prstGeom prst="wedgeRectCallout">
                <a:avLst>
                  <a:gd name="adj1" fmla="val -6921"/>
                  <a:gd name="adj2" fmla="val 114793"/>
                </a:avLst>
              </a:prstGeom>
              <a:blipFill>
                <a:blip r:embed="rId6"/>
                <a:stretch>
                  <a:fillRect t="-1770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5DD531C-4668-43AF-B2FD-A8563C6CBAA6}"/>
                  </a:ext>
                </a:extLst>
              </p:cNvPr>
              <p:cNvSpPr txBox="1"/>
              <p:nvPr/>
            </p:nvSpPr>
            <p:spPr>
              <a:xfrm>
                <a:off x="6739948" y="5248819"/>
                <a:ext cx="5401046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ja-JP" sz="2400" i="1" dirty="0">
                    <a:solidFill>
                      <a:schemeClr val="tx1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TSGNI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rPr>
                      <m:t>gniEx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) also holds:</a:t>
                </a:r>
                <a:endParaRPr lang="en-US" altLang="ja-JP" sz="24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ja-JP" sz="2400" b="1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</a:rPr>
                            <m:t>gniEx</m:t>
                          </m:r>
                          <m:d>
                            <m:dPr>
                              <m:ctrlP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d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⇓</m:t>
                          </m:r>
                          <m:sSub>
                            <m:sSubPr>
                              <m:ctrlPr>
                                <a:rPr lang="en-US" altLang="ja-JP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ja-JP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br>
                  <a:rPr lang="en-US" altLang="ja-JP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prstClr val="black"/>
                            </a:solidFill>
                            <a:latin typeface="Consolas" panose="020B0609020204030204" pitchFamily="49" charset="0"/>
                          </a:rPr>
                          <m:t>gniEx</m:t>
                        </m:r>
                        <m:d>
                          <m:dPr>
                            <m:ctrlP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</m:d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⇓</m:t>
                        </m:r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ja-JP" sz="24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5DD531C-4668-43AF-B2FD-A8563C6CB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948" y="5248819"/>
                <a:ext cx="5401046" cy="1200329"/>
              </a:xfrm>
              <a:prstGeom prst="rect">
                <a:avLst/>
              </a:prstGeom>
              <a:blipFill>
                <a:blip r:embed="rId7"/>
                <a:stretch>
                  <a:fillRect l="-1689" t="-3518" b="-70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吹き出し: 四角形 10">
                <a:extLst>
                  <a:ext uri="{FF2B5EF4-FFF2-40B4-BE49-F238E27FC236}">
                    <a16:creationId xmlns:a16="http://schemas.microsoft.com/office/drawing/2014/main" id="{643A371A-A77C-5CB1-1898-B7791783BDCF}"/>
                  </a:ext>
                </a:extLst>
              </p:cNvPr>
              <p:cNvSpPr/>
              <p:nvPr/>
            </p:nvSpPr>
            <p:spPr>
              <a:xfrm>
                <a:off x="9696089" y="4381802"/>
                <a:ext cx="2478759" cy="377758"/>
              </a:xfrm>
              <a:prstGeom prst="wedgeRectCallout">
                <a:avLst>
                  <a:gd name="adj1" fmla="val -39199"/>
                  <a:gd name="adj2" fmla="val 75891"/>
                </a:avLst>
              </a:prstGeom>
              <a:ln/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i="1" dirty="0">
                    <a:solidFill>
                      <a:schemeClr val="bg1"/>
                    </a:solidFill>
                  </a:rPr>
                  <a:t>Angelic</a:t>
                </a:r>
                <a:r>
                  <a:rPr lang="en-US" altLang="ja-JP" sz="2000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</a:rPr>
                  <a:t>) choice</a:t>
                </a:r>
                <a:endParaRPr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吹き出し: 四角形 10">
                <a:extLst>
                  <a:ext uri="{FF2B5EF4-FFF2-40B4-BE49-F238E27FC236}">
                    <a16:creationId xmlns:a16="http://schemas.microsoft.com/office/drawing/2014/main" id="{643A371A-A77C-5CB1-1898-B7791783B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9" y="4381802"/>
                <a:ext cx="2478759" cy="377758"/>
              </a:xfrm>
              <a:prstGeom prst="wedgeRectCallout">
                <a:avLst>
                  <a:gd name="adj1" fmla="val -39199"/>
                  <a:gd name="adj2" fmla="val 75891"/>
                </a:avLst>
              </a:prstGeom>
              <a:blipFill>
                <a:blip r:embed="rId8"/>
                <a:stretch>
                  <a:fillRect t="-6173" b="-2469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7191A5-6F0A-9C70-B1B1-FA6EC1B35C00}"/>
                  </a:ext>
                </a:extLst>
              </p:cNvPr>
              <p:cNvSpPr txBox="1"/>
              <p:nvPr/>
            </p:nvSpPr>
            <p:spPr>
              <a:xfrm>
                <a:off x="129873" y="5987483"/>
                <a:ext cx="6610076" cy="461665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schemeClr val="accent2"/>
                    </a:solidFill>
                  </a:rPr>
                  <a:t>But how to solve such games between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</a:rPr>
                  <a:t>?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7191A5-6F0A-9C70-B1B1-FA6EC1B35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3" y="5987483"/>
                <a:ext cx="6610076" cy="461665"/>
              </a:xfrm>
              <a:prstGeom prst="rect">
                <a:avLst/>
              </a:prstGeom>
              <a:blipFill>
                <a:blip r:embed="rId9"/>
                <a:stretch>
                  <a:fillRect l="-1100" t="-4878" r="-917" b="-2439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5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  <p:bldP spid="10" grpId="0" animBg="1"/>
      <p:bldP spid="13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ACD4-CBB3-1854-16C0-008BD412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148102"/>
            <a:ext cx="11926957" cy="1034303"/>
          </a:xfrm>
        </p:spPr>
        <p:txBody>
          <a:bodyPr/>
          <a:lstStyle/>
          <a:p>
            <a:r>
              <a:rPr kumimoji="1" lang="en-US" altLang="ja-JP" dirty="0"/>
              <a:t>Other </a:t>
            </a:r>
            <a:r>
              <a:rPr lang="en-US" altLang="ja-JP" dirty="0"/>
              <a:t>Challenging </a:t>
            </a:r>
            <a:r>
              <a:rPr kumimoji="1" lang="en-US" altLang="ja-JP" dirty="0"/>
              <a:t>Examples in the Literature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65240-3380-DFDD-446A-B917DCA8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DA0BB-132F-AC7D-48A9-5DF6AF71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3052D-1472-5971-1ECD-89027F1A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F8E23-0800-411F-C7CA-A7B1824E4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86" y="1099934"/>
            <a:ext cx="5027758" cy="4544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AB3958-C8FB-5BC6-6792-9A47794A0828}"/>
              </a:ext>
            </a:extLst>
          </p:cNvPr>
          <p:cNvSpPr txBox="1"/>
          <p:nvPr/>
        </p:nvSpPr>
        <p:spPr>
          <a:xfrm>
            <a:off x="2163536" y="5656302"/>
            <a:ext cx="98985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chemeClr val="tx2"/>
                </a:solidFill>
              </a:rPr>
              <a:t>[PLDI 2019] </a:t>
            </a:r>
            <a:r>
              <a:rPr lang="en-US" altLang="ja-JP" sz="16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Churchill</a:t>
            </a:r>
            <a:r>
              <a:rPr kumimoji="1" lang="en-US" altLang="ja-JP" sz="1600" dirty="0">
                <a:solidFill>
                  <a:schemeClr val="tx2"/>
                </a:solidFill>
              </a:rPr>
              <a:t> et al. Semantic program alignment for equivalence checking.</a:t>
            </a:r>
            <a:endParaRPr lang="en-US" altLang="ja-JP" sz="1600" dirty="0">
              <a:solidFill>
                <a:schemeClr val="tx2"/>
              </a:solidFill>
            </a:endParaRP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[LFCS 2013]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Barthe</a:t>
            </a:r>
            <a:r>
              <a:rPr kumimoji="1" lang="en-US" altLang="ja-JP" sz="1600" dirty="0">
                <a:solidFill>
                  <a:schemeClr val="tx2"/>
                </a:solidFill>
              </a:rPr>
              <a:t> et al. Beyond 2-Safety: Asymmetric Product Programs for Relational Program Verification</a:t>
            </a: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[CAV 2016] </a:t>
            </a:r>
            <a:r>
              <a:rPr lang="en-US" altLang="ja-JP" sz="1600" b="0" i="0" u="none" strike="noStrike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Fedyukovich</a:t>
            </a:r>
            <a:r>
              <a:rPr kumimoji="1" lang="en-US" altLang="ja-JP" sz="1600" dirty="0">
                <a:solidFill>
                  <a:schemeClr val="tx2"/>
                </a:solidFill>
              </a:rPr>
              <a:t> et al. Property Directed Equivalence via Abstract Simulation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CBD71E-47AB-3D35-7806-69015A8EC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207" y="1099934"/>
            <a:ext cx="4889947" cy="1969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EF8FB7-613C-E8EA-4D58-0665D274B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562" y="3142371"/>
            <a:ext cx="5683238" cy="2521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0B3EC2-1B53-DB56-8460-4C3C59D2694B}"/>
              </a:ext>
            </a:extLst>
          </p:cNvPr>
          <p:cNvSpPr txBox="1"/>
          <p:nvPr/>
        </p:nvSpPr>
        <p:spPr>
          <a:xfrm>
            <a:off x="2363900" y="4746526"/>
            <a:ext cx="1389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>
                <a:solidFill>
                  <a:schemeClr val="tx2"/>
                </a:solidFill>
              </a:rPr>
              <a:t>[PLDI 2019] </a:t>
            </a:r>
            <a:endParaRPr lang="ja-JP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C3C94F-C173-C968-92AB-D933EB85C4A5}"/>
              </a:ext>
            </a:extLst>
          </p:cNvPr>
          <p:cNvSpPr txBox="1"/>
          <p:nvPr/>
        </p:nvSpPr>
        <p:spPr>
          <a:xfrm>
            <a:off x="6283778" y="2270576"/>
            <a:ext cx="1389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>
                <a:solidFill>
                  <a:schemeClr val="tx2"/>
                </a:solidFill>
              </a:rPr>
              <a:t>[</a:t>
            </a:r>
            <a:r>
              <a:rPr lang="en-US" altLang="ja-JP" dirty="0">
                <a:solidFill>
                  <a:schemeClr val="tx2"/>
                </a:solidFill>
              </a:rPr>
              <a:t>LFCS</a:t>
            </a:r>
            <a:r>
              <a:rPr kumimoji="1" lang="en-US" altLang="ja-JP" sz="1800" dirty="0">
                <a:solidFill>
                  <a:schemeClr val="tx2"/>
                </a:solidFill>
              </a:rPr>
              <a:t> 2013] </a:t>
            </a:r>
            <a:endParaRPr lang="ja-JP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4C7E30-36DA-3D4F-3D36-AE611E14BC1A}"/>
              </a:ext>
            </a:extLst>
          </p:cNvPr>
          <p:cNvSpPr txBox="1"/>
          <p:nvPr/>
        </p:nvSpPr>
        <p:spPr>
          <a:xfrm>
            <a:off x="6809052" y="5052794"/>
            <a:ext cx="1389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>
                <a:solidFill>
                  <a:schemeClr val="tx2"/>
                </a:solidFill>
              </a:rPr>
              <a:t>[</a:t>
            </a:r>
            <a:r>
              <a:rPr lang="en-US" altLang="ja-JP" dirty="0">
                <a:solidFill>
                  <a:schemeClr val="tx2"/>
                </a:solidFill>
              </a:rPr>
              <a:t>CAV</a:t>
            </a:r>
            <a:r>
              <a:rPr kumimoji="1" lang="en-US" altLang="ja-JP" sz="1800" dirty="0">
                <a:solidFill>
                  <a:schemeClr val="tx2"/>
                </a:solidFill>
              </a:rPr>
              <a:t> 2016]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8508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6B1E-3427-211A-FDE5-0DFFB8D0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FBB59-7DDA-E5EA-8317-26AFECCD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200" dirty="0">
                <a:solidFill>
                  <a:schemeClr val="bg1">
                    <a:lumMod val="75000"/>
                  </a:schemeClr>
                </a:solidFill>
              </a:rPr>
              <a:t>Challenges in Relational Verification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b="1" dirty="0">
                <a:solidFill>
                  <a:schemeClr val="accent2"/>
                </a:solidFill>
              </a:rPr>
              <a:t>Automating Relational Verification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sz="3200" dirty="0"/>
              <a:t>Self-Composition (or Product Programs)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[CAV 2021]</a:t>
            </a:r>
            <a:endParaRPr lang="en-US" altLang="ja-JP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sz="3200" dirty="0"/>
              <a:t>Entailment Checking in </a:t>
            </a:r>
            <a:r>
              <a:rPr lang="ja-JP" altLang="en-US" sz="3200" dirty="0"/>
              <a:t>𝝁𝐂𝐋𝐏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[CAV 2017]</a:t>
            </a:r>
            <a:endParaRPr lang="en-US" altLang="ja-JP" sz="3200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200" dirty="0"/>
              <a:t>Current Limitations and Future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C5C39-3BD2-C201-5FEC-210CC0C3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427FA-B9A3-E84B-6A53-83244BC99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7548D-8035-881F-F674-194CC2DD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E823C-57AD-B679-50E4-48112BD6F06B}"/>
              </a:ext>
            </a:extLst>
          </p:cNvPr>
          <p:cNvSpPr txBox="1"/>
          <p:nvPr/>
        </p:nvSpPr>
        <p:spPr>
          <a:xfrm>
            <a:off x="5352308" y="5679709"/>
            <a:ext cx="6516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</a:rPr>
              <a:t>[CAV 2021] Unno et al. Constraint-Based Relational Verification.</a:t>
            </a:r>
            <a:endParaRPr lang="ja-JP" altLang="en-US" sz="1600" dirty="0">
              <a:solidFill>
                <a:schemeClr val="tx2"/>
              </a:solidFill>
            </a:endParaRP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[CAV 2017] Unno et al. Automating Induction for Solving Horn Clauses.</a:t>
            </a:r>
            <a:endParaRPr lang="ja-JP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61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633886-CBF9-B03E-319A-A21111CE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dirty="0"/>
              <a:t>Self-Composition</a:t>
            </a:r>
            <a:br>
              <a:rPr lang="en-US" altLang="ja-JP" sz="6000" dirty="0"/>
            </a:br>
            <a:r>
              <a:rPr lang="en-US" altLang="ja-JP" sz="6000" dirty="0"/>
              <a:t>(or Product Programs)</a:t>
            </a:r>
            <a:endParaRPr lang="ja-JP" alt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AAC08-725A-8B70-F623-DFE4A61C5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2AD88-DD52-5F01-37DB-3CE0DBC8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46C6F-137B-5A13-3F0E-F396D7E4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34326-CFF6-18A2-E746-69F1B06E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966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3CA1-E37E-4F74-F980-00D28F16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58291"/>
            <a:ext cx="11926957" cy="1034303"/>
          </a:xfrm>
        </p:spPr>
        <p:txBody>
          <a:bodyPr/>
          <a:lstStyle/>
          <a:p>
            <a:r>
              <a:rPr kumimoji="1" lang="en-US" altLang="ja-JP" dirty="0"/>
              <a:t>Self-Composition (or Product Programs)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C745F-B635-8ACA-FE4D-B73680955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1" y="1049431"/>
            <a:ext cx="11926957" cy="5367129"/>
          </a:xfrm>
        </p:spPr>
        <p:txBody>
          <a:bodyPr/>
          <a:lstStyle/>
          <a:p>
            <a:r>
              <a:rPr kumimoji="1" lang="en-US" altLang="ja-JP" dirty="0"/>
              <a:t>Relational verification amounts to synthesis of </a:t>
            </a:r>
            <a:r>
              <a:rPr kumimoji="1" lang="en-US" altLang="ja-JP" b="1" dirty="0"/>
              <a:t>relational invariants </a:t>
            </a:r>
            <a:r>
              <a:rPr kumimoji="1" lang="en-US" altLang="ja-JP" dirty="0"/>
              <a:t>and</a:t>
            </a:r>
            <a:r>
              <a:rPr kumimoji="1" lang="en-US" altLang="ja-JP" b="1" dirty="0"/>
              <a:t> schedulers </a:t>
            </a:r>
          </a:p>
          <a:p>
            <a:r>
              <a:rPr kumimoji="1" lang="en-US" altLang="ja-JP" b="1" dirty="0"/>
              <a:t>Self-composition</a:t>
            </a:r>
            <a:r>
              <a:rPr kumimoji="1" lang="en-US" altLang="ja-JP" dirty="0"/>
              <a:t> refers to a range of techniques aimed at synthesizing alignments represented symbolically as programs, automata, logical constraints, and games</a:t>
            </a:r>
          </a:p>
          <a:p>
            <a:pPr lvl="1"/>
            <a:r>
              <a:rPr lang="en-US" altLang="ja-JP" dirty="0"/>
              <a:t>Syntactic: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Segoe UI"/>
                <a:ea typeface="游ゴシック"/>
                <a:cs typeface="+mn-cs"/>
              </a:rPr>
              <a:t>[</a:t>
            </a:r>
            <a:r>
              <a:rPr kumimoji="1" lang="en-US" altLang="ja-JP" sz="2000" dirty="0">
                <a:solidFill>
                  <a:schemeClr val="tx2"/>
                </a:solidFill>
              </a:rPr>
              <a:t>CSFW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Segoe UI"/>
                <a:ea typeface="游ゴシック"/>
                <a:cs typeface="+mn-cs"/>
              </a:rPr>
              <a:t> 2004, SAS 2005, PLAS 2006, FM 2011, LFCS 2013, SAS 2016, LPAR 2017]</a:t>
            </a:r>
            <a:endParaRPr kumimoji="1" lang="en-US" altLang="ja-JP" dirty="0"/>
          </a:p>
          <a:p>
            <a:pPr lvl="1"/>
            <a:r>
              <a:rPr lang="en-US" altLang="ja-JP" dirty="0"/>
              <a:t>Semantic: </a:t>
            </a:r>
            <a:r>
              <a:rPr kumimoji="1" lang="en-US" altLang="ja-JP" sz="2000" dirty="0">
                <a:solidFill>
                  <a:schemeClr val="tx2"/>
                </a:solidFill>
              </a:rPr>
              <a:t>[CAV 2019a, CAV 2019b, PLDI 2019, CAV 2021, CAV 2022]</a:t>
            </a:r>
            <a:endParaRPr lang="en-US" altLang="ja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FC6BD-B95C-D062-8811-52059447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D4816-A492-1E58-A38B-95B67B1C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43117-7FFF-42F6-FE9A-523F6E06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89B4B2-6C73-BDB5-00F7-25AE2C101BA1}"/>
              </a:ext>
            </a:extLst>
          </p:cNvPr>
          <p:cNvSpPr txBox="1"/>
          <p:nvPr/>
        </p:nvSpPr>
        <p:spPr>
          <a:xfrm>
            <a:off x="64936" y="3443619"/>
            <a:ext cx="120621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chemeClr val="tx2"/>
                </a:solidFill>
              </a:rPr>
              <a:t>[CSFW 2004]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Barthe</a:t>
            </a:r>
            <a:r>
              <a:rPr kumimoji="1" lang="en-US" altLang="ja-JP" sz="1600" dirty="0">
                <a:solidFill>
                  <a:schemeClr val="tx2"/>
                </a:solidFill>
              </a:rPr>
              <a:t> et al. Secure Information Flow by Self-Composition.</a:t>
            </a:r>
          </a:p>
          <a:p>
            <a:r>
              <a:rPr lang="en-US" altLang="ja-JP" sz="1600" dirty="0">
                <a:solidFill>
                  <a:schemeClr val="tx2"/>
                </a:solidFill>
              </a:rPr>
              <a:t>[SAS 2005] Terauchi, Aiken. Secure Information Flow as a Safety Problem.</a:t>
            </a: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[PLAS 2006] Unno et al. Combining Type-Based Analysis and Model Checking for Finding Counterexamples against Non-Interference.</a:t>
            </a:r>
          </a:p>
          <a:p>
            <a:r>
              <a:rPr lang="en-US" altLang="ja-JP" sz="1600" dirty="0">
                <a:solidFill>
                  <a:schemeClr val="tx2"/>
                </a:solidFill>
              </a:rPr>
              <a:t>[FM 2011] </a:t>
            </a:r>
            <a:r>
              <a:rPr lang="en-US" altLang="ja-JP" sz="1600" dirty="0" err="1">
                <a:solidFill>
                  <a:schemeClr val="tx2"/>
                </a:solidFill>
              </a:rPr>
              <a:t>Barthe</a:t>
            </a:r>
            <a:r>
              <a:rPr lang="en-US" altLang="ja-JP" sz="1600" dirty="0">
                <a:solidFill>
                  <a:schemeClr val="tx2"/>
                </a:solidFill>
              </a:rPr>
              <a:t> et al. Relational Verification Using Product Programs.</a:t>
            </a:r>
            <a:endParaRPr kumimoji="1" lang="en-US" altLang="ja-JP" sz="1600" dirty="0">
              <a:solidFill>
                <a:schemeClr val="tx2"/>
              </a:solidFill>
            </a:endParaRP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[LFCS 2013]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Barthe</a:t>
            </a:r>
            <a:r>
              <a:rPr kumimoji="1" lang="en-US" altLang="ja-JP" sz="1600" dirty="0">
                <a:solidFill>
                  <a:schemeClr val="tx2"/>
                </a:solidFill>
              </a:rPr>
              <a:t> et al. Beyond 2-Safety: Asymmetric Product Programs for Relational Program Verification</a:t>
            </a:r>
          </a:p>
          <a:p>
            <a:r>
              <a:rPr lang="en-US" altLang="ja-JP" sz="1600" dirty="0">
                <a:solidFill>
                  <a:schemeClr val="tx2"/>
                </a:solidFill>
              </a:rPr>
              <a:t>[SAS 2016] Angelis et al. Relational Verification Through Horn Clause Transformation.</a:t>
            </a: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[LPAR 2017]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Mordvinov</a:t>
            </a:r>
            <a:r>
              <a:rPr lang="en-US" altLang="ja-JP" sz="1600" dirty="0">
                <a:solidFill>
                  <a:schemeClr val="tx2"/>
                </a:solidFill>
              </a:rPr>
              <a:t>,</a:t>
            </a:r>
            <a:r>
              <a:rPr kumimoji="1" lang="en-US" altLang="ja-JP" sz="1600" dirty="0">
                <a:solidFill>
                  <a:schemeClr val="tx2"/>
                </a:solidFill>
              </a:rPr>
              <a:t>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Fedyukovich</a:t>
            </a:r>
            <a:r>
              <a:rPr kumimoji="1" lang="en-US" altLang="ja-JP" sz="1600" dirty="0">
                <a:solidFill>
                  <a:schemeClr val="tx2"/>
                </a:solidFill>
              </a:rPr>
              <a:t>. Synchronizing Constrained Horn Clauses.</a:t>
            </a: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[CAV 2019a] Farzan,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Vandika</a:t>
            </a:r>
            <a:r>
              <a:rPr kumimoji="1" lang="en-US" altLang="ja-JP" sz="1600" dirty="0">
                <a:solidFill>
                  <a:schemeClr val="tx2"/>
                </a:solidFill>
              </a:rPr>
              <a:t>. Automated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Hypersafety</a:t>
            </a:r>
            <a:r>
              <a:rPr kumimoji="1" lang="en-US" altLang="ja-JP" sz="1600" dirty="0">
                <a:solidFill>
                  <a:schemeClr val="tx2"/>
                </a:solidFill>
              </a:rPr>
              <a:t> Verification.</a:t>
            </a: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[CAV 2019b]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Shemer</a:t>
            </a:r>
            <a:r>
              <a:rPr kumimoji="1" lang="en-US" altLang="ja-JP" sz="1600" dirty="0">
                <a:solidFill>
                  <a:schemeClr val="tx2"/>
                </a:solidFill>
              </a:rPr>
              <a:t> et al. Property Directed Self Composition.</a:t>
            </a: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[PLDI 2019] </a:t>
            </a:r>
            <a:r>
              <a:rPr lang="en-US" altLang="ja-JP" sz="16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Churchill</a:t>
            </a:r>
            <a:r>
              <a:rPr kumimoji="1" lang="en-US" altLang="ja-JP" sz="1600" dirty="0">
                <a:solidFill>
                  <a:schemeClr val="tx2"/>
                </a:solidFill>
              </a:rPr>
              <a:t> et al. Semantic program alignment for equivalence checking.</a:t>
            </a:r>
            <a:endParaRPr lang="en-US" altLang="ja-JP" sz="1600" dirty="0">
              <a:solidFill>
                <a:schemeClr val="tx2"/>
              </a:solidFill>
            </a:endParaRP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[CAV 2021] Unno et al. Constraint-Based Relational Verification.</a:t>
            </a: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[CAV 2022]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Beutner</a:t>
            </a:r>
            <a:r>
              <a:rPr lang="en-US" altLang="ja-JP" sz="1600" dirty="0">
                <a:solidFill>
                  <a:schemeClr val="tx2"/>
                </a:solidFill>
              </a:rPr>
              <a:t>,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Finkbeiner</a:t>
            </a:r>
            <a:r>
              <a:rPr lang="en-US" altLang="ja-JP" sz="1600" dirty="0">
                <a:solidFill>
                  <a:schemeClr val="tx2"/>
                </a:solidFill>
              </a:rPr>
              <a:t>. </a:t>
            </a:r>
            <a:r>
              <a:rPr kumimoji="1" lang="en-US" altLang="ja-JP" sz="1600" dirty="0">
                <a:solidFill>
                  <a:schemeClr val="tx2"/>
                </a:solidFill>
              </a:rPr>
              <a:t>Software Verification of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Hyperproperties</a:t>
            </a:r>
            <a:r>
              <a:rPr kumimoji="1" lang="en-US" altLang="ja-JP" sz="1600" dirty="0">
                <a:solidFill>
                  <a:schemeClr val="tx2"/>
                </a:solidFill>
              </a:rPr>
              <a:t> Beyond k-Safety.</a:t>
            </a:r>
          </a:p>
        </p:txBody>
      </p:sp>
    </p:spTree>
    <p:extLst>
      <p:ext uri="{BB962C8B-B14F-4D97-AF65-F5344CB8AC3E}">
        <p14:creationId xmlns:p14="http://schemas.microsoft.com/office/powerpoint/2010/main" val="1637587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7277-0E7F-F6E2-7ED4-2638BA5C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Our Approach to Semantic Self-Composition </a:t>
            </a:r>
            <a:r>
              <a:rPr kumimoji="1" lang="en-US" altLang="ja-JP" sz="2700" dirty="0">
                <a:solidFill>
                  <a:schemeClr val="tx2"/>
                </a:solidFill>
              </a:rPr>
              <a:t>[CAV 2021]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968A-B80A-C2B8-7A47-D9598A7527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b="1" dirty="0"/>
                  <a:t>Soundly</a:t>
                </a:r>
                <a:r>
                  <a:rPr kumimoji="1" lang="en-US" altLang="ja-JP" dirty="0"/>
                  <a:t> and </a:t>
                </a:r>
                <a:r>
                  <a:rPr kumimoji="1" lang="en-US" altLang="ja-JP" b="1" dirty="0"/>
                  <a:t>completely</a:t>
                </a:r>
                <a:r>
                  <a:rPr kumimoji="1" lang="en-US" altLang="ja-JP" b="1" i="1" dirty="0"/>
                  <a:t> </a:t>
                </a:r>
                <a:r>
                  <a:rPr kumimoji="1" lang="en-US" altLang="ja-JP" dirty="0"/>
                  <a:t>encode the simultaneous synthesis problem of</a:t>
                </a:r>
                <a:br>
                  <a:rPr kumimoji="1" lang="en-US" altLang="ja-JP" dirty="0"/>
                </a:br>
                <a:r>
                  <a:rPr lang="en-US" altLang="ja-JP" b="1" dirty="0">
                    <a:solidFill>
                      <a:srgbClr val="0070C0"/>
                    </a:solidFill>
                  </a:rPr>
                  <a:t>relational invariants</a:t>
                </a:r>
                <a:r>
                  <a:rPr lang="en-US" altLang="ja-JP" dirty="0"/>
                  <a:t> and 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fair &amp; semantic schedulers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ja-JP" dirty="0"/>
                  <a:t>needed for </a:t>
                </a:r>
                <a:r>
                  <a:rPr lang="en-US" altLang="ja-JP" dirty="0"/>
                  <a:t>relational verification</a:t>
                </a:r>
                <a:r>
                  <a:rPr lang="en-US" altLang="ja-JP" b="1" i="1" dirty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ja-JP" dirty="0"/>
                  <a:t>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-safet</a:t>
                </a:r>
                <a:r>
                  <a:rPr lang="en-US" altLang="ja-JP" dirty="0"/>
                  <a:t>y, co-termination, and GNI</a:t>
                </a:r>
                <a:r>
                  <a:rPr kumimoji="1" lang="en-US" altLang="ja-JP" dirty="0"/>
                  <a:t>) as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a </a:t>
                </a:r>
                <a:r>
                  <a:rPr kumimoji="1" lang="en-US" altLang="ja-JP" b="1" dirty="0"/>
                  <a:t>constraint solving problem </a:t>
                </a:r>
                <a:r>
                  <a:rPr kumimoji="1" lang="en-US" altLang="ja-JP" dirty="0"/>
                  <a:t>of</a:t>
                </a:r>
                <a:r>
                  <a:rPr lang="en-US" altLang="ja-JP" dirty="0"/>
                  <a:t> the class, we call </a:t>
                </a:r>
                <a:r>
                  <a:rPr lang="en-US" altLang="ja-JP" b="1" dirty="0" err="1"/>
                  <a:t>pfwCSP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dirty="0"/>
                  <a:t>that extends CHCs with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kumimoji="1" lang="en-US" altLang="ja-JP" dirty="0"/>
                  <a:t>head-disjunction (used to express scheduler fairness constraints),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kumimoji="1" lang="en-US" altLang="ja-JP" dirty="0"/>
                  <a:t>well-</a:t>
                </a:r>
                <a:r>
                  <a:rPr kumimoji="1" lang="en-US" altLang="ja-JP" dirty="0" err="1"/>
                  <a:t>foundedness</a:t>
                </a:r>
                <a:r>
                  <a:rPr kumimoji="1" lang="en-US" altLang="ja-JP" dirty="0"/>
                  <a:t> constraints (used for </a:t>
                </a:r>
                <a:r>
                  <a:rPr lang="en-US" altLang="ja-JP" dirty="0"/>
                  <a:t>synthesizing </a:t>
                </a:r>
                <a:r>
                  <a:rPr kumimoji="1" lang="en-US" altLang="ja-JP" dirty="0"/>
                  <a:t>co-termination witnesses),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kumimoji="1" lang="en-US" altLang="ja-JP" dirty="0"/>
                  <a:t>functionality constraints (used for synthesizing winning strategies for GNI)</a:t>
                </a:r>
              </a:p>
              <a:p>
                <a:r>
                  <a:rPr lang="en-US" altLang="ja-JP" dirty="0"/>
                  <a:t>Generalize semantic self-composition for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dirty="0"/>
                  <a:t>-safety </a:t>
                </a:r>
                <a:r>
                  <a:rPr kumimoji="1" lang="en-US" altLang="ja-JP" sz="1800" dirty="0">
                    <a:solidFill>
                      <a:schemeClr val="tx2"/>
                    </a:solidFill>
                  </a:rPr>
                  <a:t>[CAV 2019]</a:t>
                </a:r>
                <a:r>
                  <a:rPr kumimoji="1" lang="en-US" altLang="ja-JP" sz="2400" dirty="0"/>
                  <a:t> to GNI and co-termination</a:t>
                </a:r>
                <a:endParaRPr lang="en-US" altLang="ja-JP" dirty="0"/>
              </a:p>
              <a:p>
                <a:r>
                  <a:rPr lang="en-US" altLang="ja-JP" dirty="0"/>
                  <a:t>For solving </a:t>
                </a:r>
                <a:r>
                  <a:rPr lang="en-US" altLang="ja-JP" b="1" dirty="0" err="1"/>
                  <a:t>pfwCSP</a:t>
                </a:r>
                <a:r>
                  <a:rPr lang="en-US" altLang="ja-JP" dirty="0"/>
                  <a:t>, provide a constraint solver </a:t>
                </a:r>
                <a:r>
                  <a:rPr lang="en-US" altLang="ja-JP" b="1" dirty="0" err="1"/>
                  <a:t>PCSat</a:t>
                </a:r>
                <a:r>
                  <a:rPr lang="en-US" altLang="ja-JP" dirty="0"/>
                  <a:t> </a:t>
                </a:r>
                <a:r>
                  <a:rPr kumimoji="1" lang="en-US" altLang="ja-JP" dirty="0"/>
                  <a:t>based on</a:t>
                </a:r>
                <a:br>
                  <a:rPr kumimoji="1" lang="en-US" altLang="ja-JP" dirty="0"/>
                </a:br>
                <a:r>
                  <a:rPr lang="en-US" altLang="ja-JP" dirty="0"/>
                  <a:t>the </a:t>
                </a:r>
                <a:r>
                  <a:rPr kumimoji="1" lang="en-US" altLang="ja-JP" dirty="0"/>
                  <a:t>template-based CEGIS and an </a:t>
                </a:r>
                <a:r>
                  <a:rPr kumimoji="1" lang="en-US" altLang="ja-JP" dirty="0" err="1"/>
                  <a:t>unsat</a:t>
                </a:r>
                <a:r>
                  <a:rPr kumimoji="1" lang="en-US" altLang="ja-JP" dirty="0"/>
                  <a:t>-core based template refinement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968A-B80A-C2B8-7A47-D9598A752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4" t="-682" r="-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191B7-D930-5E05-8204-C9A74418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FBBC3-0AEA-A2F2-DC42-A6D94D1F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E6AD1-25D6-9D46-6A52-D6DD782A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48692-CDBA-D89C-8FFB-AAD1E3B4FEC6}"/>
              </a:ext>
            </a:extLst>
          </p:cNvPr>
          <p:cNvSpPr txBox="1"/>
          <p:nvPr/>
        </p:nvSpPr>
        <p:spPr>
          <a:xfrm>
            <a:off x="5876086" y="5913202"/>
            <a:ext cx="6180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chemeClr val="tx2"/>
                </a:solidFill>
              </a:rPr>
              <a:t>[CAV 2019]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Shemer</a:t>
            </a:r>
            <a:r>
              <a:rPr kumimoji="1" lang="en-US" altLang="ja-JP" sz="1600" dirty="0">
                <a:solidFill>
                  <a:schemeClr val="tx2"/>
                </a:solidFill>
              </a:rPr>
              <a:t> et al. Property Directed Self Composition.</a:t>
            </a: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[CAV 2021] Unno et al. Constraint-Based Relational Verification.</a:t>
            </a:r>
          </a:p>
        </p:txBody>
      </p:sp>
    </p:spTree>
    <p:extLst>
      <p:ext uri="{BB962C8B-B14F-4D97-AF65-F5344CB8AC3E}">
        <p14:creationId xmlns:p14="http://schemas.microsoft.com/office/powerpoint/2010/main" val="1551630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3578-F3F0-D41A-405D-EEB5AF6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" y="0"/>
            <a:ext cx="11926957" cy="1034303"/>
          </a:xfrm>
        </p:spPr>
        <p:txBody>
          <a:bodyPr/>
          <a:lstStyle/>
          <a:p>
            <a:r>
              <a:rPr kumimoji="1" lang="en-US" altLang="ja-JP" dirty="0"/>
              <a:t>Semantic Self-Composition for TI-NI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C200A-0B94-5CF7-840A-D7FFD2450F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2520" y="1245589"/>
                <a:ext cx="11926957" cy="5367129"/>
              </a:xfrm>
            </p:spPr>
            <p:txBody>
              <a:bodyPr/>
              <a:lstStyle/>
              <a:p>
                <a:r>
                  <a:rPr lang="en-US" altLang="ja-JP" dirty="0"/>
                  <a:t>Find a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semantic scheduler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ja-JP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dirty="0"/>
                  <a:t>and a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safe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invariant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dirty="0"/>
                  <a:t>of the p</a:t>
                </a:r>
                <a:r>
                  <a:rPr lang="en-US" altLang="ja-JP" dirty="0"/>
                  <a:t>arallel</a:t>
                </a:r>
                <a:r>
                  <a:rPr kumimoji="1" lang="en-US" altLang="ja-JP" dirty="0"/>
                  <a:t> executions of 2 copies of the program under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kumimoji="1"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C200A-0B94-5CF7-840A-D7FFD2450F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520" y="1245589"/>
                <a:ext cx="11926957" cy="5367129"/>
              </a:xfrm>
              <a:blipFill>
                <a:blip r:embed="rId3"/>
                <a:stretch>
                  <a:fillRect l="-716" t="-6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4F99D-80D7-9741-89CB-1EB63520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AAA0-C1CF-6B15-0A05-1A2F0031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38067-D770-AF54-F6A7-5EF3E3E3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9" name="吹き出し: 四角形 7">
            <a:extLst>
              <a:ext uri="{FF2B5EF4-FFF2-40B4-BE49-F238E27FC236}">
                <a16:creationId xmlns:a16="http://schemas.microsoft.com/office/drawing/2014/main" id="{0C1F36EF-48E6-41D8-9129-340EAC8FD7D7}"/>
              </a:ext>
            </a:extLst>
          </p:cNvPr>
          <p:cNvSpPr/>
          <p:nvPr/>
        </p:nvSpPr>
        <p:spPr>
          <a:xfrm>
            <a:off x="1730289" y="825196"/>
            <a:ext cx="7971091" cy="403352"/>
          </a:xfrm>
          <a:prstGeom prst="wedgeRectCallout">
            <a:avLst>
              <a:gd name="adj1" fmla="val -34409"/>
              <a:gd name="adj2" fmla="val 86376"/>
            </a:avLst>
          </a:prstGeom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ja-JP" sz="2400" dirty="0">
                <a:solidFill>
                  <a:srgbClr val="0070C0"/>
                </a:solidFill>
                <a:latin typeface="SFRM1000"/>
              </a:rPr>
              <a:t>Can choose which program to execute depending on the </a:t>
            </a:r>
            <a:r>
              <a:rPr lang="en-US" altLang="ja-JP" sz="2400" dirty="0">
                <a:solidFill>
                  <a:srgbClr val="0070C0"/>
                </a:solidFill>
                <a:latin typeface="SFTI1000"/>
              </a:rPr>
              <a:t>states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6">
                <a:extLst>
                  <a:ext uri="{FF2B5EF4-FFF2-40B4-BE49-F238E27FC236}">
                    <a16:creationId xmlns:a16="http://schemas.microsoft.com/office/drawing/2014/main" id="{39647348-BE32-4490-9840-74630033A77C}"/>
                  </a:ext>
                </a:extLst>
              </p:cNvPr>
              <p:cNvSpPr txBox="1"/>
              <p:nvPr/>
            </p:nvSpPr>
            <p:spPr>
              <a:xfrm>
                <a:off x="572053" y="2183877"/>
                <a:ext cx="4942810" cy="23083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doubleSquare(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bool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h,</a:t>
                </a:r>
                <a:r>
                  <a:rPr lang="en-US" altLang="ja-JP" sz="2400" b="1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x) {</a:t>
                </a:r>
              </a:p>
              <a:p>
                <a:pPr algn="l"/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z, y=0;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pl-PL" altLang="ja-JP" sz="24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pl-PL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(h) {z=2*x} </a:t>
                </a:r>
                <a:r>
                  <a:rPr lang="pl-PL" altLang="ja-JP" sz="24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else</a:t>
                </a:r>
                <a:r>
                  <a:rPr lang="pl-PL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{z=x}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while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(z&gt;0) { z--; y=</a:t>
                </a:r>
                <a:r>
                  <a:rPr lang="en-US" altLang="ja-JP" sz="24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y+x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}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s-ES" altLang="ja-JP" sz="24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s-E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(!h) { y=2*y }</a:t>
                </a:r>
              </a:p>
              <a:p>
                <a:pPr algn="l"/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return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y; 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}</a:t>
                </a:r>
                <a:endParaRPr lang="ja-JP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8" name="テキスト ボックス 6">
                <a:extLst>
                  <a:ext uri="{FF2B5EF4-FFF2-40B4-BE49-F238E27FC236}">
                    <a16:creationId xmlns:a16="http://schemas.microsoft.com/office/drawing/2014/main" id="{39647348-BE32-4490-9840-74630033A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3" y="2183877"/>
                <a:ext cx="4942810" cy="2308324"/>
              </a:xfrm>
              <a:prstGeom prst="rect">
                <a:avLst/>
              </a:prstGeom>
              <a:blipFill>
                <a:blip r:embed="rId4"/>
                <a:stretch>
                  <a:fillRect l="-1845" t="-1837" r="-1599" b="-47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20">
                <a:extLst>
                  <a:ext uri="{FF2B5EF4-FFF2-40B4-BE49-F238E27FC236}">
                    <a16:creationId xmlns:a16="http://schemas.microsoft.com/office/drawing/2014/main" id="{60828059-6327-4473-8952-EF25A7B35F8A}"/>
                  </a:ext>
                </a:extLst>
              </p:cNvPr>
              <p:cNvSpPr/>
              <p:nvPr/>
            </p:nvSpPr>
            <p:spPr>
              <a:xfrm>
                <a:off x="6118379" y="3035552"/>
                <a:ext cx="4942808" cy="1330588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>
                    <a:solidFill>
                      <a:srgbClr val="FF0000"/>
                    </a:solidFill>
                  </a:rPr>
                  <a:t>Found invariant expressible in LIA:</a:t>
                </a:r>
                <a:br>
                  <a:rPr lang="en-US" altLang="ja-JP" sz="2800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ja-JP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ja-JP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∨…∧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ja-JP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ja-JP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∧…∨¬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∧…∨¬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∧…</m:t>
                      </m:r>
                    </m:oMath>
                  </m:oMathPara>
                </a14:m>
                <a:br>
                  <a:rPr lang="en-US" altLang="ja-JP" sz="1600" dirty="0">
                    <a:solidFill>
                      <a:schemeClr val="tx1"/>
                    </a:solidFill>
                  </a:rPr>
                </a:br>
                <a:endParaRPr lang="ja-JP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正方形/長方形 20">
                <a:extLst>
                  <a:ext uri="{FF2B5EF4-FFF2-40B4-BE49-F238E27FC236}">
                    <a16:creationId xmlns:a16="http://schemas.microsoft.com/office/drawing/2014/main" id="{60828059-6327-4473-8952-EF25A7B35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379" y="3035552"/>
                <a:ext cx="4942808" cy="1330588"/>
              </a:xfrm>
              <a:prstGeom prst="rect">
                <a:avLst/>
              </a:prstGeom>
              <a:blipFill>
                <a:blip r:embed="rId5"/>
                <a:stretch>
                  <a:fillRect r="-368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25">
                <a:extLst>
                  <a:ext uri="{FF2B5EF4-FFF2-40B4-BE49-F238E27FC236}">
                    <a16:creationId xmlns:a16="http://schemas.microsoft.com/office/drawing/2014/main" id="{64AA9EB6-7249-4F5A-AA61-40EA2A8195A3}"/>
                  </a:ext>
                </a:extLst>
              </p:cNvPr>
              <p:cNvSpPr/>
              <p:nvPr/>
            </p:nvSpPr>
            <p:spPr>
              <a:xfrm>
                <a:off x="6118379" y="1790358"/>
                <a:ext cx="4942808" cy="1154198"/>
              </a:xfrm>
              <a:prstGeom prst="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>
                    <a:solidFill>
                      <a:srgbClr val="0070C0"/>
                    </a:solidFill>
                  </a:rPr>
                  <a:t>Found scheduler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ja-JP" sz="2400" dirty="0">
                    <a:solidFill>
                      <a:srgbClr val="0070C0"/>
                    </a:solidFill>
                  </a:rPr>
                  <a:t> dictates:</a:t>
                </a:r>
                <a:br>
                  <a:rPr lang="en-US" altLang="ja-JP" sz="2400" dirty="0">
                    <a:solidFill>
                      <a:srgbClr val="0070C0"/>
                    </a:solidFill>
                  </a:rPr>
                </a:br>
                <a:r>
                  <a:rPr lang="en-US" altLang="ja-JP" sz="2400" dirty="0">
                    <a:solidFill>
                      <a:schemeClr val="tx1"/>
                    </a:solidFill>
                  </a:rPr>
                  <a:t>both copies move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,</a:t>
                </a:r>
                <a:br>
                  <a:rPr lang="en-US" altLang="ja-JP" sz="2400" dirty="0">
                    <a:solidFill>
                      <a:schemeClr val="tx1"/>
                    </a:solidFill>
                  </a:rPr>
                </a:br>
                <a:r>
                  <a:rPr lang="en-US" altLang="ja-JP" sz="2400" dirty="0">
                    <a:solidFill>
                      <a:schemeClr val="tx1"/>
                    </a:solidFill>
                  </a:rPr>
                  <a:t>1</a:t>
                </a:r>
                <a:r>
                  <a:rPr lang="en-US" altLang="ja-JP" sz="2400" baseline="30000" dirty="0">
                    <a:solidFill>
                      <a:schemeClr val="tx1"/>
                    </a:solidFill>
                  </a:rPr>
                  <a:t>st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  copy moves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ja-JP" alt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正方形/長方形 25">
                <a:extLst>
                  <a:ext uri="{FF2B5EF4-FFF2-40B4-BE49-F238E27FC236}">
                    <a16:creationId xmlns:a16="http://schemas.microsoft.com/office/drawing/2014/main" id="{64AA9EB6-7249-4F5A-AA61-40EA2A819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379" y="1790358"/>
                <a:ext cx="4942808" cy="1154198"/>
              </a:xfrm>
              <a:prstGeom prst="rect">
                <a:avLst/>
              </a:prstGeom>
              <a:blipFill>
                <a:blip r:embed="rId6"/>
                <a:stretch>
                  <a:fillRect t="-3590" b="-12308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8">
                <a:extLst>
                  <a:ext uri="{FF2B5EF4-FFF2-40B4-BE49-F238E27FC236}">
                    <a16:creationId xmlns:a16="http://schemas.microsoft.com/office/drawing/2014/main" id="{FDEB21B0-0523-F854-A070-9DFD9BB740B2}"/>
                  </a:ext>
                </a:extLst>
              </p:cNvPr>
              <p:cNvSpPr txBox="1"/>
              <p:nvPr/>
            </p:nvSpPr>
            <p:spPr>
              <a:xfrm>
                <a:off x="470339" y="4767595"/>
                <a:ext cx="11335218" cy="156966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:r>
                  <a:rPr lang="en-US" altLang="ja-JP" sz="2400" dirty="0"/>
                  <a:t>Executions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ja-JP" sz="2400" dirty="0"/>
                  <a:t>under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ja-JP" sz="2400" dirty="0"/>
                  <a:t>:</a:t>
                </a:r>
                <a:br>
                  <a:rPr lang="en-US" altLang="ja-JP" sz="24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,?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/>
                <a:b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,?</m:t>
                          </m:r>
                        </m:e>
                      </m:d>
                      <m:r>
                        <a:rPr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8">
                <a:extLst>
                  <a:ext uri="{FF2B5EF4-FFF2-40B4-BE49-F238E27FC236}">
                    <a16:creationId xmlns:a16="http://schemas.microsoft.com/office/drawing/2014/main" id="{FDEB21B0-0523-F854-A070-9DFD9BB74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9" y="4767595"/>
                <a:ext cx="11335218" cy="1569660"/>
              </a:xfrm>
              <a:prstGeom prst="rect">
                <a:avLst/>
              </a:prstGeom>
              <a:blipFill>
                <a:blip r:embed="rId7"/>
                <a:stretch>
                  <a:fillRect l="-752" t="-2308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吹き出し: 四角形 9">
                <a:extLst>
                  <a:ext uri="{FF2B5EF4-FFF2-40B4-BE49-F238E27FC236}">
                    <a16:creationId xmlns:a16="http://schemas.microsoft.com/office/drawing/2014/main" id="{43492D29-6402-E3C2-D9C8-3FAC5F72FA04}"/>
                  </a:ext>
                </a:extLst>
              </p:cNvPr>
              <p:cNvSpPr/>
              <p:nvPr/>
            </p:nvSpPr>
            <p:spPr>
              <a:xfrm>
                <a:off x="121389" y="5555026"/>
                <a:ext cx="1041991" cy="332216"/>
              </a:xfrm>
              <a:prstGeom prst="wedgeRectCallout">
                <a:avLst>
                  <a:gd name="adj1" fmla="val 64302"/>
                  <a:gd name="adj2" fmla="val 18232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吹き出し: 四角形 9">
                <a:extLst>
                  <a:ext uri="{FF2B5EF4-FFF2-40B4-BE49-F238E27FC236}">
                    <a16:creationId xmlns:a16="http://schemas.microsoft.com/office/drawing/2014/main" id="{43492D29-6402-E3C2-D9C8-3FAC5F72F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9" y="5555026"/>
                <a:ext cx="1041991" cy="332216"/>
              </a:xfrm>
              <a:prstGeom prst="wedgeRectCallout">
                <a:avLst>
                  <a:gd name="adj1" fmla="val 64302"/>
                  <a:gd name="adj2" fmla="val 18232"/>
                </a:avLst>
              </a:prstGeom>
              <a:blipFill>
                <a:blip r:embed="rId8"/>
                <a:stretch>
                  <a:fillRect l="-1478" b="-18966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吹き出し: 四角形 10">
                <a:extLst>
                  <a:ext uri="{FF2B5EF4-FFF2-40B4-BE49-F238E27FC236}">
                    <a16:creationId xmlns:a16="http://schemas.microsoft.com/office/drawing/2014/main" id="{A1F9F64E-8830-EA5C-3BAD-E42C95B723B1}"/>
                  </a:ext>
                </a:extLst>
              </p:cNvPr>
              <p:cNvSpPr/>
              <p:nvPr/>
            </p:nvSpPr>
            <p:spPr>
              <a:xfrm>
                <a:off x="9424430" y="5835498"/>
                <a:ext cx="1041991" cy="332216"/>
              </a:xfrm>
              <a:prstGeom prst="wedgeRectCallout">
                <a:avLst>
                  <a:gd name="adj1" fmla="val -63651"/>
                  <a:gd name="adj2" fmla="val -25872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吹き出し: 四角形 10">
                <a:extLst>
                  <a:ext uri="{FF2B5EF4-FFF2-40B4-BE49-F238E27FC236}">
                    <a16:creationId xmlns:a16="http://schemas.microsoft.com/office/drawing/2014/main" id="{A1F9F64E-8830-EA5C-3BAD-E42C95B72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430" y="5835498"/>
                <a:ext cx="1041991" cy="332216"/>
              </a:xfrm>
              <a:prstGeom prst="wedgeRectCallout">
                <a:avLst>
                  <a:gd name="adj1" fmla="val -63651"/>
                  <a:gd name="adj2" fmla="val -25872"/>
                </a:avLst>
              </a:prstGeom>
              <a:blipFill>
                <a:blip r:embed="rId9"/>
                <a:stretch>
                  <a:fillRect b="-18966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吹き出し: 四角形 20">
                <a:extLst>
                  <a:ext uri="{FF2B5EF4-FFF2-40B4-BE49-F238E27FC236}">
                    <a16:creationId xmlns:a16="http://schemas.microsoft.com/office/drawing/2014/main" id="{219895DA-D43A-8E0C-FB7E-F7FAA26F72D1}"/>
                  </a:ext>
                </a:extLst>
              </p:cNvPr>
              <p:cNvSpPr/>
              <p:nvPr/>
            </p:nvSpPr>
            <p:spPr>
              <a:xfrm>
                <a:off x="1487070" y="5552425"/>
                <a:ext cx="1351980" cy="342459"/>
              </a:xfrm>
              <a:prstGeom prst="wedgeRectCallout">
                <a:avLst>
                  <a:gd name="adj1" fmla="val 57626"/>
                  <a:gd name="adj2" fmla="val 16910"/>
                </a:avLst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sz="2000" dirty="0">
                    <a:solidFill>
                      <a:srgbClr val="FF0000"/>
                    </a:solidFill>
                  </a:rPr>
                </a:br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吹き出し: 四角形 20">
                <a:extLst>
                  <a:ext uri="{FF2B5EF4-FFF2-40B4-BE49-F238E27FC236}">
                    <a16:creationId xmlns:a16="http://schemas.microsoft.com/office/drawing/2014/main" id="{219895DA-D43A-8E0C-FB7E-F7FAA26F7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070" y="5552425"/>
                <a:ext cx="1351980" cy="342459"/>
              </a:xfrm>
              <a:prstGeom prst="wedgeRectCallout">
                <a:avLst>
                  <a:gd name="adj1" fmla="val 57626"/>
                  <a:gd name="adj2" fmla="val 16910"/>
                </a:avLst>
              </a:prstGeom>
              <a:blipFill>
                <a:blip r:embed="rId10"/>
                <a:stretch>
                  <a:fillRect l="-1224" b="-1694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21">
                <a:extLst>
                  <a:ext uri="{FF2B5EF4-FFF2-40B4-BE49-F238E27FC236}">
                    <a16:creationId xmlns:a16="http://schemas.microsoft.com/office/drawing/2014/main" id="{A41A9AA5-C035-3C09-80C2-8F7355AF2610}"/>
                  </a:ext>
                </a:extLst>
              </p:cNvPr>
              <p:cNvSpPr/>
              <p:nvPr/>
            </p:nvSpPr>
            <p:spPr>
              <a:xfrm>
                <a:off x="2839050" y="4469676"/>
                <a:ext cx="1897767" cy="342459"/>
              </a:xfrm>
              <a:prstGeom prst="wedgeRectCallout">
                <a:avLst>
                  <a:gd name="adj1" fmla="val 39502"/>
                  <a:gd name="adj2" fmla="val 314690"/>
                </a:avLst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sz="1400" dirty="0">
                    <a:solidFill>
                      <a:srgbClr val="FF0000"/>
                    </a:solidFill>
                  </a:rPr>
                </a:br>
                <a:endParaRPr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吹き出し: 四角形 21">
                <a:extLst>
                  <a:ext uri="{FF2B5EF4-FFF2-40B4-BE49-F238E27FC236}">
                    <a16:creationId xmlns:a16="http://schemas.microsoft.com/office/drawing/2014/main" id="{A41A9AA5-C035-3C09-80C2-8F7355AF2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050" y="4469676"/>
                <a:ext cx="1897767" cy="342459"/>
              </a:xfrm>
              <a:prstGeom prst="wedgeRectCallout">
                <a:avLst>
                  <a:gd name="adj1" fmla="val 39502"/>
                  <a:gd name="adj2" fmla="val 314690"/>
                </a:avLst>
              </a:prstGeom>
              <a:blipFill>
                <a:blip r:embed="rId11"/>
                <a:stretch>
                  <a:fillRect l="-15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吹き出し: 四角形 22">
                <a:extLst>
                  <a:ext uri="{FF2B5EF4-FFF2-40B4-BE49-F238E27FC236}">
                    <a16:creationId xmlns:a16="http://schemas.microsoft.com/office/drawing/2014/main" id="{A4ECEA27-F38A-A445-71BA-2D32F506137A}"/>
                  </a:ext>
                </a:extLst>
              </p:cNvPr>
              <p:cNvSpPr/>
              <p:nvPr/>
            </p:nvSpPr>
            <p:spPr>
              <a:xfrm>
                <a:off x="4954386" y="4469676"/>
                <a:ext cx="1395975" cy="342459"/>
              </a:xfrm>
              <a:prstGeom prst="wedgeRectCallout">
                <a:avLst>
                  <a:gd name="adj1" fmla="val -26029"/>
                  <a:gd name="adj2" fmla="val 308259"/>
                </a:avLst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sz="2000" dirty="0">
                    <a:solidFill>
                      <a:srgbClr val="FF0000"/>
                    </a:solidFill>
                  </a:rPr>
                </a:br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吹き出し: 四角形 22">
                <a:extLst>
                  <a:ext uri="{FF2B5EF4-FFF2-40B4-BE49-F238E27FC236}">
                    <a16:creationId xmlns:a16="http://schemas.microsoft.com/office/drawing/2014/main" id="{A4ECEA27-F38A-A445-71BA-2D32F5061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386" y="4469676"/>
                <a:ext cx="1395975" cy="342459"/>
              </a:xfrm>
              <a:prstGeom prst="wedgeRectCallout">
                <a:avLst>
                  <a:gd name="adj1" fmla="val -26029"/>
                  <a:gd name="adj2" fmla="val 308259"/>
                </a:avLst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吹き出し: 四角形 23">
                <a:extLst>
                  <a:ext uri="{FF2B5EF4-FFF2-40B4-BE49-F238E27FC236}">
                    <a16:creationId xmlns:a16="http://schemas.microsoft.com/office/drawing/2014/main" id="{BE17C5C4-ACF9-6C14-5255-5D5E7F81AD3C}"/>
                  </a:ext>
                </a:extLst>
              </p:cNvPr>
              <p:cNvSpPr/>
              <p:nvPr/>
            </p:nvSpPr>
            <p:spPr>
              <a:xfrm>
                <a:off x="6512963" y="4469676"/>
                <a:ext cx="1943080" cy="342459"/>
              </a:xfrm>
              <a:prstGeom prst="wedgeRectCallout">
                <a:avLst>
                  <a:gd name="adj1" fmla="val -29393"/>
                  <a:gd name="adj2" fmla="val 321842"/>
                </a:avLst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sz="1400" dirty="0">
                    <a:solidFill>
                      <a:srgbClr val="FF0000"/>
                    </a:solidFill>
                  </a:rPr>
                </a:br>
                <a:endParaRPr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吹き出し: 四角形 23">
                <a:extLst>
                  <a:ext uri="{FF2B5EF4-FFF2-40B4-BE49-F238E27FC236}">
                    <a16:creationId xmlns:a16="http://schemas.microsoft.com/office/drawing/2014/main" id="{BE17C5C4-ACF9-6C14-5255-5D5E7F81A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963" y="4469676"/>
                <a:ext cx="1943080" cy="342459"/>
              </a:xfrm>
              <a:prstGeom prst="wedgeRectCallout">
                <a:avLst>
                  <a:gd name="adj1" fmla="val -29393"/>
                  <a:gd name="adj2" fmla="val 321842"/>
                </a:avLst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吹き出し: 四角形 24">
                <a:extLst>
                  <a:ext uri="{FF2B5EF4-FFF2-40B4-BE49-F238E27FC236}">
                    <a16:creationId xmlns:a16="http://schemas.microsoft.com/office/drawing/2014/main" id="{6A2CC73A-6617-EF7C-3B2E-18147B194245}"/>
                  </a:ext>
                </a:extLst>
              </p:cNvPr>
              <p:cNvSpPr/>
              <p:nvPr/>
            </p:nvSpPr>
            <p:spPr>
              <a:xfrm>
                <a:off x="8233379" y="4873225"/>
                <a:ext cx="1448537" cy="342459"/>
              </a:xfrm>
              <a:prstGeom prst="wedgeRectCallout">
                <a:avLst>
                  <a:gd name="adj1" fmla="val -47156"/>
                  <a:gd name="adj2" fmla="val 172371"/>
                </a:avLst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sz="2000" dirty="0">
                    <a:solidFill>
                      <a:srgbClr val="FF0000"/>
                    </a:solidFill>
                  </a:rPr>
                </a:br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吹き出し: 四角形 24">
                <a:extLst>
                  <a:ext uri="{FF2B5EF4-FFF2-40B4-BE49-F238E27FC236}">
                    <a16:creationId xmlns:a16="http://schemas.microsoft.com/office/drawing/2014/main" id="{6A2CC73A-6617-EF7C-3B2E-18147B194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379" y="4873225"/>
                <a:ext cx="1448537" cy="342459"/>
              </a:xfrm>
              <a:prstGeom prst="wedgeRectCallout">
                <a:avLst>
                  <a:gd name="adj1" fmla="val -47156"/>
                  <a:gd name="adj2" fmla="val 172371"/>
                </a:avLst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2EF0B1-926A-42E0-E847-515D1A4D70B5}"/>
              </a:ext>
            </a:extLst>
          </p:cNvPr>
          <p:cNvCxnSpPr>
            <a:cxnSpLocks/>
          </p:cNvCxnSpPr>
          <p:nvPr/>
        </p:nvCxnSpPr>
        <p:spPr>
          <a:xfrm>
            <a:off x="1303559" y="5554397"/>
            <a:ext cx="0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86DAA5-C0B3-0A8D-0EBB-C13C1747F361}"/>
              </a:ext>
            </a:extLst>
          </p:cNvPr>
          <p:cNvCxnSpPr>
            <a:cxnSpLocks/>
          </p:cNvCxnSpPr>
          <p:nvPr/>
        </p:nvCxnSpPr>
        <p:spPr>
          <a:xfrm>
            <a:off x="2989028" y="5554397"/>
            <a:ext cx="0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DC6CB4-1D61-4B96-6730-6D7BA9AB8305}"/>
              </a:ext>
            </a:extLst>
          </p:cNvPr>
          <p:cNvCxnSpPr>
            <a:cxnSpLocks/>
          </p:cNvCxnSpPr>
          <p:nvPr/>
        </p:nvCxnSpPr>
        <p:spPr>
          <a:xfrm>
            <a:off x="4629150" y="5552425"/>
            <a:ext cx="0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D86DAC-7BD0-477B-76A6-B1AB3B01A4BB}"/>
              </a:ext>
            </a:extLst>
          </p:cNvPr>
          <p:cNvCxnSpPr>
            <a:cxnSpLocks/>
          </p:cNvCxnSpPr>
          <p:nvPr/>
        </p:nvCxnSpPr>
        <p:spPr>
          <a:xfrm flipH="1">
            <a:off x="4629150" y="5554397"/>
            <a:ext cx="1366156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78DDC6-A35A-3ABD-B8CB-C1120AFF2AAD}"/>
              </a:ext>
            </a:extLst>
          </p:cNvPr>
          <p:cNvCxnSpPr>
            <a:cxnSpLocks/>
          </p:cNvCxnSpPr>
          <p:nvPr/>
        </p:nvCxnSpPr>
        <p:spPr>
          <a:xfrm flipH="1">
            <a:off x="6196695" y="5554397"/>
            <a:ext cx="1472290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2CC7F9-59A9-00E9-ED48-AA2FDF564C82}"/>
              </a:ext>
            </a:extLst>
          </p:cNvPr>
          <p:cNvCxnSpPr>
            <a:cxnSpLocks/>
          </p:cNvCxnSpPr>
          <p:nvPr/>
        </p:nvCxnSpPr>
        <p:spPr>
          <a:xfrm flipH="1">
            <a:off x="6443278" y="5523650"/>
            <a:ext cx="2578258" cy="4261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404722-A62F-D0BA-0B05-9A0508A74CD6}"/>
              </a:ext>
            </a:extLst>
          </p:cNvPr>
          <p:cNvCxnSpPr>
            <a:cxnSpLocks/>
          </p:cNvCxnSpPr>
          <p:nvPr/>
        </p:nvCxnSpPr>
        <p:spPr>
          <a:xfrm flipH="1">
            <a:off x="8233379" y="5554397"/>
            <a:ext cx="2094442" cy="42811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9F569BF-9364-C5F7-0C44-9B5FB1A915DE}"/>
              </a:ext>
            </a:extLst>
          </p:cNvPr>
          <p:cNvGrpSpPr/>
          <p:nvPr/>
        </p:nvGrpSpPr>
        <p:grpSpPr>
          <a:xfrm>
            <a:off x="214534" y="5043716"/>
            <a:ext cx="10034996" cy="1329964"/>
            <a:chOff x="214534" y="5043716"/>
            <a:chExt cx="10034996" cy="1329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D0AB2A8-AEB5-BC3F-86A0-8C32AD5CA697}"/>
                    </a:ext>
                  </a:extLst>
                </p:cNvPr>
                <p:cNvSpPr txBox="1"/>
                <p:nvPr/>
              </p:nvSpPr>
              <p:spPr>
                <a:xfrm>
                  <a:off x="214534" y="5147781"/>
                  <a:ext cx="2877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ja-JP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D0AB2A8-AEB5-BC3F-86A0-8C32AD5CA6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534" y="5147781"/>
                  <a:ext cx="287790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27660"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9A5B4E2-031B-A8F5-538A-0E0BBB9D3CB9}"/>
                    </a:ext>
                  </a:extLst>
                </p:cNvPr>
                <p:cNvSpPr txBox="1"/>
                <p:nvPr/>
              </p:nvSpPr>
              <p:spPr>
                <a:xfrm>
                  <a:off x="214534" y="5896648"/>
                  <a:ext cx="2877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ja-JP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9A5B4E2-031B-A8F5-538A-0E0BBB9D3C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534" y="5896648"/>
                  <a:ext cx="287790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27660"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929FBA8-5A21-BE2F-3FAE-7C77ED24E05D}"/>
                    </a:ext>
                  </a:extLst>
                </p:cNvPr>
                <p:cNvSpPr txBox="1"/>
                <p:nvPr/>
              </p:nvSpPr>
              <p:spPr>
                <a:xfrm>
                  <a:off x="1911124" y="5075829"/>
                  <a:ext cx="2877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929FBA8-5A21-BE2F-3FAE-7C77ED24E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124" y="5075829"/>
                  <a:ext cx="287790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27660" b="-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A16886C-1443-6936-3802-25429DC1EB7F}"/>
                    </a:ext>
                  </a:extLst>
                </p:cNvPr>
                <p:cNvSpPr txBox="1"/>
                <p:nvPr/>
              </p:nvSpPr>
              <p:spPr>
                <a:xfrm>
                  <a:off x="1958251" y="5977101"/>
                  <a:ext cx="2877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A16886C-1443-6936-3802-25429DC1EB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251" y="5977101"/>
                  <a:ext cx="287790" cy="369332"/>
                </a:xfrm>
                <a:prstGeom prst="rect">
                  <a:avLst/>
                </a:prstGeom>
                <a:blipFill>
                  <a:blip r:embed="rId18"/>
                  <a:stretch>
                    <a:fillRect r="-29787"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B6EBB25-A4D0-28F2-F8C8-F43FF12A3752}"/>
                    </a:ext>
                  </a:extLst>
                </p:cNvPr>
                <p:cNvSpPr txBox="1"/>
                <p:nvPr/>
              </p:nvSpPr>
              <p:spPr>
                <a:xfrm>
                  <a:off x="3506641" y="5075829"/>
                  <a:ext cx="2877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B6EBB25-A4D0-28F2-F8C8-F43FF12A37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6641" y="5075829"/>
                  <a:ext cx="287790" cy="369332"/>
                </a:xfrm>
                <a:prstGeom prst="rect">
                  <a:avLst/>
                </a:prstGeom>
                <a:blipFill>
                  <a:blip r:embed="rId19"/>
                  <a:stretch>
                    <a:fillRect r="-29787" b="-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8A82582-19EE-3FC6-103D-11CB389C8A58}"/>
                    </a:ext>
                  </a:extLst>
                </p:cNvPr>
                <p:cNvSpPr txBox="1"/>
                <p:nvPr/>
              </p:nvSpPr>
              <p:spPr>
                <a:xfrm>
                  <a:off x="3553768" y="5977101"/>
                  <a:ext cx="2877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8A82582-19EE-3FC6-103D-11CB389C8A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3768" y="5977101"/>
                  <a:ext cx="287790" cy="369332"/>
                </a:xfrm>
                <a:prstGeom prst="rect">
                  <a:avLst/>
                </a:prstGeom>
                <a:blipFill>
                  <a:blip r:embed="rId20"/>
                  <a:stretch>
                    <a:fillRect r="-27660"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B16280C-9D08-9892-4BCA-19109BC9F0A3}"/>
                    </a:ext>
                  </a:extLst>
                </p:cNvPr>
                <p:cNvSpPr txBox="1"/>
                <p:nvPr/>
              </p:nvSpPr>
              <p:spPr>
                <a:xfrm>
                  <a:off x="5120185" y="5075829"/>
                  <a:ext cx="2877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B16280C-9D08-9892-4BCA-19109BC9F0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0185" y="5075829"/>
                  <a:ext cx="287790" cy="369332"/>
                </a:xfrm>
                <a:prstGeom prst="rect">
                  <a:avLst/>
                </a:prstGeom>
                <a:blipFill>
                  <a:blip r:embed="rId21"/>
                  <a:stretch>
                    <a:fillRect r="-27660" b="-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BD3CA24-B02E-CA39-3F7D-27AFA31775F9}"/>
                    </a:ext>
                  </a:extLst>
                </p:cNvPr>
                <p:cNvSpPr txBox="1"/>
                <p:nvPr/>
              </p:nvSpPr>
              <p:spPr>
                <a:xfrm>
                  <a:off x="5167312" y="5977101"/>
                  <a:ext cx="2877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BD3CA24-B02E-CA39-3F7D-27AFA31775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312" y="5977101"/>
                  <a:ext cx="287790" cy="369332"/>
                </a:xfrm>
                <a:prstGeom prst="rect">
                  <a:avLst/>
                </a:prstGeom>
                <a:blipFill>
                  <a:blip r:embed="rId22"/>
                  <a:stretch>
                    <a:fillRect r="-27660"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06EB380-813D-252A-9E9D-6D9884DAB9F6}"/>
                    </a:ext>
                  </a:extLst>
                </p:cNvPr>
                <p:cNvSpPr txBox="1"/>
                <p:nvPr/>
              </p:nvSpPr>
              <p:spPr>
                <a:xfrm>
                  <a:off x="6745968" y="5103076"/>
                  <a:ext cx="2877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06EB380-813D-252A-9E9D-6D9884DAB9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5968" y="5103076"/>
                  <a:ext cx="287790" cy="369332"/>
                </a:xfrm>
                <a:prstGeom prst="rect">
                  <a:avLst/>
                </a:prstGeom>
                <a:blipFill>
                  <a:blip r:embed="rId23"/>
                  <a:stretch>
                    <a:fillRect r="-27660"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CBB5578-7E3E-CF1E-9CAA-FEE25528677B}"/>
                    </a:ext>
                  </a:extLst>
                </p:cNvPr>
                <p:cNvSpPr txBox="1"/>
                <p:nvPr/>
              </p:nvSpPr>
              <p:spPr>
                <a:xfrm>
                  <a:off x="6793095" y="6004348"/>
                  <a:ext cx="2877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CBB5578-7E3E-CF1E-9CAA-FEE255286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3095" y="6004348"/>
                  <a:ext cx="287790" cy="369332"/>
                </a:xfrm>
                <a:prstGeom prst="rect">
                  <a:avLst/>
                </a:prstGeom>
                <a:blipFill>
                  <a:blip r:embed="rId24"/>
                  <a:stretch>
                    <a:fillRect r="-27083"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D448F12F-050F-6DC4-1ACD-4EEA0F686D1D}"/>
                    </a:ext>
                  </a:extLst>
                </p:cNvPr>
                <p:cNvSpPr txBox="1"/>
                <p:nvPr/>
              </p:nvSpPr>
              <p:spPr>
                <a:xfrm>
                  <a:off x="8374652" y="5067692"/>
                  <a:ext cx="2877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D448F12F-050F-6DC4-1ACD-4EEA0F686D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4652" y="5067692"/>
                  <a:ext cx="287790" cy="369332"/>
                </a:xfrm>
                <a:prstGeom prst="rect">
                  <a:avLst/>
                </a:prstGeom>
                <a:blipFill>
                  <a:blip r:embed="rId25"/>
                  <a:stretch>
                    <a:fillRect r="-27660"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5DC5CB3-E4DD-762B-995A-1F274A8A927C}"/>
                    </a:ext>
                  </a:extLst>
                </p:cNvPr>
                <p:cNvSpPr txBox="1"/>
                <p:nvPr/>
              </p:nvSpPr>
              <p:spPr>
                <a:xfrm>
                  <a:off x="9961740" y="5043716"/>
                  <a:ext cx="2877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5DC5CB3-E4DD-762B-995A-1F274A8A92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1740" y="5043716"/>
                  <a:ext cx="287790" cy="369332"/>
                </a:xfrm>
                <a:prstGeom prst="rect">
                  <a:avLst/>
                </a:prstGeom>
                <a:blipFill>
                  <a:blip r:embed="rId26"/>
                  <a:stretch>
                    <a:fillRect r="-29787"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310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37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77D7A4-F539-71BD-FCF4-24BA6815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 </a:t>
            </a:r>
            <a:r>
              <a:rPr kumimoji="1" lang="en-US" altLang="ja-JP" dirty="0" err="1"/>
              <a:t>Hyperproperties</a:t>
            </a:r>
            <a:br>
              <a:rPr lang="en-US" altLang="ja-JP" dirty="0"/>
            </a:br>
            <a:r>
              <a:rPr kumimoji="1" lang="en-US" altLang="ja-JP" dirty="0"/>
              <a:t>on Multiple Programs</a:t>
            </a:r>
            <a:endParaRPr lang="ja-JP" alt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65BD3C-4103-B4EA-4D9F-22E9BC151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6ABB5-9139-3CF2-62D5-7D235FDF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3B252-C608-F91E-E6D3-87B65A648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BADD4-02FF-480F-BCD1-AE8A7C94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613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ローチャート: 処理 29">
            <a:extLst>
              <a:ext uri="{FF2B5EF4-FFF2-40B4-BE49-F238E27FC236}">
                <a16:creationId xmlns:a16="http://schemas.microsoft.com/office/drawing/2014/main" id="{C37CEBC8-724E-4F1D-A1EA-77E2764323D4}"/>
              </a:ext>
            </a:extLst>
          </p:cNvPr>
          <p:cNvSpPr/>
          <p:nvPr/>
        </p:nvSpPr>
        <p:spPr>
          <a:xfrm>
            <a:off x="152400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C0438E-DD0A-45E5-B673-50A0A03F1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404" y="2088934"/>
            <a:ext cx="2582985" cy="4471646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en-US" altLang="ja-JP" b="1" dirty="0"/>
              <a:t>Input:</a:t>
            </a:r>
          </a:p>
          <a:p>
            <a:pPr marL="0" indent="0">
              <a:buNone/>
            </a:pPr>
            <a:r>
              <a:rPr lang="en-US" altLang="ja-JP" dirty="0" err="1">
                <a:latin typeface="Consolas" panose="020B0609020204030204" pitchFamily="49" charset="0"/>
              </a:rPr>
              <a:t>doubleSquare</a:t>
            </a:r>
            <a:br>
              <a:rPr lang="en-US" altLang="ja-JP" dirty="0">
                <a:latin typeface="Consolas" panose="020B0609020204030204" pitchFamily="49" charset="0"/>
              </a:rPr>
            </a:br>
            <a:r>
              <a:rPr lang="en-US" altLang="ja-JP" dirty="0">
                <a:latin typeface="Consolas" panose="020B0609020204030204" pitchFamily="49" charset="0"/>
              </a:rPr>
              <a:t>  (</a:t>
            </a:r>
            <a:r>
              <a:rPr lang="en-US" altLang="ja-JP" b="1" dirty="0">
                <a:latin typeface="Consolas" panose="020B0609020204030204" pitchFamily="49" charset="0"/>
              </a:rPr>
              <a:t>bool</a:t>
            </a:r>
            <a:r>
              <a:rPr lang="en-US" altLang="ja-JP" dirty="0">
                <a:latin typeface="Consolas" panose="020B0609020204030204" pitchFamily="49" charset="0"/>
              </a:rPr>
              <a:t> h, </a:t>
            </a:r>
            <a:r>
              <a:rPr lang="en-US" altLang="ja-JP" b="1" dirty="0">
                <a:latin typeface="Consolas" panose="020B0609020204030204" pitchFamily="49" charset="0"/>
              </a:rPr>
              <a:t>int</a:t>
            </a:r>
            <a:r>
              <a:rPr lang="en-US" altLang="ja-JP" dirty="0">
                <a:latin typeface="Consolas" panose="020B0609020204030204" pitchFamily="49" charset="0"/>
              </a:rPr>
              <a:t> x) {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  </a:t>
            </a:r>
            <a:r>
              <a:rPr lang="en-US" altLang="ja-JP" b="1" dirty="0">
                <a:latin typeface="Consolas" panose="020B0609020204030204" pitchFamily="49" charset="0"/>
              </a:rPr>
              <a:t>int</a:t>
            </a:r>
            <a:r>
              <a:rPr lang="en-US" altLang="ja-JP" dirty="0">
                <a:latin typeface="Consolas" panose="020B0609020204030204" pitchFamily="49" charset="0"/>
              </a:rPr>
              <a:t> z, y=0;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  </a:t>
            </a:r>
            <a:r>
              <a:rPr lang="pl-PL" altLang="ja-JP" b="1" dirty="0">
                <a:latin typeface="Consolas" panose="020B0609020204030204" pitchFamily="49" charset="0"/>
              </a:rPr>
              <a:t>if</a:t>
            </a:r>
            <a:r>
              <a:rPr lang="pl-PL" altLang="ja-JP" dirty="0">
                <a:latin typeface="Consolas" panose="020B0609020204030204" pitchFamily="49" charset="0"/>
              </a:rPr>
              <a:t>(h) { z=2*x }</a:t>
            </a:r>
            <a:br>
              <a:rPr lang="en-US" altLang="ja-JP" dirty="0">
                <a:latin typeface="Consolas" panose="020B0609020204030204" pitchFamily="49" charset="0"/>
              </a:rPr>
            </a:br>
            <a:r>
              <a:rPr lang="en-US" altLang="ja-JP" dirty="0">
                <a:latin typeface="Consolas" panose="020B0609020204030204" pitchFamily="49" charset="0"/>
              </a:rPr>
              <a:t>  </a:t>
            </a:r>
            <a:r>
              <a:rPr lang="pl-PL" altLang="ja-JP" b="1" dirty="0">
                <a:latin typeface="Consolas" panose="020B0609020204030204" pitchFamily="49" charset="0"/>
              </a:rPr>
              <a:t>else</a:t>
            </a:r>
            <a:r>
              <a:rPr lang="pl-PL" altLang="ja-JP" dirty="0">
                <a:latin typeface="Consolas" panose="020B0609020204030204" pitchFamily="49" charset="0"/>
              </a:rPr>
              <a:t> { z=x }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  </a:t>
            </a:r>
            <a:r>
              <a:rPr lang="en-US" altLang="ja-JP" b="1" dirty="0">
                <a:latin typeface="Consolas" panose="020B0609020204030204" pitchFamily="49" charset="0"/>
              </a:rPr>
              <a:t>while</a:t>
            </a:r>
            <a:r>
              <a:rPr lang="en-US" altLang="ja-JP" dirty="0">
                <a:latin typeface="Consolas" panose="020B0609020204030204" pitchFamily="49" charset="0"/>
              </a:rPr>
              <a:t>(z&gt;0)</a:t>
            </a:r>
            <a:br>
              <a:rPr lang="en-US" altLang="ja-JP" dirty="0">
                <a:latin typeface="Consolas" panose="020B0609020204030204" pitchFamily="49" charset="0"/>
              </a:rPr>
            </a:br>
            <a:r>
              <a:rPr lang="en-US" altLang="ja-JP" dirty="0">
                <a:latin typeface="Consolas" panose="020B0609020204030204" pitchFamily="49" charset="0"/>
              </a:rPr>
              <a:t>    { z--; y=</a:t>
            </a:r>
            <a:r>
              <a:rPr lang="en-US" altLang="ja-JP" dirty="0" err="1">
                <a:latin typeface="Consolas" panose="020B0609020204030204" pitchFamily="49" charset="0"/>
              </a:rPr>
              <a:t>y+x</a:t>
            </a:r>
            <a:r>
              <a:rPr lang="en-US" altLang="ja-JP" dirty="0"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s-ES" altLang="ja-JP" dirty="0">
                <a:latin typeface="Consolas" panose="020B0609020204030204" pitchFamily="49" charset="0"/>
              </a:rPr>
              <a:t>  </a:t>
            </a:r>
            <a:r>
              <a:rPr lang="es-ES" altLang="ja-JP" b="1" dirty="0">
                <a:latin typeface="Consolas" panose="020B0609020204030204" pitchFamily="49" charset="0"/>
              </a:rPr>
              <a:t>if</a:t>
            </a:r>
            <a:r>
              <a:rPr lang="es-ES" altLang="ja-JP" dirty="0">
                <a:latin typeface="Consolas" panose="020B0609020204030204" pitchFamily="49" charset="0"/>
              </a:rPr>
              <a:t>(!h) { y=2*y }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  </a:t>
            </a:r>
            <a:r>
              <a:rPr lang="en-US" altLang="ja-JP" b="1" dirty="0">
                <a:latin typeface="Consolas" panose="020B0609020204030204" pitchFamily="49" charset="0"/>
              </a:rPr>
              <a:t>return</a:t>
            </a:r>
            <a:r>
              <a:rPr lang="en-US" altLang="ja-JP" dirty="0">
                <a:latin typeface="Consolas" panose="020B0609020204030204" pitchFamily="49" charset="0"/>
              </a:rPr>
              <a:t> y;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}</a:t>
            </a:r>
            <a:endParaRPr lang="ja-JP" altLang="en-US" dirty="0">
              <a:latin typeface="Consolas" panose="020B0609020204030204" pitchFamily="49" charset="0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08F72D-8F33-46A3-A73F-7950F2B9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42CA04-D661-4690-B43C-992AA13C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/>
              <p:nvPr/>
            </p:nvSpPr>
            <p:spPr>
              <a:xfrm>
                <a:off x="4337322" y="1992695"/>
                <a:ext cx="6171189" cy="439485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ja-JP" sz="2400" b="1" dirty="0"/>
                  <a:t>Output 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 (wi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⊤</m:t>
                    </m:r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 fixed):</a:t>
                </a:r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</m:m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  <a:endParaRPr lang="en-US" altLang="ja-JP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    </m:t>
                    </m:r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,…,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altLang="ja-JP" sz="2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br>
                  <a:rPr lang="en-US" altLang="ja-JP" sz="20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0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altLang="ja-JP" sz="2000" dirty="0"/>
                </a:br>
                <a:r>
                  <a:rPr lang="en-US" altLang="ja-JP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ja-JP" sz="20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322" y="1992695"/>
                <a:ext cx="6171189" cy="4394857"/>
              </a:xfrm>
              <a:prstGeom prst="rect">
                <a:avLst/>
              </a:prstGeom>
              <a:blipFill>
                <a:blip r:embed="rId3"/>
                <a:stretch>
                  <a:fillRect l="-1581" b="-16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吹き出し: 四角形 39">
            <a:extLst>
              <a:ext uri="{FF2B5EF4-FFF2-40B4-BE49-F238E27FC236}">
                <a16:creationId xmlns:a16="http://schemas.microsoft.com/office/drawing/2014/main" id="{BE4037FA-012C-4700-8294-7DA5A6BF1500}"/>
              </a:ext>
            </a:extLst>
          </p:cNvPr>
          <p:cNvSpPr/>
          <p:nvPr/>
        </p:nvSpPr>
        <p:spPr>
          <a:xfrm>
            <a:off x="1517650" y="1521234"/>
            <a:ext cx="366395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407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3682407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/>
          </a:p>
        </p:txBody>
      </p:sp>
      <p:sp>
        <p:nvSpPr>
          <p:cNvPr id="26" name="吹き出し: 四角形 39">
            <a:extLst>
              <a:ext uri="{FF2B5EF4-FFF2-40B4-BE49-F238E27FC236}">
                <a16:creationId xmlns:a16="http://schemas.microsoft.com/office/drawing/2014/main" id="{1DBE0E06-D06B-4254-BCCE-FA1F613ADCE9}"/>
              </a:ext>
            </a:extLst>
          </p:cNvPr>
          <p:cNvSpPr/>
          <p:nvPr/>
        </p:nvSpPr>
        <p:spPr>
          <a:xfrm>
            <a:off x="5129531" y="1518024"/>
            <a:ext cx="5547361" cy="34919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  <a:gd name="connsiteX0" fmla="*/ 0 w 6037360"/>
              <a:gd name="connsiteY0" fmla="*/ 341577 h 366977"/>
              <a:gd name="connsiteX1" fmla="*/ 1609916 w 6037360"/>
              <a:gd name="connsiteY1" fmla="*/ 341577 h 366977"/>
              <a:gd name="connsiteX2" fmla="*/ 1877584 w 6037360"/>
              <a:gd name="connsiteY2" fmla="*/ 0 h 366977"/>
              <a:gd name="connsiteX3" fmla="*/ 2172691 w 6037360"/>
              <a:gd name="connsiteY3" fmla="*/ 341577 h 366977"/>
              <a:gd name="connsiteX4" fmla="*/ 6037360 w 6037360"/>
              <a:gd name="connsiteY4" fmla="*/ 366977 h 366977"/>
              <a:gd name="connsiteX0" fmla="*/ 0 w 5214084"/>
              <a:gd name="connsiteY0" fmla="*/ 735277 h 735277"/>
              <a:gd name="connsiteX1" fmla="*/ 786640 w 5214084"/>
              <a:gd name="connsiteY1" fmla="*/ 341577 h 735277"/>
              <a:gd name="connsiteX2" fmla="*/ 1054308 w 5214084"/>
              <a:gd name="connsiteY2" fmla="*/ 0 h 735277"/>
              <a:gd name="connsiteX3" fmla="*/ 1349415 w 5214084"/>
              <a:gd name="connsiteY3" fmla="*/ 341577 h 735277"/>
              <a:gd name="connsiteX4" fmla="*/ 5214084 w 5214084"/>
              <a:gd name="connsiteY4" fmla="*/ 366977 h 735277"/>
              <a:gd name="connsiteX0" fmla="*/ 0 w 5475745"/>
              <a:gd name="connsiteY0" fmla="*/ 335227 h 366977"/>
              <a:gd name="connsiteX1" fmla="*/ 1048301 w 5475745"/>
              <a:gd name="connsiteY1" fmla="*/ 341577 h 366977"/>
              <a:gd name="connsiteX2" fmla="*/ 1315969 w 5475745"/>
              <a:gd name="connsiteY2" fmla="*/ 0 h 366977"/>
              <a:gd name="connsiteX3" fmla="*/ 1611076 w 5475745"/>
              <a:gd name="connsiteY3" fmla="*/ 341577 h 366977"/>
              <a:gd name="connsiteX4" fmla="*/ 5475745 w 5475745"/>
              <a:gd name="connsiteY4" fmla="*/ 366977 h 366977"/>
              <a:gd name="connsiteX0" fmla="*/ 0 w 5514037"/>
              <a:gd name="connsiteY0" fmla="*/ 335227 h 366977"/>
              <a:gd name="connsiteX1" fmla="*/ 1086593 w 5514037"/>
              <a:gd name="connsiteY1" fmla="*/ 341577 h 366977"/>
              <a:gd name="connsiteX2" fmla="*/ 1354261 w 5514037"/>
              <a:gd name="connsiteY2" fmla="*/ 0 h 366977"/>
              <a:gd name="connsiteX3" fmla="*/ 1649368 w 5514037"/>
              <a:gd name="connsiteY3" fmla="*/ 341577 h 366977"/>
              <a:gd name="connsiteX4" fmla="*/ 5514037 w 5514037"/>
              <a:gd name="connsiteY4" fmla="*/ 366977 h 366977"/>
              <a:gd name="connsiteX0" fmla="*/ 0 w 5526801"/>
              <a:gd name="connsiteY0" fmla="*/ 328877 h 366977"/>
              <a:gd name="connsiteX1" fmla="*/ 1099357 w 5526801"/>
              <a:gd name="connsiteY1" fmla="*/ 341577 h 366977"/>
              <a:gd name="connsiteX2" fmla="*/ 1367025 w 5526801"/>
              <a:gd name="connsiteY2" fmla="*/ 0 h 366977"/>
              <a:gd name="connsiteX3" fmla="*/ 1662132 w 5526801"/>
              <a:gd name="connsiteY3" fmla="*/ 341577 h 366977"/>
              <a:gd name="connsiteX4" fmla="*/ 5526801 w 5526801"/>
              <a:gd name="connsiteY4" fmla="*/ 366977 h 366977"/>
              <a:gd name="connsiteX0" fmla="*/ 0 w 5743789"/>
              <a:gd name="connsiteY0" fmla="*/ 341577 h 366977"/>
              <a:gd name="connsiteX1" fmla="*/ 1316345 w 5743789"/>
              <a:gd name="connsiteY1" fmla="*/ 341577 h 366977"/>
              <a:gd name="connsiteX2" fmla="*/ 1584013 w 5743789"/>
              <a:gd name="connsiteY2" fmla="*/ 0 h 366977"/>
              <a:gd name="connsiteX3" fmla="*/ 1879120 w 5743789"/>
              <a:gd name="connsiteY3" fmla="*/ 341577 h 366977"/>
              <a:gd name="connsiteX4" fmla="*/ 5743789 w 5743789"/>
              <a:gd name="connsiteY4" fmla="*/ 366977 h 366977"/>
              <a:gd name="connsiteX0" fmla="*/ 0 w 6034808"/>
              <a:gd name="connsiteY0" fmla="*/ 341577 h 351737"/>
              <a:gd name="connsiteX1" fmla="*/ 1316345 w 6034808"/>
              <a:gd name="connsiteY1" fmla="*/ 341577 h 351737"/>
              <a:gd name="connsiteX2" fmla="*/ 1584013 w 6034808"/>
              <a:gd name="connsiteY2" fmla="*/ 0 h 351737"/>
              <a:gd name="connsiteX3" fmla="*/ 1879120 w 6034808"/>
              <a:gd name="connsiteY3" fmla="*/ 341577 h 351737"/>
              <a:gd name="connsiteX4" fmla="*/ 6034808 w 6034808"/>
              <a:gd name="connsiteY4" fmla="*/ 351737 h 351737"/>
              <a:gd name="connsiteX0" fmla="*/ 0 w 4755858"/>
              <a:gd name="connsiteY0" fmla="*/ 646377 h 646377"/>
              <a:gd name="connsiteX1" fmla="*/ 37395 w 4755858"/>
              <a:gd name="connsiteY1" fmla="*/ 341577 h 646377"/>
              <a:gd name="connsiteX2" fmla="*/ 305063 w 4755858"/>
              <a:gd name="connsiteY2" fmla="*/ 0 h 646377"/>
              <a:gd name="connsiteX3" fmla="*/ 600170 w 4755858"/>
              <a:gd name="connsiteY3" fmla="*/ 341577 h 646377"/>
              <a:gd name="connsiteX4" fmla="*/ 4755858 w 4755858"/>
              <a:gd name="connsiteY4" fmla="*/ 351737 h 646377"/>
              <a:gd name="connsiteX0" fmla="*/ 0 w 5567647"/>
              <a:gd name="connsiteY0" fmla="*/ 341577 h 351737"/>
              <a:gd name="connsiteX1" fmla="*/ 849184 w 5567647"/>
              <a:gd name="connsiteY1" fmla="*/ 341577 h 351737"/>
              <a:gd name="connsiteX2" fmla="*/ 1116852 w 5567647"/>
              <a:gd name="connsiteY2" fmla="*/ 0 h 351737"/>
              <a:gd name="connsiteX3" fmla="*/ 1411959 w 5567647"/>
              <a:gd name="connsiteY3" fmla="*/ 341577 h 351737"/>
              <a:gd name="connsiteX4" fmla="*/ 5567647 w 5567647"/>
              <a:gd name="connsiteY4" fmla="*/ 351737 h 351737"/>
              <a:gd name="connsiteX0" fmla="*/ 0 w 5537013"/>
              <a:gd name="connsiteY0" fmla="*/ 341577 h 351737"/>
              <a:gd name="connsiteX1" fmla="*/ 818550 w 5537013"/>
              <a:gd name="connsiteY1" fmla="*/ 341577 h 351737"/>
              <a:gd name="connsiteX2" fmla="*/ 1086218 w 5537013"/>
              <a:gd name="connsiteY2" fmla="*/ 0 h 351737"/>
              <a:gd name="connsiteX3" fmla="*/ 1381325 w 5537013"/>
              <a:gd name="connsiteY3" fmla="*/ 341577 h 351737"/>
              <a:gd name="connsiteX4" fmla="*/ 5537013 w 5537013"/>
              <a:gd name="connsiteY4" fmla="*/ 351737 h 351737"/>
              <a:gd name="connsiteX0" fmla="*/ 0 w 5314920"/>
              <a:gd name="connsiteY0" fmla="*/ 341577 h 351737"/>
              <a:gd name="connsiteX1" fmla="*/ 596457 w 5314920"/>
              <a:gd name="connsiteY1" fmla="*/ 341577 h 351737"/>
              <a:gd name="connsiteX2" fmla="*/ 864125 w 5314920"/>
              <a:gd name="connsiteY2" fmla="*/ 0 h 351737"/>
              <a:gd name="connsiteX3" fmla="*/ 1159232 w 5314920"/>
              <a:gd name="connsiteY3" fmla="*/ 341577 h 351737"/>
              <a:gd name="connsiteX4" fmla="*/ 5314920 w 5314920"/>
              <a:gd name="connsiteY4" fmla="*/ 351737 h 351737"/>
              <a:gd name="connsiteX0" fmla="*/ 0 w 5514038"/>
              <a:gd name="connsiteY0" fmla="*/ 356817 h 356817"/>
              <a:gd name="connsiteX1" fmla="*/ 795575 w 5514038"/>
              <a:gd name="connsiteY1" fmla="*/ 341577 h 356817"/>
              <a:gd name="connsiteX2" fmla="*/ 1063243 w 5514038"/>
              <a:gd name="connsiteY2" fmla="*/ 0 h 356817"/>
              <a:gd name="connsiteX3" fmla="*/ 1358350 w 5514038"/>
              <a:gd name="connsiteY3" fmla="*/ 341577 h 356817"/>
              <a:gd name="connsiteX4" fmla="*/ 5514038 w 5514038"/>
              <a:gd name="connsiteY4" fmla="*/ 351737 h 356817"/>
              <a:gd name="connsiteX0" fmla="*/ 0 w 5468088"/>
              <a:gd name="connsiteY0" fmla="*/ 34919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651889"/>
              <a:gd name="connsiteY0" fmla="*/ 349197 h 351737"/>
              <a:gd name="connsiteX1" fmla="*/ 933426 w 5651889"/>
              <a:gd name="connsiteY1" fmla="*/ 341577 h 351737"/>
              <a:gd name="connsiteX2" fmla="*/ 1201094 w 5651889"/>
              <a:gd name="connsiteY2" fmla="*/ 0 h 351737"/>
              <a:gd name="connsiteX3" fmla="*/ 1496201 w 5651889"/>
              <a:gd name="connsiteY3" fmla="*/ 341577 h 351737"/>
              <a:gd name="connsiteX4" fmla="*/ 5651889 w 5651889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621256"/>
              <a:gd name="connsiteY0" fmla="*/ 699717 h 699717"/>
              <a:gd name="connsiteX1" fmla="*/ 902793 w 5621256"/>
              <a:gd name="connsiteY1" fmla="*/ 341577 h 699717"/>
              <a:gd name="connsiteX2" fmla="*/ 1170461 w 5621256"/>
              <a:gd name="connsiteY2" fmla="*/ 0 h 699717"/>
              <a:gd name="connsiteX3" fmla="*/ 1465568 w 5621256"/>
              <a:gd name="connsiteY3" fmla="*/ 341577 h 699717"/>
              <a:gd name="connsiteX4" fmla="*/ 5621256 w 5621256"/>
              <a:gd name="connsiteY4" fmla="*/ 351737 h 699717"/>
              <a:gd name="connsiteX0" fmla="*/ 0 w 5544672"/>
              <a:gd name="connsiteY0" fmla="*/ 356817 h 356817"/>
              <a:gd name="connsiteX1" fmla="*/ 826209 w 5544672"/>
              <a:gd name="connsiteY1" fmla="*/ 341577 h 356817"/>
              <a:gd name="connsiteX2" fmla="*/ 1093877 w 5544672"/>
              <a:gd name="connsiteY2" fmla="*/ 0 h 356817"/>
              <a:gd name="connsiteX3" fmla="*/ 1388984 w 5544672"/>
              <a:gd name="connsiteY3" fmla="*/ 341577 h 356817"/>
              <a:gd name="connsiteX4" fmla="*/ 5544672 w 5544672"/>
              <a:gd name="connsiteY4" fmla="*/ 351737 h 356817"/>
              <a:gd name="connsiteX0" fmla="*/ 0 w 5590622"/>
              <a:gd name="connsiteY0" fmla="*/ 349197 h 351737"/>
              <a:gd name="connsiteX1" fmla="*/ 872159 w 5590622"/>
              <a:gd name="connsiteY1" fmla="*/ 341577 h 351737"/>
              <a:gd name="connsiteX2" fmla="*/ 1139827 w 5590622"/>
              <a:gd name="connsiteY2" fmla="*/ 0 h 351737"/>
              <a:gd name="connsiteX3" fmla="*/ 1434934 w 5590622"/>
              <a:gd name="connsiteY3" fmla="*/ 341577 h 351737"/>
              <a:gd name="connsiteX4" fmla="*/ 5590622 w 5590622"/>
              <a:gd name="connsiteY4" fmla="*/ 351737 h 351737"/>
              <a:gd name="connsiteX0" fmla="*/ 0 w 5575305"/>
              <a:gd name="connsiteY0" fmla="*/ 349197 h 349197"/>
              <a:gd name="connsiteX1" fmla="*/ 872159 w 5575305"/>
              <a:gd name="connsiteY1" fmla="*/ 341577 h 349197"/>
              <a:gd name="connsiteX2" fmla="*/ 1139827 w 5575305"/>
              <a:gd name="connsiteY2" fmla="*/ 0 h 349197"/>
              <a:gd name="connsiteX3" fmla="*/ 1434934 w 5575305"/>
              <a:gd name="connsiteY3" fmla="*/ 341577 h 349197"/>
              <a:gd name="connsiteX4" fmla="*/ 5575305 w 5575305"/>
              <a:gd name="connsiteY4" fmla="*/ 336497 h 3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305" h="349197">
                <a:moveTo>
                  <a:pt x="0" y="349197"/>
                </a:moveTo>
                <a:lnTo>
                  <a:pt x="872159" y="341577"/>
                </a:lnTo>
                <a:lnTo>
                  <a:pt x="1139827" y="0"/>
                </a:lnTo>
                <a:lnTo>
                  <a:pt x="1434934" y="341577"/>
                </a:lnTo>
                <a:lnTo>
                  <a:pt x="5575305" y="33649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D33791-3368-49BD-807A-2E1E736F312E}"/>
              </a:ext>
            </a:extLst>
          </p:cNvPr>
          <p:cNvCxnSpPr>
            <a:cxnSpLocks/>
          </p:cNvCxnSpPr>
          <p:nvPr/>
        </p:nvCxnSpPr>
        <p:spPr>
          <a:xfrm>
            <a:off x="4210050" y="1866886"/>
            <a:ext cx="0" cy="4402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359193F-8D28-48B4-8E6F-C9F0E585FF02}"/>
              </a:ext>
            </a:extLst>
          </p:cNvPr>
          <p:cNvSpPr/>
          <p:nvPr/>
        </p:nvSpPr>
        <p:spPr>
          <a:xfrm>
            <a:off x="1977553" y="575721"/>
            <a:ext cx="2859931" cy="768486"/>
          </a:xfrm>
          <a:prstGeom prst="roundRect">
            <a:avLst>
              <a:gd name="adj" fmla="val 41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</a:rPr>
              <a:t>Prog. &amp; Spec.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F30ADBF-CD41-4BCF-BDCA-BC685CBBA764}"/>
              </a:ext>
            </a:extLst>
          </p:cNvPr>
          <p:cNvSpPr/>
          <p:nvPr/>
        </p:nvSpPr>
        <p:spPr>
          <a:xfrm>
            <a:off x="5558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err="1">
                <a:solidFill>
                  <a:sysClr val="windowText" lastClr="000000"/>
                </a:solidFill>
              </a:rPr>
              <a:t>pfwCSP</a:t>
            </a:r>
            <a:endParaRPr lang="ja-JP" alt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C7A2A13-CDCD-467D-A624-FA769DB3C232}"/>
              </a:ext>
            </a:extLst>
          </p:cNvPr>
          <p:cNvSpPr/>
          <p:nvPr/>
        </p:nvSpPr>
        <p:spPr>
          <a:xfrm>
            <a:off x="8220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ysClr val="windowText" lastClr="000000"/>
                </a:solidFill>
              </a:rPr>
              <a:t>SAT</a:t>
            </a:r>
            <a:r>
              <a:rPr lang="ja-JP" altLang="en-US" sz="2000" b="1" dirty="0">
                <a:solidFill>
                  <a:sysClr val="windowText" lastClr="000000"/>
                </a:solidFill>
              </a:rPr>
              <a:t> </a:t>
            </a:r>
            <a:r>
              <a:rPr lang="en-US" altLang="ja-JP" sz="2000" b="1" dirty="0">
                <a:solidFill>
                  <a:sysClr val="windowText" lastClr="000000"/>
                </a:solidFill>
              </a:rPr>
              <a:t>or UNSAT</a:t>
            </a:r>
            <a:endParaRPr lang="ja-JP" alt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A7E552A6-FFE6-4AFE-848A-5E3C6999A476}"/>
              </a:ext>
            </a:extLst>
          </p:cNvPr>
          <p:cNvSpPr/>
          <p:nvPr/>
        </p:nvSpPr>
        <p:spPr>
          <a:xfrm rot="16200000">
            <a:off x="4911610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513E1B-348E-4A36-9D1F-92717ADFB62B}"/>
              </a:ext>
            </a:extLst>
          </p:cNvPr>
          <p:cNvSpPr txBox="1"/>
          <p:nvPr/>
        </p:nvSpPr>
        <p:spPr>
          <a:xfrm>
            <a:off x="3617563" y="1379153"/>
            <a:ext cx="2556705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70C0"/>
                </a:solidFill>
              </a:rPr>
              <a:t>Constraint Generation</a:t>
            </a:r>
            <a:endParaRPr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3CF240-2AC8-493F-8632-4CED1957B928}"/>
              </a:ext>
            </a:extLst>
          </p:cNvPr>
          <p:cNvSpPr txBox="1"/>
          <p:nvPr/>
        </p:nvSpPr>
        <p:spPr>
          <a:xfrm>
            <a:off x="6800991" y="1382512"/>
            <a:ext cx="218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Constraint Solving</a:t>
            </a:r>
            <a:endParaRPr lang="ja-JP" altLang="en-US" b="1" dirty="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10B16774-A224-484A-AEE4-B999A545A4B8}"/>
              </a:ext>
            </a:extLst>
          </p:cNvPr>
          <p:cNvSpPr/>
          <p:nvPr/>
        </p:nvSpPr>
        <p:spPr>
          <a:xfrm rot="16200000">
            <a:off x="7562074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b="1" dirty="0"/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A127E6AC-B992-49A1-A044-7C6CC9458BD4}"/>
              </a:ext>
            </a:extLst>
          </p:cNvPr>
          <p:cNvSpPr/>
          <p:nvPr/>
        </p:nvSpPr>
        <p:spPr>
          <a:xfrm>
            <a:off x="1568490" y="1643406"/>
            <a:ext cx="4527510" cy="1033845"/>
          </a:xfrm>
          <a:prstGeom prst="wedgeRectCallout">
            <a:avLst>
              <a:gd name="adj1" fmla="val 28716"/>
              <a:gd name="adj2" fmla="val 7080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represents a </a:t>
            </a:r>
            <a:r>
              <a:rPr lang="en-US" altLang="ja-JP" sz="2000" b="1" i="1" dirty="0">
                <a:solidFill>
                  <a:srgbClr val="FF0000"/>
                </a:solidFill>
              </a:rPr>
              <a:t>relational invariant</a:t>
            </a:r>
            <a:br>
              <a:rPr lang="en-US" altLang="ja-JP" sz="2000" dirty="0"/>
            </a:br>
            <a:r>
              <a:rPr lang="en-US" altLang="ja-JP" sz="2000" dirty="0"/>
              <a:t>preserved by a</a:t>
            </a:r>
            <a:r>
              <a:rPr lang="en-US" altLang="ja-JP" sz="2000" b="1" i="1" dirty="0">
                <a:solidFill>
                  <a:srgbClr val="0070C0"/>
                </a:solidFill>
              </a:rPr>
              <a:t> semantic scheduler</a:t>
            </a:r>
            <a:endParaRPr lang="ja-JP" altLang="en-US" sz="2000" b="1" i="1" dirty="0">
              <a:solidFill>
                <a:srgbClr val="0070C0"/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63B77A-F296-4E0A-992B-A4F25C30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吹き出し: 四角形 30">
                <a:extLst>
                  <a:ext uri="{FF2B5EF4-FFF2-40B4-BE49-F238E27FC236}">
                    <a16:creationId xmlns:a16="http://schemas.microsoft.com/office/drawing/2014/main" id="{1BB150B1-BE55-455F-B78B-2F31FD7E421B}"/>
                  </a:ext>
                </a:extLst>
              </p:cNvPr>
              <p:cNvSpPr/>
              <p:nvPr/>
            </p:nvSpPr>
            <p:spPr>
              <a:xfrm>
                <a:off x="1568490" y="4401566"/>
                <a:ext cx="3144577" cy="1180238"/>
              </a:xfrm>
              <a:prstGeom prst="wedgeRectCallout">
                <a:avLst>
                  <a:gd name="adj1" fmla="val 58911"/>
                  <a:gd name="adj2" fmla="val 3957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/>
                  <a:t>represent the </a:t>
                </a:r>
                <a:r>
                  <a:rPr lang="en-US" altLang="ja-JP" sz="2000" b="1" i="1" dirty="0">
                    <a:solidFill>
                      <a:srgbClr val="0070C0"/>
                    </a:solidFill>
                  </a:rPr>
                  <a:t>semantic scheduler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: if</a:t>
                </a:r>
                <a:r>
                  <a:rPr lang="en-US" altLang="ja-JP" sz="2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holds, 1</a:t>
                </a:r>
                <a:r>
                  <a:rPr lang="en-US" altLang="ja-JP" sz="2000" baseline="30000" dirty="0">
                    <a:solidFill>
                      <a:schemeClr val="tx1"/>
                    </a:solidFill>
                  </a:rPr>
                  <a:t>st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 copy is scheduled</a:t>
                </a:r>
                <a:endParaRPr lang="ja-JP" altLang="en-US" sz="20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吹き出し: 四角形 30">
                <a:extLst>
                  <a:ext uri="{FF2B5EF4-FFF2-40B4-BE49-F238E27FC236}">
                    <a16:creationId xmlns:a16="http://schemas.microsoft.com/office/drawing/2014/main" id="{1BB150B1-BE55-455F-B78B-2F31FD7E4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490" y="4401566"/>
                <a:ext cx="3144577" cy="1180238"/>
              </a:xfrm>
              <a:prstGeom prst="wedgeRectCallout">
                <a:avLst>
                  <a:gd name="adj1" fmla="val 58911"/>
                  <a:gd name="adj2" fmla="val 3957"/>
                </a:avLst>
              </a:prstGeom>
              <a:blipFill>
                <a:blip r:embed="rId4"/>
                <a:stretch>
                  <a:fillRect b="-500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0A0FC9C9-5341-4844-890C-887F7CF9E17B}"/>
              </a:ext>
            </a:extLst>
          </p:cNvPr>
          <p:cNvSpPr/>
          <p:nvPr/>
        </p:nvSpPr>
        <p:spPr>
          <a:xfrm>
            <a:off x="1896141" y="3389183"/>
            <a:ext cx="2816927" cy="807551"/>
          </a:xfrm>
          <a:prstGeom prst="wedgeRectCallout">
            <a:avLst>
              <a:gd name="adj1" fmla="val 52925"/>
              <a:gd name="adj2" fmla="val 11159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non-Horn clause that goes beyond </a:t>
            </a:r>
            <a:r>
              <a:rPr lang="en-US" altLang="ja-JP" sz="2000" b="1" dirty="0">
                <a:solidFill>
                  <a:srgbClr val="FF0000"/>
                </a:solidFill>
              </a:rPr>
              <a:t>CHCs</a:t>
            </a:r>
            <a:r>
              <a:rPr lang="en-US" altLang="ja-JP" sz="2000" dirty="0">
                <a:solidFill>
                  <a:srgbClr val="FF0000"/>
                </a:solidFill>
              </a:rPr>
              <a:t> !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BD24D3D4-ED85-4EDA-B570-A0CCE9C36D8C}"/>
              </a:ext>
            </a:extLst>
          </p:cNvPr>
          <p:cNvSpPr/>
          <p:nvPr/>
        </p:nvSpPr>
        <p:spPr>
          <a:xfrm>
            <a:off x="4654589" y="4646430"/>
            <a:ext cx="5125592" cy="137599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FECC5DE-E213-4805-9036-8A2AEC8B4C6E}"/>
              </a:ext>
            </a:extLst>
          </p:cNvPr>
          <p:cNvSpPr/>
          <p:nvPr/>
        </p:nvSpPr>
        <p:spPr>
          <a:xfrm>
            <a:off x="4654590" y="2813284"/>
            <a:ext cx="5125592" cy="183314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4613F3D1-3ACD-4882-8560-F583161531DC}"/>
              </a:ext>
            </a:extLst>
          </p:cNvPr>
          <p:cNvSpPr/>
          <p:nvPr/>
        </p:nvSpPr>
        <p:spPr>
          <a:xfrm>
            <a:off x="6742460" y="1583875"/>
            <a:ext cx="3824529" cy="1033845"/>
          </a:xfrm>
          <a:prstGeom prst="wedgeRectCallout">
            <a:avLst>
              <a:gd name="adj1" fmla="val -29342"/>
              <a:gd name="adj2" fmla="val 6566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the </a:t>
            </a:r>
            <a:r>
              <a:rPr lang="en-US" altLang="ja-JP" sz="2000" b="1" i="1" dirty="0">
                <a:solidFill>
                  <a:srgbClr val="FF0000"/>
                </a:solidFill>
              </a:rPr>
              <a:t>relational invariant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chemeClr val="tx1"/>
                </a:solidFill>
              </a:rPr>
              <a:t>is inductive and implies </a:t>
            </a:r>
            <a:r>
              <a:rPr lang="en-US" altLang="ja-JP" sz="2000" b="1" dirty="0">
                <a:solidFill>
                  <a:schemeClr val="tx1"/>
                </a:solidFill>
              </a:rPr>
              <a:t>TI-NI</a:t>
            </a:r>
            <a:endParaRPr lang="ja-JP" altLang="en-US" sz="2000" b="1" i="1" dirty="0">
              <a:solidFill>
                <a:schemeClr val="tx1"/>
              </a:solidFill>
            </a:endParaRPr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91280AA1-F391-4896-9703-8AF3995C4031}"/>
              </a:ext>
            </a:extLst>
          </p:cNvPr>
          <p:cNvSpPr/>
          <p:nvPr/>
        </p:nvSpPr>
        <p:spPr>
          <a:xfrm>
            <a:off x="6326828" y="2753752"/>
            <a:ext cx="4240160" cy="1668624"/>
          </a:xfrm>
          <a:prstGeom prst="wedgeRectCallout">
            <a:avLst>
              <a:gd name="adj1" fmla="val -29342"/>
              <a:gd name="adj2" fmla="val 65664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i="1" dirty="0">
                <a:solidFill>
                  <a:srgbClr val="0070C0"/>
                </a:solidFill>
              </a:rPr>
              <a:t>the scheduler</a:t>
            </a:r>
            <a:r>
              <a:rPr lang="en-US" altLang="ja-JP" sz="2000" dirty="0">
                <a:solidFill>
                  <a:srgbClr val="00B050"/>
                </a:solidFill>
              </a:rPr>
              <a:t> </a:t>
            </a:r>
            <a:r>
              <a:rPr lang="en-US" altLang="ja-JP" sz="2000" dirty="0">
                <a:solidFill>
                  <a:schemeClr val="tx1"/>
                </a:solidFill>
              </a:rPr>
              <a:t>is</a:t>
            </a:r>
            <a:r>
              <a:rPr lang="en-US" altLang="ja-JP" sz="2000" dirty="0">
                <a:solidFill>
                  <a:srgbClr val="00B050"/>
                </a:solidFill>
              </a:rPr>
              <a:t> </a:t>
            </a:r>
            <a:r>
              <a:rPr lang="en-US" altLang="ja-JP" sz="2000" b="1" i="1" dirty="0">
                <a:solidFill>
                  <a:srgbClr val="0070C0"/>
                </a:solidFill>
              </a:rPr>
              <a:t>fair</a:t>
            </a:r>
            <a:r>
              <a:rPr lang="en-US" altLang="ja-JP" sz="2000" dirty="0">
                <a:solidFill>
                  <a:schemeClr val="tx1"/>
                </a:solidFill>
              </a:rPr>
              <a:t>: at least one unfinished program must be scheduled if there is any</a:t>
            </a:r>
            <a:br>
              <a:rPr lang="en-US" altLang="ja-JP" sz="2000" dirty="0">
                <a:solidFill>
                  <a:schemeClr val="tx1"/>
                </a:solidFill>
              </a:rPr>
            </a:br>
            <a:r>
              <a:rPr lang="en-US" altLang="ja-JP" sz="2000" b="1" i="1" dirty="0">
                <a:solidFill>
                  <a:srgbClr val="FF0000"/>
                </a:solidFill>
              </a:rPr>
              <a:t>(necessary for the soundness)</a:t>
            </a:r>
            <a:endParaRPr lang="ja-JP" alt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5" grpId="1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43EA-E514-A9A1-3494-02B03D19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Semantic Self-Composition for Asymmetric Co-Termination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0D4BCC-99A4-A17E-25FA-629AD7A425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Find a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fair semantic scheduler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ja-JP" dirty="0"/>
                  <a:t>, a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relational invariant</a:t>
                </a:r>
                <a:r>
                  <a:rPr kumimoji="1" lang="en-US" altLang="ja-JP" dirty="0"/>
                  <a:t>, and </a:t>
                </a:r>
                <a:r>
                  <a:rPr lang="en-US" altLang="ja-JP" dirty="0"/>
                  <a:t>a </a:t>
                </a:r>
                <a:r>
                  <a:rPr kumimoji="1" lang="en-US" altLang="ja-JP" b="1" i="1" dirty="0">
                    <a:solidFill>
                      <a:srgbClr val="7030A0"/>
                    </a:solidFill>
                  </a:rPr>
                  <a:t>well-founded relation</a:t>
                </a:r>
                <a:r>
                  <a:rPr kumimoji="1" lang="en-US" altLang="ja-JP" dirty="0"/>
                  <a:t> under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kumimoji="1" lang="ja-JP" altLang="en-US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0D4BCC-99A4-A17E-25FA-629AD7A425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3D72C-B7C4-1034-F2D5-84341D9A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CA61C-8C96-0D92-9605-4D427B7F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CB043-BB74-3714-7AF1-0C7C1ABF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8">
                <a:extLst>
                  <a:ext uri="{FF2B5EF4-FFF2-40B4-BE49-F238E27FC236}">
                    <a16:creationId xmlns:a16="http://schemas.microsoft.com/office/drawing/2014/main" id="{7772953B-9519-1705-CC5F-A4FDB7A06860}"/>
                  </a:ext>
                </a:extLst>
              </p:cNvPr>
              <p:cNvSpPr txBox="1"/>
              <p:nvPr/>
            </p:nvSpPr>
            <p:spPr>
              <a:xfrm>
                <a:off x="1450061" y="4151960"/>
                <a:ext cx="5652875" cy="156966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:r>
                  <a:rPr lang="en-US" altLang="ja-JP" sz="2400" dirty="0"/>
                  <a:t>Executions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ja-JP" sz="2400" dirty="0"/>
                  <a:t>with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/>
                  <a:t>:</a:t>
                </a:r>
                <a:br>
                  <a:rPr lang="en-US" altLang="ja-JP" sz="24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/>
                <a:br>
                  <a:rPr lang="en-US" altLang="ja-JP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8">
                <a:extLst>
                  <a:ext uri="{FF2B5EF4-FFF2-40B4-BE49-F238E27FC236}">
                    <a16:creationId xmlns:a16="http://schemas.microsoft.com/office/drawing/2014/main" id="{7772953B-9519-1705-CC5F-A4FDB7A06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61" y="4151960"/>
                <a:ext cx="5652875" cy="1569660"/>
              </a:xfrm>
              <a:prstGeom prst="rect">
                <a:avLst/>
              </a:prstGeom>
              <a:blipFill>
                <a:blip r:embed="rId3"/>
                <a:stretch>
                  <a:fillRect l="-1615" t="-2308" r="-969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吹き出し: 四角形 9">
                <a:extLst>
                  <a:ext uri="{FF2B5EF4-FFF2-40B4-BE49-F238E27FC236}">
                    <a16:creationId xmlns:a16="http://schemas.microsoft.com/office/drawing/2014/main" id="{81BB084A-0E4D-B347-3553-53B53B25FC05}"/>
                  </a:ext>
                </a:extLst>
              </p:cNvPr>
              <p:cNvSpPr/>
              <p:nvPr/>
            </p:nvSpPr>
            <p:spPr>
              <a:xfrm>
                <a:off x="49880" y="4811025"/>
                <a:ext cx="1272438" cy="676143"/>
              </a:xfrm>
              <a:prstGeom prst="wedgeRectCallout">
                <a:avLst>
                  <a:gd name="adj1" fmla="val 92052"/>
                  <a:gd name="adj2" fmla="val 570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吹き出し: 四角形 9">
                <a:extLst>
                  <a:ext uri="{FF2B5EF4-FFF2-40B4-BE49-F238E27FC236}">
                    <a16:creationId xmlns:a16="http://schemas.microsoft.com/office/drawing/2014/main" id="{81BB084A-0E4D-B347-3553-53B53B2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0" y="4811025"/>
                <a:ext cx="1272438" cy="676143"/>
              </a:xfrm>
              <a:prstGeom prst="wedgeRectCallout">
                <a:avLst>
                  <a:gd name="adj1" fmla="val 92052"/>
                  <a:gd name="adj2" fmla="val 570"/>
                </a:avLst>
              </a:prstGeom>
              <a:blipFill>
                <a:blip r:embed="rId4"/>
                <a:stretch>
                  <a:fillRect b="-7018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CE001D-E334-D190-1433-A7ED5349952F}"/>
              </a:ext>
            </a:extLst>
          </p:cNvPr>
          <p:cNvCxnSpPr>
            <a:cxnSpLocks/>
          </p:cNvCxnSpPr>
          <p:nvPr/>
        </p:nvCxnSpPr>
        <p:spPr>
          <a:xfrm>
            <a:off x="1907729" y="4950414"/>
            <a:ext cx="0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013C04-4E76-6633-3926-AA31AC625CC1}"/>
              </a:ext>
            </a:extLst>
          </p:cNvPr>
          <p:cNvCxnSpPr>
            <a:cxnSpLocks/>
          </p:cNvCxnSpPr>
          <p:nvPr/>
        </p:nvCxnSpPr>
        <p:spPr>
          <a:xfrm>
            <a:off x="2974528" y="4950414"/>
            <a:ext cx="0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CA5F9E-DD34-4863-8C7E-C1A297150648}"/>
              </a:ext>
            </a:extLst>
          </p:cNvPr>
          <p:cNvCxnSpPr>
            <a:cxnSpLocks/>
          </p:cNvCxnSpPr>
          <p:nvPr/>
        </p:nvCxnSpPr>
        <p:spPr>
          <a:xfrm flipH="1">
            <a:off x="4262197" y="4950414"/>
            <a:ext cx="1820203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1850E5-2CEA-A93C-6A4D-743201FC5F53}"/>
              </a:ext>
            </a:extLst>
          </p:cNvPr>
          <p:cNvCxnSpPr>
            <a:cxnSpLocks/>
          </p:cNvCxnSpPr>
          <p:nvPr/>
        </p:nvCxnSpPr>
        <p:spPr>
          <a:xfrm>
            <a:off x="4016835" y="4950414"/>
            <a:ext cx="0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7151A91-BA45-19D5-2829-A607823F8BC5}"/>
              </a:ext>
            </a:extLst>
          </p:cNvPr>
          <p:cNvCxnSpPr>
            <a:cxnSpLocks/>
          </p:cNvCxnSpPr>
          <p:nvPr/>
        </p:nvCxnSpPr>
        <p:spPr>
          <a:xfrm flipH="1">
            <a:off x="4126324" y="4950414"/>
            <a:ext cx="894719" cy="3973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吹き出し: 四角形 32">
            <a:extLst>
              <a:ext uri="{FF2B5EF4-FFF2-40B4-BE49-F238E27FC236}">
                <a16:creationId xmlns:a16="http://schemas.microsoft.com/office/drawing/2014/main" id="{8D92B7B8-C4FF-44ED-B593-692724DB7506}"/>
              </a:ext>
            </a:extLst>
          </p:cNvPr>
          <p:cNvSpPr/>
          <p:nvPr/>
        </p:nvSpPr>
        <p:spPr>
          <a:xfrm>
            <a:off x="6819845" y="4664283"/>
            <a:ext cx="1725826" cy="572262"/>
          </a:xfrm>
          <a:prstGeom prst="wedgeRectCallout">
            <a:avLst>
              <a:gd name="adj1" fmla="val -63003"/>
              <a:gd name="adj2" fmla="val -30691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00B050"/>
                </a:solidFill>
                <a:latin typeface="Consolas" panose="020B0609020204030204" pitchFamily="49" charset="0"/>
              </a:rPr>
              <a:t>prog1</a:t>
            </a:r>
            <a:r>
              <a:rPr lang="en-US" altLang="ja-JP" sz="1600" dirty="0">
                <a:solidFill>
                  <a:srgbClr val="00B050"/>
                </a:solidFill>
              </a:rPr>
              <a:t> </a:t>
            </a:r>
            <a:r>
              <a:rPr lang="en-US" altLang="ja-JP" sz="2000" dirty="0">
                <a:solidFill>
                  <a:srgbClr val="00B050"/>
                </a:solidFill>
              </a:rPr>
              <a:t>terminated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8E4087A0-F04B-4074-A127-75EF911C7A7D}"/>
              </a:ext>
            </a:extLst>
          </p:cNvPr>
          <p:cNvSpPr/>
          <p:nvPr/>
        </p:nvSpPr>
        <p:spPr>
          <a:xfrm>
            <a:off x="4754482" y="5353578"/>
            <a:ext cx="2065363" cy="581960"/>
          </a:xfrm>
          <a:prstGeom prst="wedgeRectCallout">
            <a:avLst>
              <a:gd name="adj1" fmla="val -69912"/>
              <a:gd name="adj2" fmla="val -27999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00B050"/>
                </a:solidFill>
                <a:latin typeface="Consolas" panose="020B0609020204030204" pitchFamily="49" charset="0"/>
              </a:rPr>
              <a:t>prog2</a:t>
            </a:r>
            <a:r>
              <a:rPr lang="en-US" altLang="ja-JP" sz="1600" dirty="0">
                <a:solidFill>
                  <a:srgbClr val="00B050"/>
                </a:solidFill>
              </a:rPr>
              <a:t> </a:t>
            </a:r>
            <a:r>
              <a:rPr lang="en-US" altLang="ja-JP" sz="2000" dirty="0">
                <a:solidFill>
                  <a:srgbClr val="00B050"/>
                </a:solidFill>
              </a:rPr>
              <a:t>terminated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0" name="テキスト ボックス 6">
            <a:extLst>
              <a:ext uri="{FF2B5EF4-FFF2-40B4-BE49-F238E27FC236}">
                <a16:creationId xmlns:a16="http://schemas.microsoft.com/office/drawing/2014/main" id="{61435451-3B5E-19C0-6E59-9D1171B344D2}"/>
              </a:ext>
            </a:extLst>
          </p:cNvPr>
          <p:cNvSpPr txBox="1"/>
          <p:nvPr/>
        </p:nvSpPr>
        <p:spPr>
          <a:xfrm>
            <a:off x="1298122" y="2218681"/>
            <a:ext cx="89126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prog1(int x, int y) { while(x&gt;0) { x=x–y; } }</a:t>
            </a:r>
          </a:p>
          <a:p>
            <a:r>
              <a:rPr lang="en-US" altLang="ja-JP" sz="2400" dirty="0">
                <a:latin typeface="Consolas" panose="020B0609020204030204" pitchFamily="49" charset="0"/>
              </a:rPr>
              <a:t>prog2(int x, int y) { while(x&gt;0) { x=x–2*y; }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10BE244-426C-40C6-9451-FE8DE59B84AB}"/>
                  </a:ext>
                </a:extLst>
              </p:cNvPr>
              <p:cNvSpPr/>
              <p:nvPr/>
            </p:nvSpPr>
            <p:spPr>
              <a:xfrm>
                <a:off x="7241022" y="5347781"/>
                <a:ext cx="4930594" cy="836976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>
                    <a:solidFill>
                      <a:srgbClr val="FF0000"/>
                    </a:solidFill>
                  </a:rPr>
                  <a:t>Found relational invariant implies:</a:t>
                </a:r>
                <a:br>
                  <a:rPr lang="en-US" altLang="ja-JP" sz="2400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10BE244-426C-40C6-9451-FE8DE59B8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022" y="5347781"/>
                <a:ext cx="4930594" cy="836976"/>
              </a:xfrm>
              <a:prstGeom prst="rect">
                <a:avLst/>
              </a:prstGeom>
              <a:blipFill>
                <a:blip r:embed="rId5"/>
                <a:stretch>
                  <a:fillRect t="-2083" b="-416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31B5E61-B301-4FF0-873D-0B5704A3C9A0}"/>
                  </a:ext>
                </a:extLst>
              </p:cNvPr>
              <p:cNvSpPr/>
              <p:nvPr/>
            </p:nvSpPr>
            <p:spPr>
              <a:xfrm>
                <a:off x="117725" y="3024525"/>
                <a:ext cx="4930594" cy="1097337"/>
              </a:xfrm>
              <a:prstGeom prst="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>
                    <a:solidFill>
                      <a:srgbClr val="0070C0"/>
                    </a:solidFill>
                  </a:rPr>
                  <a:t>Found scheduler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ja-JP" sz="2400" dirty="0">
                    <a:solidFill>
                      <a:srgbClr val="0070C0"/>
                    </a:solidFill>
                  </a:rPr>
                  <a:t> dictates:</a:t>
                </a:r>
                <a:br>
                  <a:rPr lang="en-US" altLang="ja-JP" sz="2400" dirty="0">
                    <a:solidFill>
                      <a:srgbClr val="0070C0"/>
                    </a:solidFill>
                  </a:rPr>
                </a:br>
                <a:r>
                  <a:rPr lang="en-US" altLang="ja-JP" sz="2000" dirty="0">
                    <a:solidFill>
                      <a:schemeClr val="tx1"/>
                    </a:solidFill>
                  </a:rPr>
                  <a:t>both programs move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,</a:t>
                </a:r>
                <a:br>
                  <a:rPr lang="en-US" altLang="ja-JP" sz="2000" dirty="0">
                    <a:solidFill>
                      <a:schemeClr val="tx1"/>
                    </a:solidFill>
                  </a:rPr>
                </a:br>
                <a:r>
                  <a:rPr lang="en-US" altLang="ja-JP" sz="2000" dirty="0">
                    <a:latin typeface="Consolas" panose="020B0609020204030204" pitchFamily="49" charset="0"/>
                  </a:rPr>
                  <a:t>prog1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 moves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ja-JP" alt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31B5E61-B301-4FF0-873D-0B5704A3C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5" y="3024525"/>
                <a:ext cx="4930594" cy="1097337"/>
              </a:xfrm>
              <a:prstGeom prst="rect">
                <a:avLst/>
              </a:prstGeom>
              <a:blipFill>
                <a:blip r:embed="rId6"/>
                <a:stretch>
                  <a:fillRect t="-538" b="-7527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7B0A5CEF-E97F-48DD-ACA6-E55D6409FB58}"/>
                  </a:ext>
                </a:extLst>
              </p:cNvPr>
              <p:cNvSpPr/>
              <p:nvPr/>
            </p:nvSpPr>
            <p:spPr>
              <a:xfrm>
                <a:off x="5126835" y="3093710"/>
                <a:ext cx="6343986" cy="980368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ja-JP" sz="2000" dirty="0">
                    <a:solidFill>
                      <a:srgbClr val="7030A0"/>
                    </a:solidFill>
                  </a:rPr>
                  <a:t>Found well-founded relation says:</a:t>
                </a:r>
                <a:br>
                  <a:rPr lang="en-US" altLang="ja-JP" sz="2000" dirty="0">
                    <a:solidFill>
                      <a:srgbClr val="7030A0"/>
                    </a:solidFill>
                  </a:rPr>
                </a:br>
                <a:r>
                  <a:rPr lang="en-US" altLang="ja-JP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, then </a:t>
                </a:r>
                <a:r>
                  <a:rPr lang="en-US" altLang="ja-JP" sz="2000" dirty="0">
                    <a:latin typeface="Consolas" panose="020B0609020204030204" pitchFamily="49" charset="0"/>
                  </a:rPr>
                  <a:t>prog1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 repeatedly </a:t>
                </a:r>
                <a:r>
                  <a:rPr lang="en-US" altLang="ja-JP" sz="2000" b="1" i="1" dirty="0">
                    <a:solidFill>
                      <a:srgbClr val="FF0000"/>
                    </a:solidFill>
                  </a:rPr>
                  <a:t>decreases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ja-JP" altLang="en-US" sz="20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b="1" i="1" dirty="0">
                    <a:solidFill>
                      <a:schemeClr val="tx1"/>
                    </a:solidFill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ja-JP" sz="2000" b="1" i="1" dirty="0">
                    <a:solidFill>
                      <a:schemeClr val="tx1"/>
                    </a:solidFill>
                  </a:rPr>
                  <a:t> is lower bounded by 0</a:t>
                </a:r>
                <a:endParaRPr lang="ja-JP" altLang="en-US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7B0A5CEF-E97F-48DD-ACA6-E55D6409F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835" y="3093710"/>
                <a:ext cx="6343986" cy="980368"/>
              </a:xfrm>
              <a:prstGeom prst="rect">
                <a:avLst/>
              </a:prstGeom>
              <a:blipFill>
                <a:blip r:embed="rId7"/>
                <a:stretch>
                  <a:fillRect l="-669" t="-1796" b="-10778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1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 animBg="1"/>
      <p:bldP spid="32" grpId="0" animBg="1"/>
      <p:bldP spid="37" grpId="0" animBg="1"/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ローチャート: 処理 29">
            <a:extLst>
              <a:ext uri="{FF2B5EF4-FFF2-40B4-BE49-F238E27FC236}">
                <a16:creationId xmlns:a16="http://schemas.microsoft.com/office/drawing/2014/main" id="{C37CEBC8-724E-4F1D-A1EA-77E2764323D4}"/>
              </a:ext>
            </a:extLst>
          </p:cNvPr>
          <p:cNvSpPr/>
          <p:nvPr/>
        </p:nvSpPr>
        <p:spPr>
          <a:xfrm>
            <a:off x="152400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C0438E-DD0A-45E5-B673-50A0A03F1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404" y="2088934"/>
            <a:ext cx="2582985" cy="447164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en-US" altLang="ja-JP" sz="2000" b="1" dirty="0"/>
              <a:t>Input: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prog1(x, y) {</a:t>
            </a:r>
            <a:br>
              <a:rPr lang="en-US" altLang="ja-JP" dirty="0">
                <a:latin typeface="Consolas" panose="020B0609020204030204" pitchFamily="49" charset="0"/>
              </a:rPr>
            </a:br>
            <a:r>
              <a:rPr lang="en-US" altLang="ja-JP" dirty="0">
                <a:latin typeface="Consolas" panose="020B0609020204030204" pitchFamily="49" charset="0"/>
              </a:rPr>
              <a:t>  while(x&gt;0)</a:t>
            </a:r>
            <a:br>
              <a:rPr lang="en-US" altLang="ja-JP" dirty="0">
                <a:latin typeface="Consolas" panose="020B0609020204030204" pitchFamily="49" charset="0"/>
              </a:rPr>
            </a:br>
            <a:r>
              <a:rPr lang="en-US" altLang="ja-JP" dirty="0">
                <a:latin typeface="Consolas" panose="020B0609020204030204" pitchFamily="49" charset="0"/>
              </a:rPr>
              <a:t>  { x=x–y }</a:t>
            </a:r>
            <a:br>
              <a:rPr lang="en-US" altLang="ja-JP" dirty="0">
                <a:latin typeface="Consolas" panose="020B0609020204030204" pitchFamily="49" charset="0"/>
              </a:rPr>
            </a:br>
            <a:r>
              <a:rPr lang="en-US" altLang="ja-JP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prog2(x, y) {</a:t>
            </a:r>
            <a:br>
              <a:rPr lang="en-US" altLang="ja-JP" dirty="0">
                <a:latin typeface="Consolas" panose="020B0609020204030204" pitchFamily="49" charset="0"/>
              </a:rPr>
            </a:br>
            <a:r>
              <a:rPr lang="en-US" altLang="ja-JP" dirty="0">
                <a:latin typeface="Consolas" panose="020B0609020204030204" pitchFamily="49" charset="0"/>
              </a:rPr>
              <a:t>  while(x&gt;0)</a:t>
            </a:r>
            <a:br>
              <a:rPr lang="en-US" altLang="ja-JP" dirty="0">
                <a:latin typeface="Consolas" panose="020B0609020204030204" pitchFamily="49" charset="0"/>
              </a:rPr>
            </a:br>
            <a:r>
              <a:rPr lang="en-US" altLang="ja-JP" dirty="0">
                <a:latin typeface="Consolas" panose="020B0609020204030204" pitchFamily="49" charset="0"/>
              </a:rPr>
              <a:t>  { x=x-2*y }</a:t>
            </a:r>
            <a:br>
              <a:rPr lang="en-US" altLang="ja-JP" dirty="0">
                <a:latin typeface="Consolas" panose="020B0609020204030204" pitchFamily="49" charset="0"/>
              </a:rPr>
            </a:br>
            <a:r>
              <a:rPr lang="en-US" altLang="ja-JP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08F72D-8F33-46A3-A73F-7950F2B9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42CA04-D661-4690-B43C-992AA13C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/>
              <p:nvPr/>
            </p:nvSpPr>
            <p:spPr>
              <a:xfrm>
                <a:off x="4134124" y="1992695"/>
                <a:ext cx="6462159" cy="43694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ja-JP" sz="2400" b="1" dirty="0"/>
                  <a:t>Output 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:</a:t>
                </a:r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  <a:endParaRPr lang="en-US" altLang="ja-JP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br>
                  <a:rPr lang="en-US" altLang="ja-JP" sz="20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0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br>
                  <a:rPr lang="en-US" altLang="ja-JP" sz="20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0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,…,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⇓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altLang="ja-JP" sz="2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br>
                  <a:rPr lang="en-US" altLang="ja-JP" sz="20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0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⟸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br>
                  <a:rPr lang="en-US" altLang="ja-JP" sz="2000" dirty="0">
                    <a:solidFill>
                      <a:prstClr val="black"/>
                    </a:solidFill>
                  </a:rPr>
                </a:br>
                <a:r>
                  <a:rPr lang="en-US" altLang="ja-JP" sz="2000" dirty="0"/>
                  <a:t>where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ja-JP" sz="20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124" y="1992695"/>
                <a:ext cx="6462159" cy="4369401"/>
              </a:xfrm>
              <a:prstGeom prst="rect">
                <a:avLst/>
              </a:prstGeom>
              <a:blipFill>
                <a:blip r:embed="rId3"/>
                <a:stretch>
                  <a:fillRect l="-1415" b="-15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吹き出し: 四角形 39">
            <a:extLst>
              <a:ext uri="{FF2B5EF4-FFF2-40B4-BE49-F238E27FC236}">
                <a16:creationId xmlns:a16="http://schemas.microsoft.com/office/drawing/2014/main" id="{BE4037FA-012C-4700-8294-7DA5A6BF1500}"/>
              </a:ext>
            </a:extLst>
          </p:cNvPr>
          <p:cNvSpPr/>
          <p:nvPr/>
        </p:nvSpPr>
        <p:spPr>
          <a:xfrm>
            <a:off x="1517650" y="1521234"/>
            <a:ext cx="366395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407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3682407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/>
          </a:p>
        </p:txBody>
      </p:sp>
      <p:sp>
        <p:nvSpPr>
          <p:cNvPr id="26" name="吹き出し: 四角形 39">
            <a:extLst>
              <a:ext uri="{FF2B5EF4-FFF2-40B4-BE49-F238E27FC236}">
                <a16:creationId xmlns:a16="http://schemas.microsoft.com/office/drawing/2014/main" id="{1DBE0E06-D06B-4254-BCCE-FA1F613ADCE9}"/>
              </a:ext>
            </a:extLst>
          </p:cNvPr>
          <p:cNvSpPr/>
          <p:nvPr/>
        </p:nvSpPr>
        <p:spPr>
          <a:xfrm>
            <a:off x="5129531" y="1518024"/>
            <a:ext cx="5547361" cy="34919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  <a:gd name="connsiteX0" fmla="*/ 0 w 6037360"/>
              <a:gd name="connsiteY0" fmla="*/ 341577 h 366977"/>
              <a:gd name="connsiteX1" fmla="*/ 1609916 w 6037360"/>
              <a:gd name="connsiteY1" fmla="*/ 341577 h 366977"/>
              <a:gd name="connsiteX2" fmla="*/ 1877584 w 6037360"/>
              <a:gd name="connsiteY2" fmla="*/ 0 h 366977"/>
              <a:gd name="connsiteX3" fmla="*/ 2172691 w 6037360"/>
              <a:gd name="connsiteY3" fmla="*/ 341577 h 366977"/>
              <a:gd name="connsiteX4" fmla="*/ 6037360 w 6037360"/>
              <a:gd name="connsiteY4" fmla="*/ 366977 h 366977"/>
              <a:gd name="connsiteX0" fmla="*/ 0 w 5214084"/>
              <a:gd name="connsiteY0" fmla="*/ 735277 h 735277"/>
              <a:gd name="connsiteX1" fmla="*/ 786640 w 5214084"/>
              <a:gd name="connsiteY1" fmla="*/ 341577 h 735277"/>
              <a:gd name="connsiteX2" fmla="*/ 1054308 w 5214084"/>
              <a:gd name="connsiteY2" fmla="*/ 0 h 735277"/>
              <a:gd name="connsiteX3" fmla="*/ 1349415 w 5214084"/>
              <a:gd name="connsiteY3" fmla="*/ 341577 h 735277"/>
              <a:gd name="connsiteX4" fmla="*/ 5214084 w 5214084"/>
              <a:gd name="connsiteY4" fmla="*/ 366977 h 735277"/>
              <a:gd name="connsiteX0" fmla="*/ 0 w 5475745"/>
              <a:gd name="connsiteY0" fmla="*/ 335227 h 366977"/>
              <a:gd name="connsiteX1" fmla="*/ 1048301 w 5475745"/>
              <a:gd name="connsiteY1" fmla="*/ 341577 h 366977"/>
              <a:gd name="connsiteX2" fmla="*/ 1315969 w 5475745"/>
              <a:gd name="connsiteY2" fmla="*/ 0 h 366977"/>
              <a:gd name="connsiteX3" fmla="*/ 1611076 w 5475745"/>
              <a:gd name="connsiteY3" fmla="*/ 341577 h 366977"/>
              <a:gd name="connsiteX4" fmla="*/ 5475745 w 5475745"/>
              <a:gd name="connsiteY4" fmla="*/ 366977 h 366977"/>
              <a:gd name="connsiteX0" fmla="*/ 0 w 5514037"/>
              <a:gd name="connsiteY0" fmla="*/ 335227 h 366977"/>
              <a:gd name="connsiteX1" fmla="*/ 1086593 w 5514037"/>
              <a:gd name="connsiteY1" fmla="*/ 341577 h 366977"/>
              <a:gd name="connsiteX2" fmla="*/ 1354261 w 5514037"/>
              <a:gd name="connsiteY2" fmla="*/ 0 h 366977"/>
              <a:gd name="connsiteX3" fmla="*/ 1649368 w 5514037"/>
              <a:gd name="connsiteY3" fmla="*/ 341577 h 366977"/>
              <a:gd name="connsiteX4" fmla="*/ 5514037 w 5514037"/>
              <a:gd name="connsiteY4" fmla="*/ 366977 h 366977"/>
              <a:gd name="connsiteX0" fmla="*/ 0 w 5526801"/>
              <a:gd name="connsiteY0" fmla="*/ 328877 h 366977"/>
              <a:gd name="connsiteX1" fmla="*/ 1099357 w 5526801"/>
              <a:gd name="connsiteY1" fmla="*/ 341577 h 366977"/>
              <a:gd name="connsiteX2" fmla="*/ 1367025 w 5526801"/>
              <a:gd name="connsiteY2" fmla="*/ 0 h 366977"/>
              <a:gd name="connsiteX3" fmla="*/ 1662132 w 5526801"/>
              <a:gd name="connsiteY3" fmla="*/ 341577 h 366977"/>
              <a:gd name="connsiteX4" fmla="*/ 5526801 w 5526801"/>
              <a:gd name="connsiteY4" fmla="*/ 366977 h 366977"/>
              <a:gd name="connsiteX0" fmla="*/ 0 w 5743789"/>
              <a:gd name="connsiteY0" fmla="*/ 341577 h 366977"/>
              <a:gd name="connsiteX1" fmla="*/ 1316345 w 5743789"/>
              <a:gd name="connsiteY1" fmla="*/ 341577 h 366977"/>
              <a:gd name="connsiteX2" fmla="*/ 1584013 w 5743789"/>
              <a:gd name="connsiteY2" fmla="*/ 0 h 366977"/>
              <a:gd name="connsiteX3" fmla="*/ 1879120 w 5743789"/>
              <a:gd name="connsiteY3" fmla="*/ 341577 h 366977"/>
              <a:gd name="connsiteX4" fmla="*/ 5743789 w 5743789"/>
              <a:gd name="connsiteY4" fmla="*/ 366977 h 366977"/>
              <a:gd name="connsiteX0" fmla="*/ 0 w 6034808"/>
              <a:gd name="connsiteY0" fmla="*/ 341577 h 351737"/>
              <a:gd name="connsiteX1" fmla="*/ 1316345 w 6034808"/>
              <a:gd name="connsiteY1" fmla="*/ 341577 h 351737"/>
              <a:gd name="connsiteX2" fmla="*/ 1584013 w 6034808"/>
              <a:gd name="connsiteY2" fmla="*/ 0 h 351737"/>
              <a:gd name="connsiteX3" fmla="*/ 1879120 w 6034808"/>
              <a:gd name="connsiteY3" fmla="*/ 341577 h 351737"/>
              <a:gd name="connsiteX4" fmla="*/ 6034808 w 6034808"/>
              <a:gd name="connsiteY4" fmla="*/ 351737 h 351737"/>
              <a:gd name="connsiteX0" fmla="*/ 0 w 4755858"/>
              <a:gd name="connsiteY0" fmla="*/ 646377 h 646377"/>
              <a:gd name="connsiteX1" fmla="*/ 37395 w 4755858"/>
              <a:gd name="connsiteY1" fmla="*/ 341577 h 646377"/>
              <a:gd name="connsiteX2" fmla="*/ 305063 w 4755858"/>
              <a:gd name="connsiteY2" fmla="*/ 0 h 646377"/>
              <a:gd name="connsiteX3" fmla="*/ 600170 w 4755858"/>
              <a:gd name="connsiteY3" fmla="*/ 341577 h 646377"/>
              <a:gd name="connsiteX4" fmla="*/ 4755858 w 4755858"/>
              <a:gd name="connsiteY4" fmla="*/ 351737 h 646377"/>
              <a:gd name="connsiteX0" fmla="*/ 0 w 5567647"/>
              <a:gd name="connsiteY0" fmla="*/ 341577 h 351737"/>
              <a:gd name="connsiteX1" fmla="*/ 849184 w 5567647"/>
              <a:gd name="connsiteY1" fmla="*/ 341577 h 351737"/>
              <a:gd name="connsiteX2" fmla="*/ 1116852 w 5567647"/>
              <a:gd name="connsiteY2" fmla="*/ 0 h 351737"/>
              <a:gd name="connsiteX3" fmla="*/ 1411959 w 5567647"/>
              <a:gd name="connsiteY3" fmla="*/ 341577 h 351737"/>
              <a:gd name="connsiteX4" fmla="*/ 5567647 w 5567647"/>
              <a:gd name="connsiteY4" fmla="*/ 351737 h 351737"/>
              <a:gd name="connsiteX0" fmla="*/ 0 w 5537013"/>
              <a:gd name="connsiteY0" fmla="*/ 341577 h 351737"/>
              <a:gd name="connsiteX1" fmla="*/ 818550 w 5537013"/>
              <a:gd name="connsiteY1" fmla="*/ 341577 h 351737"/>
              <a:gd name="connsiteX2" fmla="*/ 1086218 w 5537013"/>
              <a:gd name="connsiteY2" fmla="*/ 0 h 351737"/>
              <a:gd name="connsiteX3" fmla="*/ 1381325 w 5537013"/>
              <a:gd name="connsiteY3" fmla="*/ 341577 h 351737"/>
              <a:gd name="connsiteX4" fmla="*/ 5537013 w 5537013"/>
              <a:gd name="connsiteY4" fmla="*/ 351737 h 351737"/>
              <a:gd name="connsiteX0" fmla="*/ 0 w 5314920"/>
              <a:gd name="connsiteY0" fmla="*/ 341577 h 351737"/>
              <a:gd name="connsiteX1" fmla="*/ 596457 w 5314920"/>
              <a:gd name="connsiteY1" fmla="*/ 341577 h 351737"/>
              <a:gd name="connsiteX2" fmla="*/ 864125 w 5314920"/>
              <a:gd name="connsiteY2" fmla="*/ 0 h 351737"/>
              <a:gd name="connsiteX3" fmla="*/ 1159232 w 5314920"/>
              <a:gd name="connsiteY3" fmla="*/ 341577 h 351737"/>
              <a:gd name="connsiteX4" fmla="*/ 5314920 w 5314920"/>
              <a:gd name="connsiteY4" fmla="*/ 351737 h 351737"/>
              <a:gd name="connsiteX0" fmla="*/ 0 w 5514038"/>
              <a:gd name="connsiteY0" fmla="*/ 356817 h 356817"/>
              <a:gd name="connsiteX1" fmla="*/ 795575 w 5514038"/>
              <a:gd name="connsiteY1" fmla="*/ 341577 h 356817"/>
              <a:gd name="connsiteX2" fmla="*/ 1063243 w 5514038"/>
              <a:gd name="connsiteY2" fmla="*/ 0 h 356817"/>
              <a:gd name="connsiteX3" fmla="*/ 1358350 w 5514038"/>
              <a:gd name="connsiteY3" fmla="*/ 341577 h 356817"/>
              <a:gd name="connsiteX4" fmla="*/ 5514038 w 5514038"/>
              <a:gd name="connsiteY4" fmla="*/ 351737 h 356817"/>
              <a:gd name="connsiteX0" fmla="*/ 0 w 5468088"/>
              <a:gd name="connsiteY0" fmla="*/ 34919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651889"/>
              <a:gd name="connsiteY0" fmla="*/ 349197 h 351737"/>
              <a:gd name="connsiteX1" fmla="*/ 933426 w 5651889"/>
              <a:gd name="connsiteY1" fmla="*/ 341577 h 351737"/>
              <a:gd name="connsiteX2" fmla="*/ 1201094 w 5651889"/>
              <a:gd name="connsiteY2" fmla="*/ 0 h 351737"/>
              <a:gd name="connsiteX3" fmla="*/ 1496201 w 5651889"/>
              <a:gd name="connsiteY3" fmla="*/ 341577 h 351737"/>
              <a:gd name="connsiteX4" fmla="*/ 5651889 w 5651889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621256"/>
              <a:gd name="connsiteY0" fmla="*/ 699717 h 699717"/>
              <a:gd name="connsiteX1" fmla="*/ 902793 w 5621256"/>
              <a:gd name="connsiteY1" fmla="*/ 341577 h 699717"/>
              <a:gd name="connsiteX2" fmla="*/ 1170461 w 5621256"/>
              <a:gd name="connsiteY2" fmla="*/ 0 h 699717"/>
              <a:gd name="connsiteX3" fmla="*/ 1465568 w 5621256"/>
              <a:gd name="connsiteY3" fmla="*/ 341577 h 699717"/>
              <a:gd name="connsiteX4" fmla="*/ 5621256 w 5621256"/>
              <a:gd name="connsiteY4" fmla="*/ 351737 h 699717"/>
              <a:gd name="connsiteX0" fmla="*/ 0 w 5544672"/>
              <a:gd name="connsiteY0" fmla="*/ 356817 h 356817"/>
              <a:gd name="connsiteX1" fmla="*/ 826209 w 5544672"/>
              <a:gd name="connsiteY1" fmla="*/ 341577 h 356817"/>
              <a:gd name="connsiteX2" fmla="*/ 1093877 w 5544672"/>
              <a:gd name="connsiteY2" fmla="*/ 0 h 356817"/>
              <a:gd name="connsiteX3" fmla="*/ 1388984 w 5544672"/>
              <a:gd name="connsiteY3" fmla="*/ 341577 h 356817"/>
              <a:gd name="connsiteX4" fmla="*/ 5544672 w 5544672"/>
              <a:gd name="connsiteY4" fmla="*/ 351737 h 356817"/>
              <a:gd name="connsiteX0" fmla="*/ 0 w 5590622"/>
              <a:gd name="connsiteY0" fmla="*/ 349197 h 351737"/>
              <a:gd name="connsiteX1" fmla="*/ 872159 w 5590622"/>
              <a:gd name="connsiteY1" fmla="*/ 341577 h 351737"/>
              <a:gd name="connsiteX2" fmla="*/ 1139827 w 5590622"/>
              <a:gd name="connsiteY2" fmla="*/ 0 h 351737"/>
              <a:gd name="connsiteX3" fmla="*/ 1434934 w 5590622"/>
              <a:gd name="connsiteY3" fmla="*/ 341577 h 351737"/>
              <a:gd name="connsiteX4" fmla="*/ 5590622 w 5590622"/>
              <a:gd name="connsiteY4" fmla="*/ 351737 h 351737"/>
              <a:gd name="connsiteX0" fmla="*/ 0 w 5575305"/>
              <a:gd name="connsiteY0" fmla="*/ 349197 h 349197"/>
              <a:gd name="connsiteX1" fmla="*/ 872159 w 5575305"/>
              <a:gd name="connsiteY1" fmla="*/ 341577 h 349197"/>
              <a:gd name="connsiteX2" fmla="*/ 1139827 w 5575305"/>
              <a:gd name="connsiteY2" fmla="*/ 0 h 349197"/>
              <a:gd name="connsiteX3" fmla="*/ 1434934 w 5575305"/>
              <a:gd name="connsiteY3" fmla="*/ 341577 h 349197"/>
              <a:gd name="connsiteX4" fmla="*/ 5575305 w 5575305"/>
              <a:gd name="connsiteY4" fmla="*/ 336497 h 3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305" h="349197">
                <a:moveTo>
                  <a:pt x="0" y="349197"/>
                </a:moveTo>
                <a:lnTo>
                  <a:pt x="872159" y="341577"/>
                </a:lnTo>
                <a:lnTo>
                  <a:pt x="1139827" y="0"/>
                </a:lnTo>
                <a:lnTo>
                  <a:pt x="1434934" y="341577"/>
                </a:lnTo>
                <a:lnTo>
                  <a:pt x="5575305" y="33649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D33791-3368-49BD-807A-2E1E736F312E}"/>
              </a:ext>
            </a:extLst>
          </p:cNvPr>
          <p:cNvCxnSpPr>
            <a:cxnSpLocks/>
          </p:cNvCxnSpPr>
          <p:nvPr/>
        </p:nvCxnSpPr>
        <p:spPr>
          <a:xfrm>
            <a:off x="4123979" y="1866886"/>
            <a:ext cx="0" cy="4402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359193F-8D28-48B4-8E6F-C9F0E585FF02}"/>
              </a:ext>
            </a:extLst>
          </p:cNvPr>
          <p:cNvSpPr/>
          <p:nvPr/>
        </p:nvSpPr>
        <p:spPr>
          <a:xfrm>
            <a:off x="1977553" y="575721"/>
            <a:ext cx="2859931" cy="768486"/>
          </a:xfrm>
          <a:prstGeom prst="roundRect">
            <a:avLst>
              <a:gd name="adj" fmla="val 41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</a:rPr>
              <a:t>Prog. &amp; Spec.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F30ADBF-CD41-4BCF-BDCA-BC685CBBA764}"/>
              </a:ext>
            </a:extLst>
          </p:cNvPr>
          <p:cNvSpPr/>
          <p:nvPr/>
        </p:nvSpPr>
        <p:spPr>
          <a:xfrm>
            <a:off x="5558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err="1">
                <a:solidFill>
                  <a:sysClr val="windowText" lastClr="000000"/>
                </a:solidFill>
              </a:rPr>
              <a:t>pfwCSP</a:t>
            </a:r>
            <a:endParaRPr lang="ja-JP" alt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C7A2A13-CDCD-467D-A624-FA769DB3C232}"/>
              </a:ext>
            </a:extLst>
          </p:cNvPr>
          <p:cNvSpPr/>
          <p:nvPr/>
        </p:nvSpPr>
        <p:spPr>
          <a:xfrm>
            <a:off x="8220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ysClr val="windowText" lastClr="000000"/>
                </a:solidFill>
              </a:rPr>
              <a:t>SAT</a:t>
            </a:r>
            <a:r>
              <a:rPr lang="ja-JP" altLang="en-US" sz="2000" b="1" dirty="0">
                <a:solidFill>
                  <a:sysClr val="windowText" lastClr="000000"/>
                </a:solidFill>
              </a:rPr>
              <a:t> </a:t>
            </a:r>
            <a:r>
              <a:rPr lang="en-US" altLang="ja-JP" sz="2000" b="1" dirty="0">
                <a:solidFill>
                  <a:sysClr val="windowText" lastClr="000000"/>
                </a:solidFill>
              </a:rPr>
              <a:t>or UNSAT</a:t>
            </a:r>
            <a:endParaRPr lang="ja-JP" alt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A7E552A6-FFE6-4AFE-848A-5E3C6999A476}"/>
              </a:ext>
            </a:extLst>
          </p:cNvPr>
          <p:cNvSpPr/>
          <p:nvPr/>
        </p:nvSpPr>
        <p:spPr>
          <a:xfrm rot="16200000">
            <a:off x="4911610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513E1B-348E-4A36-9D1F-92717ADFB62B}"/>
              </a:ext>
            </a:extLst>
          </p:cNvPr>
          <p:cNvSpPr txBox="1"/>
          <p:nvPr/>
        </p:nvSpPr>
        <p:spPr>
          <a:xfrm>
            <a:off x="3617563" y="1379153"/>
            <a:ext cx="2556705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70C0"/>
                </a:solidFill>
              </a:rPr>
              <a:t>Constraint Generation</a:t>
            </a:r>
            <a:endParaRPr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3CF240-2AC8-493F-8632-4CED1957B928}"/>
              </a:ext>
            </a:extLst>
          </p:cNvPr>
          <p:cNvSpPr txBox="1"/>
          <p:nvPr/>
        </p:nvSpPr>
        <p:spPr>
          <a:xfrm>
            <a:off x="6800991" y="1382512"/>
            <a:ext cx="219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Constraint Solving</a:t>
            </a:r>
            <a:endParaRPr lang="ja-JP" altLang="en-US" b="1" dirty="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10B16774-A224-484A-AEE4-B999A545A4B8}"/>
              </a:ext>
            </a:extLst>
          </p:cNvPr>
          <p:cNvSpPr/>
          <p:nvPr/>
        </p:nvSpPr>
        <p:spPr>
          <a:xfrm rot="16200000">
            <a:off x="7562074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b="1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63B77A-F296-4E0A-992B-A4F25C30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FECC5DE-E213-4805-9036-8A2AEC8B4C6E}"/>
              </a:ext>
            </a:extLst>
          </p:cNvPr>
          <p:cNvSpPr/>
          <p:nvPr/>
        </p:nvSpPr>
        <p:spPr>
          <a:xfrm>
            <a:off x="4469320" y="2723361"/>
            <a:ext cx="6126962" cy="162103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6" name="吹き出し: 四角形 35">
            <a:extLst>
              <a:ext uri="{FF2B5EF4-FFF2-40B4-BE49-F238E27FC236}">
                <a16:creationId xmlns:a16="http://schemas.microsoft.com/office/drawing/2014/main" id="{AD70A7D4-480E-4D87-8542-B04F3CF0DF7E}"/>
              </a:ext>
            </a:extLst>
          </p:cNvPr>
          <p:cNvSpPr/>
          <p:nvPr/>
        </p:nvSpPr>
        <p:spPr>
          <a:xfrm>
            <a:off x="1568490" y="1547685"/>
            <a:ext cx="4527510" cy="1033845"/>
          </a:xfrm>
          <a:prstGeom prst="wedgeRectCallout">
            <a:avLst>
              <a:gd name="adj1" fmla="val 17785"/>
              <a:gd name="adj2" fmla="val 6965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represents a </a:t>
            </a:r>
            <a:r>
              <a:rPr lang="en-US" altLang="ja-JP" sz="2000" b="1" i="1" dirty="0">
                <a:solidFill>
                  <a:srgbClr val="FF0000"/>
                </a:solidFill>
              </a:rPr>
              <a:t>relational invariant</a:t>
            </a:r>
            <a:br>
              <a:rPr lang="en-US" altLang="ja-JP" sz="2000" dirty="0"/>
            </a:br>
            <a:r>
              <a:rPr lang="en-US" altLang="ja-JP" sz="2000" dirty="0"/>
              <a:t>preserved by a</a:t>
            </a:r>
            <a:r>
              <a:rPr lang="en-US" altLang="ja-JP" sz="2000" b="1" i="1" dirty="0">
                <a:solidFill>
                  <a:srgbClr val="0070C0"/>
                </a:solidFill>
              </a:rPr>
              <a:t> semantic scheduler</a:t>
            </a:r>
            <a:endParaRPr lang="ja-JP" altLang="en-US" sz="2000" b="1" i="1" dirty="0">
              <a:solidFill>
                <a:srgbClr val="0070C0"/>
              </a:solidFill>
            </a:endParaRPr>
          </a:p>
        </p:txBody>
      </p:sp>
      <p:sp>
        <p:nvSpPr>
          <p:cNvPr id="38" name="吹き出し: 四角形 37">
            <a:extLst>
              <a:ext uri="{FF2B5EF4-FFF2-40B4-BE49-F238E27FC236}">
                <a16:creationId xmlns:a16="http://schemas.microsoft.com/office/drawing/2014/main" id="{E32716EA-2923-4288-BFE5-AC105861D5F2}"/>
              </a:ext>
            </a:extLst>
          </p:cNvPr>
          <p:cNvSpPr/>
          <p:nvPr/>
        </p:nvSpPr>
        <p:spPr>
          <a:xfrm>
            <a:off x="1568491" y="4306561"/>
            <a:ext cx="2984459" cy="2255343"/>
          </a:xfrm>
          <a:prstGeom prst="wedgeRectCallout">
            <a:avLst>
              <a:gd name="adj1" fmla="val 46489"/>
              <a:gd name="adj2" fmla="val -56478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represents a </a:t>
            </a:r>
            <a:r>
              <a:rPr lang="en-US" altLang="ja-JP" sz="2000" b="1" i="1" dirty="0">
                <a:solidFill>
                  <a:srgbClr val="7030A0"/>
                </a:solidFill>
              </a:rPr>
              <a:t>well-founded relation </a:t>
            </a:r>
            <a:r>
              <a:rPr lang="en-US" altLang="ja-JP" sz="2000" dirty="0"/>
              <a:t>witnessing the </a:t>
            </a:r>
            <a:r>
              <a:rPr lang="en-US" altLang="ja-JP" sz="2000" b="1" i="1" dirty="0">
                <a:solidFill>
                  <a:srgbClr val="7030A0"/>
                </a:solidFill>
              </a:rPr>
              <a:t>termination of </a:t>
            </a:r>
            <a:r>
              <a:rPr lang="en-US" altLang="ja-JP" sz="2000" b="1" i="1" dirty="0">
                <a:solidFill>
                  <a:srgbClr val="7030A0"/>
                </a:solidFill>
                <a:latin typeface="Consolas" panose="020B0609020204030204" pitchFamily="49" charset="0"/>
              </a:rPr>
              <a:t>prog1</a:t>
            </a:r>
            <a:r>
              <a:rPr lang="en-US" altLang="ja-JP" sz="2000" dirty="0"/>
              <a:t> </a:t>
            </a:r>
            <a:r>
              <a:rPr lang="en-US" altLang="ja-JP" sz="2000" b="1" i="1" dirty="0"/>
              <a:t>relative to </a:t>
            </a:r>
            <a:r>
              <a:rPr lang="en-US" altLang="ja-JP" sz="2000" dirty="0"/>
              <a:t>the </a:t>
            </a:r>
            <a:r>
              <a:rPr lang="en-US" altLang="ja-JP" sz="2000" b="1" i="1" dirty="0">
                <a:solidFill>
                  <a:srgbClr val="7030A0"/>
                </a:solidFill>
              </a:rPr>
              <a:t>termination of </a:t>
            </a:r>
            <a:r>
              <a:rPr lang="en-US" altLang="ja-JP" sz="2000" b="1" i="1" dirty="0">
                <a:solidFill>
                  <a:srgbClr val="7030A0"/>
                </a:solidFill>
                <a:latin typeface="Consolas" panose="020B0609020204030204" pitchFamily="49" charset="0"/>
              </a:rPr>
              <a:t>prog2</a:t>
            </a:r>
            <a:endParaRPr lang="ja-JP" altLang="en-US" sz="2000" b="1" i="1" dirty="0">
              <a:solidFill>
                <a:srgbClr val="7030A0"/>
              </a:solidFill>
            </a:endParaRPr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DF1FC878-0FE3-4428-B3B2-A3F493115552}"/>
              </a:ext>
            </a:extLst>
          </p:cNvPr>
          <p:cNvSpPr/>
          <p:nvPr/>
        </p:nvSpPr>
        <p:spPr>
          <a:xfrm>
            <a:off x="6562166" y="1123577"/>
            <a:ext cx="3955933" cy="1399976"/>
          </a:xfrm>
          <a:prstGeom prst="wedgeRectCallout">
            <a:avLst>
              <a:gd name="adj1" fmla="val -29342"/>
              <a:gd name="adj2" fmla="val 6566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the </a:t>
            </a:r>
            <a:r>
              <a:rPr lang="en-US" altLang="ja-JP" sz="2000" b="1" i="1" dirty="0">
                <a:solidFill>
                  <a:srgbClr val="FF0000"/>
                </a:solidFill>
              </a:rPr>
              <a:t>relational invariant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chemeClr val="tx1"/>
                </a:solidFill>
              </a:rPr>
              <a:t>is inductive and, along with </a:t>
            </a:r>
            <a:r>
              <a:rPr lang="en-US" altLang="ja-JP" sz="2000" dirty="0"/>
              <a:t>the </a:t>
            </a:r>
            <a:r>
              <a:rPr lang="en-US" altLang="ja-JP" sz="2000" b="1" i="1" dirty="0">
                <a:solidFill>
                  <a:srgbClr val="7030A0"/>
                </a:solidFill>
              </a:rPr>
              <a:t>well-founded relation</a:t>
            </a:r>
            <a:r>
              <a:rPr lang="en-US" altLang="ja-JP" sz="2000" dirty="0">
                <a:solidFill>
                  <a:schemeClr val="tx1"/>
                </a:solidFill>
              </a:rPr>
              <a:t>, implies </a:t>
            </a:r>
            <a:r>
              <a:rPr lang="en-US" altLang="ja-JP" sz="2000" b="1" dirty="0">
                <a:solidFill>
                  <a:schemeClr val="tx1"/>
                </a:solidFill>
              </a:rPr>
              <a:t>Co-Termination</a:t>
            </a:r>
            <a:endParaRPr lang="ja-JP" altLang="en-US" sz="2000" b="1" i="1" dirty="0">
              <a:solidFill>
                <a:schemeClr val="tx1"/>
              </a:solidFill>
            </a:endParaRPr>
          </a:p>
        </p:txBody>
      </p:sp>
      <p:sp>
        <p:nvSpPr>
          <p:cNvPr id="41" name="吹き出し: 四角形 40">
            <a:extLst>
              <a:ext uri="{FF2B5EF4-FFF2-40B4-BE49-F238E27FC236}">
                <a16:creationId xmlns:a16="http://schemas.microsoft.com/office/drawing/2014/main" id="{866B020D-445E-45D2-BDD8-71EB36B338BB}"/>
              </a:ext>
            </a:extLst>
          </p:cNvPr>
          <p:cNvSpPr/>
          <p:nvPr/>
        </p:nvSpPr>
        <p:spPr>
          <a:xfrm>
            <a:off x="7207625" y="2558381"/>
            <a:ext cx="3451973" cy="1621036"/>
          </a:xfrm>
          <a:prstGeom prst="wedgeRectCallout">
            <a:avLst>
              <a:gd name="adj1" fmla="val -29013"/>
              <a:gd name="adj2" fmla="val 61282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i="1" dirty="0">
                <a:solidFill>
                  <a:srgbClr val="0070C0"/>
                </a:solidFill>
              </a:rPr>
              <a:t>the scheduler</a:t>
            </a:r>
            <a:r>
              <a:rPr lang="en-US" altLang="ja-JP" sz="2000" dirty="0">
                <a:solidFill>
                  <a:srgbClr val="00B050"/>
                </a:solidFill>
              </a:rPr>
              <a:t> </a:t>
            </a:r>
            <a:r>
              <a:rPr lang="en-US" altLang="ja-JP" sz="2000" dirty="0">
                <a:solidFill>
                  <a:schemeClr val="tx1"/>
                </a:solidFill>
              </a:rPr>
              <a:t>is</a:t>
            </a:r>
            <a:r>
              <a:rPr lang="en-US" altLang="ja-JP" sz="2000" dirty="0">
                <a:solidFill>
                  <a:srgbClr val="00B050"/>
                </a:solidFill>
              </a:rPr>
              <a:t> </a:t>
            </a:r>
            <a:r>
              <a:rPr lang="en-US" altLang="ja-JP" sz="2000" b="1" i="1" dirty="0">
                <a:solidFill>
                  <a:srgbClr val="0070C0"/>
                </a:solidFill>
              </a:rPr>
              <a:t>fair</a:t>
            </a:r>
            <a:r>
              <a:rPr lang="en-US" altLang="ja-JP" sz="2000" dirty="0">
                <a:solidFill>
                  <a:schemeClr val="tx1"/>
                </a:solidFill>
              </a:rPr>
              <a:t>: all unfinished programs must be </a:t>
            </a:r>
            <a:r>
              <a:rPr lang="en-US" altLang="ja-JP" sz="2000" b="1" i="1" dirty="0">
                <a:solidFill>
                  <a:srgbClr val="0070C0"/>
                </a:solidFill>
              </a:rPr>
              <a:t>eventually</a:t>
            </a:r>
            <a:r>
              <a:rPr lang="en-US" altLang="ja-JP" sz="2000" dirty="0">
                <a:solidFill>
                  <a:schemeClr val="tx1"/>
                </a:solidFill>
              </a:rPr>
              <a:t> scheduled</a:t>
            </a:r>
            <a:br>
              <a:rPr lang="en-US" altLang="ja-JP" sz="2000" dirty="0">
                <a:solidFill>
                  <a:schemeClr val="tx1"/>
                </a:solidFill>
              </a:rPr>
            </a:br>
            <a:r>
              <a:rPr lang="en-US" altLang="ja-JP" sz="2000" b="1" i="1" dirty="0">
                <a:solidFill>
                  <a:srgbClr val="FF0000"/>
                </a:solidFill>
              </a:rPr>
              <a:t>(necessary for soundness)</a:t>
            </a:r>
            <a:endParaRPr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BD24D3D4-ED85-4EDA-B570-A0CCE9C36D8C}"/>
              </a:ext>
            </a:extLst>
          </p:cNvPr>
          <p:cNvSpPr/>
          <p:nvPr/>
        </p:nvSpPr>
        <p:spPr>
          <a:xfrm>
            <a:off x="4469320" y="4350374"/>
            <a:ext cx="6126962" cy="161671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吹き出し: 四角形 41">
                <a:extLst>
                  <a:ext uri="{FF2B5EF4-FFF2-40B4-BE49-F238E27FC236}">
                    <a16:creationId xmlns:a16="http://schemas.microsoft.com/office/drawing/2014/main" id="{069AEE82-FBE8-4A6F-86A4-CD2B79DCD408}"/>
                  </a:ext>
                </a:extLst>
              </p:cNvPr>
              <p:cNvSpPr/>
              <p:nvPr/>
            </p:nvSpPr>
            <p:spPr>
              <a:xfrm>
                <a:off x="4589036" y="6030146"/>
                <a:ext cx="5744282" cy="817466"/>
              </a:xfrm>
              <a:prstGeom prst="wedgeRectCallout">
                <a:avLst>
                  <a:gd name="adj1" fmla="val -28409"/>
                  <a:gd name="adj2" fmla="val -65929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ja-JP" sz="2000" dirty="0">
                    <a:solidFill>
                      <a:schemeClr val="tx1"/>
                    </a:solidFill>
                  </a:rPr>
                  <a:t>the difference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between the numbers of steps taken by the two is within the bound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ja-JP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吹き出し: 四角形 41">
                <a:extLst>
                  <a:ext uri="{FF2B5EF4-FFF2-40B4-BE49-F238E27FC236}">
                    <a16:creationId xmlns:a16="http://schemas.microsoft.com/office/drawing/2014/main" id="{069AEE82-FBE8-4A6F-86A4-CD2B79DCD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036" y="6030146"/>
                <a:ext cx="5744282" cy="817466"/>
              </a:xfrm>
              <a:prstGeom prst="wedgeRectCallout">
                <a:avLst>
                  <a:gd name="adj1" fmla="val -28409"/>
                  <a:gd name="adj2" fmla="val -65929"/>
                </a:avLst>
              </a:prstGeom>
              <a:blipFill>
                <a:blip r:embed="rId4"/>
                <a:stretch>
                  <a:fillRect l="-844" b="-4321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吹き出し: 四角形 42">
                <a:extLst>
                  <a:ext uri="{FF2B5EF4-FFF2-40B4-BE49-F238E27FC236}">
                    <a16:creationId xmlns:a16="http://schemas.microsoft.com/office/drawing/2014/main" id="{472A9C03-C939-4E7C-9572-21B7439DB0F6}"/>
                  </a:ext>
                </a:extLst>
              </p:cNvPr>
              <p:cNvSpPr/>
              <p:nvPr/>
            </p:nvSpPr>
            <p:spPr>
              <a:xfrm>
                <a:off x="6146842" y="1357865"/>
                <a:ext cx="3558909" cy="1248178"/>
              </a:xfrm>
              <a:prstGeom prst="wedgeRectCallout">
                <a:avLst>
                  <a:gd name="adj1" fmla="val -46700"/>
                  <a:gd name="adj2" fmla="val 66777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/>
                  <a:t>represents a </a:t>
                </a:r>
                <a:r>
                  <a:rPr lang="en-US" altLang="ja-JP" sz="2000" b="1" i="1" dirty="0">
                    <a:solidFill>
                      <a:srgbClr val="0070C0"/>
                    </a:solidFill>
                  </a:rPr>
                  <a:t>total function</a:t>
                </a:r>
                <a:r>
                  <a:rPr lang="en-US" altLang="ja-JP" sz="2000" dirty="0"/>
                  <a:t> used to select a bound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ja-JP" sz="2000" dirty="0"/>
                  <a:t> for each state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ja-JP" altLang="en-US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吹き出し: 四角形 42">
                <a:extLst>
                  <a:ext uri="{FF2B5EF4-FFF2-40B4-BE49-F238E27FC236}">
                    <a16:creationId xmlns:a16="http://schemas.microsoft.com/office/drawing/2014/main" id="{472A9C03-C939-4E7C-9572-21B7439DB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42" y="1357865"/>
                <a:ext cx="3558909" cy="1248178"/>
              </a:xfrm>
              <a:prstGeom prst="wedgeRectCallout">
                <a:avLst>
                  <a:gd name="adj1" fmla="val -46700"/>
                  <a:gd name="adj2" fmla="val 66777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3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  <p:bldP spid="38" grpId="0" animBg="1"/>
      <p:bldP spid="40" grpId="0" animBg="1"/>
      <p:bldP spid="40" grpId="1" animBg="1"/>
      <p:bldP spid="41" grpId="0" animBg="1"/>
      <p:bldP spid="33" grpId="0" animBg="1"/>
      <p:bldP spid="42" grpId="0" animBg="1"/>
      <p:bldP spid="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D5E3-7D97-49F5-4067-4A0EF10E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Semantic Self-Composition for (TI-/TS-)GNI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970AD-CB81-92CE-C561-2746F2C5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Find a </a:t>
            </a:r>
            <a:r>
              <a:rPr lang="en-US" altLang="ja-JP" b="1" i="1" dirty="0">
                <a:solidFill>
                  <a:srgbClr val="0070C0"/>
                </a:solidFill>
              </a:rPr>
              <a:t>fair semantic scheduler</a:t>
            </a:r>
            <a:r>
              <a:rPr lang="en-US" altLang="ja-JP" dirty="0"/>
              <a:t>, a </a:t>
            </a:r>
            <a:r>
              <a:rPr lang="en-US" altLang="ja-JP" b="1" i="1" dirty="0">
                <a:solidFill>
                  <a:srgbClr val="FF0000"/>
                </a:solidFill>
              </a:rPr>
              <a:t>relational invariant</a:t>
            </a:r>
            <a:r>
              <a:rPr kumimoji="1" lang="en-US" altLang="ja-JP" dirty="0"/>
              <a:t>, </a:t>
            </a:r>
            <a:r>
              <a:rPr lang="en-US" altLang="ja-JP" dirty="0"/>
              <a:t>a </a:t>
            </a:r>
            <a:r>
              <a:rPr kumimoji="1" lang="en-US" altLang="ja-JP" b="1" i="1" dirty="0">
                <a:solidFill>
                  <a:srgbClr val="7030A0"/>
                </a:solidFill>
              </a:rPr>
              <a:t>well-founded relation</a:t>
            </a:r>
            <a:r>
              <a:rPr kumimoji="1" lang="en-US" altLang="ja-JP" dirty="0"/>
              <a:t>, and </a:t>
            </a:r>
            <a:r>
              <a:rPr kumimoji="1" lang="en-US" altLang="ja-JP" b="1" i="1" dirty="0">
                <a:solidFill>
                  <a:srgbClr val="FF0000"/>
                </a:solidFill>
              </a:rPr>
              <a:t>strategies for the non-deterministic choices of the angelic side</a:t>
            </a:r>
          </a:p>
          <a:p>
            <a:r>
              <a:rPr lang="en-US" altLang="ja-JP" dirty="0"/>
              <a:t>Augment the encodings for </a:t>
            </a:r>
            <a:r>
              <a:rPr lang="en-US" altLang="ja-JP" b="1" dirty="0"/>
              <a:t>TI-NI</a:t>
            </a:r>
            <a:r>
              <a:rPr lang="en-US" altLang="ja-JP" dirty="0"/>
              <a:t> and </a:t>
            </a:r>
            <a:r>
              <a:rPr lang="en-US" altLang="ja-JP" b="1" dirty="0"/>
              <a:t>Co-Term</a:t>
            </a:r>
            <a:r>
              <a:rPr lang="en-US" altLang="ja-JP" dirty="0"/>
              <a:t> with</a:t>
            </a:r>
          </a:p>
          <a:p>
            <a:pPr lvl="1"/>
            <a:r>
              <a:rPr lang="en-US" altLang="ja-JP" b="1" i="1" dirty="0"/>
              <a:t>predicate variables</a:t>
            </a:r>
            <a:r>
              <a:rPr lang="en-US" altLang="ja-JP" dirty="0"/>
              <a:t> that represent the </a:t>
            </a:r>
            <a:r>
              <a:rPr kumimoji="1" lang="en-US" altLang="ja-JP" b="1" i="1" dirty="0">
                <a:solidFill>
                  <a:srgbClr val="FF0000"/>
                </a:solidFill>
              </a:rPr>
              <a:t>strategies:</a:t>
            </a:r>
            <a:br>
              <a:rPr kumimoji="1" lang="en-US" altLang="ja-JP" b="1" i="1" dirty="0">
                <a:solidFill>
                  <a:srgbClr val="FF0000"/>
                </a:solidFill>
              </a:rPr>
            </a:br>
            <a:r>
              <a:rPr lang="en-US" altLang="ja-JP" b="1" i="1" dirty="0">
                <a:solidFill>
                  <a:srgbClr val="FF0000"/>
                </a:solidFill>
              </a:rPr>
              <a:t>total functions from states to choices of the angelic side</a:t>
            </a:r>
          </a:p>
          <a:p>
            <a:pPr lvl="1"/>
            <a:r>
              <a:rPr lang="en-US" altLang="ja-JP" b="1" i="1" dirty="0"/>
              <a:t>prophecy variables</a:t>
            </a:r>
            <a:r>
              <a:rPr lang="en-US" altLang="ja-JP" dirty="0"/>
              <a:t> that represent the final outputs of </a:t>
            </a:r>
            <a:r>
              <a:rPr lang="en-US" altLang="ja-JP" b="1" i="1" dirty="0">
                <a:solidFill>
                  <a:srgbClr val="FF0000"/>
                </a:solidFill>
              </a:rPr>
              <a:t>the demonic side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b="1" i="1" dirty="0">
                <a:solidFill>
                  <a:srgbClr val="FF0000"/>
                </a:solidFill>
              </a:rPr>
              <a:t>(necessary for the completeness)</a:t>
            </a:r>
          </a:p>
          <a:p>
            <a:r>
              <a:rPr lang="en-US" altLang="ja-JP" dirty="0"/>
              <a:t>Please refer to </a:t>
            </a:r>
            <a:r>
              <a:rPr lang="en-US" altLang="ja-JP" sz="2000" dirty="0">
                <a:solidFill>
                  <a:schemeClr val="tx2"/>
                </a:solidFill>
              </a:rPr>
              <a:t>[CAV 2021]</a:t>
            </a:r>
            <a:r>
              <a:rPr lang="en-US" altLang="ja-JP" dirty="0"/>
              <a:t> for details and examples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C92B-919E-18A6-CAFB-24BFA2C1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04193-A486-8DA6-0057-BE9A62BC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77801-B093-2997-1695-62ED0949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60E6C-0EB0-775D-A7C5-A4FA646EFE2A}"/>
              </a:ext>
            </a:extLst>
          </p:cNvPr>
          <p:cNvSpPr txBox="1"/>
          <p:nvPr/>
        </p:nvSpPr>
        <p:spPr>
          <a:xfrm>
            <a:off x="5564181" y="5981691"/>
            <a:ext cx="6492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>
                <a:solidFill>
                  <a:schemeClr val="tx2"/>
                </a:solidFill>
              </a:rPr>
              <a:t>[CAV 2021] Unno et al. Constraint-Based Relational Verification.</a:t>
            </a:r>
          </a:p>
        </p:txBody>
      </p:sp>
    </p:spTree>
    <p:extLst>
      <p:ext uri="{BB962C8B-B14F-4D97-AF65-F5344CB8AC3E}">
        <p14:creationId xmlns:p14="http://schemas.microsoft.com/office/powerpoint/2010/main" val="1822276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DE75-44B9-2FA6-0172-A420D8D8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Implementation and Evaluation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8C8B7-5F77-C4E3-5721-EBE92646C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Evaluated our solver </a:t>
            </a:r>
            <a:r>
              <a:rPr kumimoji="1" lang="en-US" altLang="ja-JP" b="1" dirty="0" err="1"/>
              <a:t>PCSat</a:t>
            </a:r>
            <a:r>
              <a:rPr kumimoji="1" lang="en-US" altLang="ja-JP" dirty="0"/>
              <a:t> for solving </a:t>
            </a:r>
            <a:r>
              <a:rPr kumimoji="1" lang="en-US" altLang="ja-JP" b="1" dirty="0" err="1"/>
              <a:t>pfwCSP</a:t>
            </a:r>
            <a:br>
              <a:rPr kumimoji="1" lang="en-US" altLang="ja-JP" dirty="0"/>
            </a:br>
            <a:r>
              <a:rPr kumimoji="1" lang="en-US" altLang="ja-JP" dirty="0"/>
              <a:t>on 20 relational verification problems:</a:t>
            </a:r>
          </a:p>
          <a:p>
            <a:pPr lvl="1"/>
            <a:r>
              <a:rPr kumimoji="1" lang="en-US" altLang="ja-JP" dirty="0"/>
              <a:t>15 solved fully automatically, 5 required small hints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CF452-B11C-4B2B-762D-D12FB0E5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E27D-B3E8-8B80-4ABE-51DE0372B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786B3-8809-CF19-805B-2E892E7F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957D085-310A-4E27-8709-9C799AB77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87" y="2750218"/>
            <a:ext cx="8297226" cy="36008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15FD8CD-D30E-424F-8E09-F8F190372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035" y="398721"/>
            <a:ext cx="1773533" cy="17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27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7605D-C965-3CA7-D7DB-72D77BB2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The </a:t>
            </a:r>
            <a:r>
              <a:rPr lang="en-US" altLang="ja-JP" dirty="0" err="1"/>
              <a:t>CoAR</a:t>
            </a:r>
            <a:r>
              <a:rPr lang="en-US" altLang="ja-JP" dirty="0"/>
              <a:t> Verification &amp; Synthesis Tool Chain </a:t>
            </a:r>
            <a:r>
              <a:rPr lang="en-US" altLang="ja-JP" sz="2200" dirty="0"/>
              <a:t>(</a:t>
            </a:r>
            <a:r>
              <a:rPr lang="en-US" altLang="ja-JP" sz="22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https://github.com/hiroshi-unno/coar</a:t>
            </a:r>
            <a:r>
              <a:rPr lang="en-US" altLang="ja-JP" sz="2200" dirty="0"/>
              <a:t>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10981-E535-2867-6605-06EBBDFC65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5171" y="1310689"/>
                <a:ext cx="11926957" cy="536712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dirty="0"/>
                  <a:t>Intermediate languages: (cf. CHCs, </a:t>
                </a:r>
                <a:r>
                  <a:rPr lang="en-US" altLang="ja-JP" dirty="0" err="1"/>
                  <a:t>SyGuS</a:t>
                </a:r>
                <a:r>
                  <a:rPr lang="en-US" altLang="ja-JP" dirty="0"/>
                  <a:t>, </a:t>
                </a:r>
                <a:r>
                  <a:rPr lang="en-US" altLang="ja-JP" dirty="0" err="1"/>
                  <a:t>SemGuS</a:t>
                </a:r>
                <a:r>
                  <a:rPr lang="en-US" altLang="ja-JP" dirty="0"/>
                  <a:t>, …)</a:t>
                </a:r>
              </a:p>
              <a:p>
                <a:pPr lvl="1"/>
                <a:r>
                  <a:rPr lang="en-US" altLang="ja-JP" b="1" dirty="0" err="1">
                    <a:solidFill>
                      <a:srgbClr val="0070C0"/>
                    </a:solidFill>
                  </a:rPr>
                  <a:t>pfwnCSP</a:t>
                </a:r>
                <a:r>
                  <a:rPr lang="en-US" altLang="ja-JP" dirty="0"/>
                  <a:t>: </a:t>
                </a:r>
                <a:r>
                  <a:rPr lang="en-US" altLang="ja-JP" b="1" dirty="0"/>
                  <a:t>p</a:t>
                </a:r>
                <a:r>
                  <a:rPr lang="en-US" altLang="ja-JP" dirty="0"/>
                  <a:t>redicate </a:t>
                </a:r>
                <a:r>
                  <a:rPr lang="en-US" altLang="ja-JP" b="1" dirty="0"/>
                  <a:t>C</a:t>
                </a:r>
                <a:r>
                  <a:rPr lang="en-US" altLang="ja-JP" dirty="0"/>
                  <a:t>onstraint </a:t>
                </a:r>
                <a:r>
                  <a:rPr lang="en-US" altLang="ja-JP" b="1" dirty="0"/>
                  <a:t>S</a:t>
                </a:r>
                <a:r>
                  <a:rPr lang="en-US" altLang="ja-JP" dirty="0"/>
                  <a:t>atisfaction </a:t>
                </a:r>
                <a:r>
                  <a:rPr lang="en-US" altLang="ja-JP" b="1" dirty="0"/>
                  <a:t>P</a:t>
                </a:r>
                <a:r>
                  <a:rPr lang="en-US" altLang="ja-JP" dirty="0"/>
                  <a:t>roblem with </a:t>
                </a:r>
                <a:r>
                  <a:rPr lang="en-US" altLang="ja-JP" b="1" dirty="0"/>
                  <a:t>f</a:t>
                </a:r>
                <a:r>
                  <a:rPr lang="en-US" altLang="ja-JP" dirty="0"/>
                  <a:t>unctionality, </a:t>
                </a:r>
                <a:r>
                  <a:rPr lang="en-US" altLang="ja-JP" b="1" dirty="0"/>
                  <a:t>w</a:t>
                </a:r>
                <a:r>
                  <a:rPr lang="en-US" altLang="ja-JP" dirty="0"/>
                  <a:t>ell-</a:t>
                </a:r>
                <a:r>
                  <a:rPr lang="en-US" altLang="ja-JP" dirty="0" err="1"/>
                  <a:t>foundedness</a:t>
                </a:r>
                <a:r>
                  <a:rPr lang="en-US" altLang="ja-JP" dirty="0"/>
                  <a:t>, &amp; </a:t>
                </a:r>
                <a:r>
                  <a:rPr lang="en-US" altLang="ja-JP" b="1" dirty="0"/>
                  <a:t>n</a:t>
                </a:r>
                <a:r>
                  <a:rPr lang="en-US" altLang="ja-JP" dirty="0"/>
                  <a:t>on-emptiness constrains</a:t>
                </a:r>
                <a:r>
                  <a:rPr lang="ja-JP" altLang="en-US" dirty="0"/>
                  <a:t> </a:t>
                </a:r>
                <a:r>
                  <a:rPr lang="en-US" altLang="ja-JP" sz="1200" dirty="0"/>
                  <a:t>[AAAI20, CAV21dt, CAV21rel, POPL23opt…]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CLP</a:t>
                </a:r>
                <a:r>
                  <a:rPr lang="en-US" altLang="ja-JP" dirty="0"/>
                  <a:t>: </a:t>
                </a:r>
                <a:r>
                  <a:rPr lang="en-US" altLang="ja-JP" b="1" dirty="0"/>
                  <a:t>C</a:t>
                </a:r>
                <a:r>
                  <a:rPr lang="en-US" altLang="ja-JP" dirty="0"/>
                  <a:t>onstraint </a:t>
                </a:r>
                <a:r>
                  <a:rPr lang="en-US" altLang="ja-JP" b="1" dirty="0"/>
                  <a:t>L</a:t>
                </a:r>
                <a:r>
                  <a:rPr lang="en-US" altLang="ja-JP" dirty="0"/>
                  <a:t>ogic </a:t>
                </a:r>
                <a:r>
                  <a:rPr lang="en-US" altLang="ja-JP" b="1" dirty="0"/>
                  <a:t>P</a:t>
                </a:r>
                <a:r>
                  <a:rPr lang="en-US" altLang="ja-JP" dirty="0"/>
                  <a:t>rogram with arbitrarily nested inductive &amp; co-inductive predicates 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ja-JP" dirty="0"/>
                  <a:t> fixpoint logic modulo theories) </a:t>
                </a:r>
                <a:r>
                  <a:rPr lang="en-US" altLang="ja-JP" sz="1200" dirty="0"/>
                  <a:t>[POPL23mod, …]</a:t>
                </a:r>
              </a:p>
              <a:p>
                <a:r>
                  <a:rPr lang="en-US" altLang="ja-JP" dirty="0"/>
                  <a:t>Backends:</a:t>
                </a:r>
              </a:p>
              <a:p>
                <a:pPr lvl="1"/>
                <a:r>
                  <a:rPr lang="en-US" altLang="ja-JP" b="1" dirty="0" err="1">
                    <a:solidFill>
                      <a:srgbClr val="FF0000"/>
                    </a:solidFill>
                  </a:rPr>
                  <a:t>PCSat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dirty="0"/>
                  <a:t>: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dirty="0" err="1">
                    <a:solidFill>
                      <a:srgbClr val="0070C0"/>
                    </a:solidFill>
                  </a:rPr>
                  <a:t>pfwnCSP</a:t>
                </a:r>
                <a:r>
                  <a:rPr lang="en-US" altLang="ja-JP" b="1" dirty="0"/>
                  <a:t> </a:t>
                </a:r>
                <a:r>
                  <a:rPr lang="en-US" altLang="ja-JP" dirty="0"/>
                  <a:t>constraint solver/optimizer</a:t>
                </a:r>
                <a:r>
                  <a:rPr lang="ja-JP" altLang="en-US" dirty="0"/>
                  <a:t> </a:t>
                </a:r>
                <a:r>
                  <a:rPr lang="en-US" altLang="ja-JP" sz="1200" dirty="0"/>
                  <a:t>[AAAI20, CAV21dt, CAV21rel, POPL23opt, </a:t>
                </a:r>
                <a:r>
                  <a:rPr lang="en-US" altLang="ja-JP" sz="1200" dirty="0">
                    <a:solidFill>
                      <a:prstClr val="black"/>
                    </a:solidFill>
                  </a:rPr>
                  <a:t>…</a:t>
                </a:r>
                <a:r>
                  <a:rPr lang="en-US" altLang="ja-JP" sz="1200" dirty="0"/>
                  <a:t>]</a:t>
                </a:r>
                <a:endParaRPr lang="en-US" altLang="ja-JP" sz="1200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ja-JP" b="1" dirty="0" err="1">
                    <a:solidFill>
                      <a:srgbClr val="FF0000"/>
                    </a:solidFill>
                  </a:rPr>
                  <a:t>MuVal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dirty="0"/>
                  <a:t>: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CLP</a:t>
                </a:r>
                <a:r>
                  <a:rPr lang="en-US" altLang="ja-JP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/>
                  <a:t>solver based on </a:t>
                </a:r>
                <a:r>
                  <a:rPr lang="en-US" altLang="ja-JP" b="1" dirty="0" err="1">
                    <a:solidFill>
                      <a:srgbClr val="0070C0"/>
                    </a:solidFill>
                  </a:rPr>
                  <a:t>pfwnCSP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dirty="0"/>
                  <a:t>solving </a:t>
                </a:r>
                <a:r>
                  <a:rPr lang="en-US" altLang="ja-JP" sz="1200" dirty="0">
                    <a:solidFill>
                      <a:prstClr val="black"/>
                    </a:solidFill>
                  </a:rPr>
                  <a:t>[</a:t>
                </a:r>
                <a:r>
                  <a:rPr lang="en-US" altLang="ja-JP" sz="1200" dirty="0"/>
                  <a:t>CAV21dt, POPL23mod, </a:t>
                </a:r>
                <a:r>
                  <a:rPr lang="en-US" altLang="ja-JP" sz="1200" dirty="0">
                    <a:solidFill>
                      <a:prstClr val="black"/>
                    </a:solidFill>
                  </a:rPr>
                  <a:t>…]</a:t>
                </a:r>
              </a:p>
              <a:p>
                <a:pPr lvl="1"/>
                <a:r>
                  <a:rPr lang="en-US" altLang="ja-JP" b="1" dirty="0" err="1">
                    <a:solidFill>
                      <a:srgbClr val="FF0000"/>
                    </a:solidFill>
                  </a:rPr>
                  <a:t>MuCyc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dirty="0">
                    <a:solidFill>
                      <a:prstClr val="black"/>
                    </a:solidFill>
                  </a:rPr>
                  <a:t>:</a:t>
                </a:r>
                <a:r>
                  <a:rPr lang="en-US" altLang="ja-JP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CLP</a:t>
                </a:r>
                <a:r>
                  <a:rPr lang="en-US" altLang="ja-JP" b="1" dirty="0"/>
                  <a:t> </a:t>
                </a:r>
                <a:r>
                  <a:rPr lang="en-US" altLang="ja-JP" dirty="0"/>
                  <a:t>solver based on cyclic-proof search </a:t>
                </a:r>
                <a:r>
                  <a:rPr lang="en-US" altLang="ja-JP" sz="1200" dirty="0">
                    <a:solidFill>
                      <a:prstClr val="black"/>
                    </a:solidFill>
                  </a:rPr>
                  <a:t>[</a:t>
                </a:r>
                <a:r>
                  <a:rPr lang="en-US" altLang="ja-JP" sz="1200" dirty="0"/>
                  <a:t>CAV17, </a:t>
                </a:r>
                <a:r>
                  <a:rPr lang="en-US" altLang="ja-JP" sz="1200" dirty="0">
                    <a:solidFill>
                      <a:prstClr val="black"/>
                    </a:solidFill>
                  </a:rPr>
                  <a:t>POPL22, …]</a:t>
                </a:r>
              </a:p>
              <a:p>
                <a:r>
                  <a:rPr lang="en-US" altLang="ja-JP" dirty="0"/>
                  <a:t>Frontends:</a:t>
                </a:r>
              </a:p>
              <a:p>
                <a:pPr lvl="1"/>
                <a:r>
                  <a:rPr lang="en-US" altLang="ja-JP" dirty="0"/>
                  <a:t>Constraint generator for C</a:t>
                </a:r>
                <a:r>
                  <a:rPr lang="ja-JP" altLang="en-US" dirty="0"/>
                  <a:t> </a:t>
                </a:r>
                <a:r>
                  <a:rPr lang="en-US" altLang="ja-JP" sz="1200" dirty="0">
                    <a:solidFill>
                      <a:prstClr val="black"/>
                    </a:solidFill>
                  </a:rPr>
                  <a:t>[SAS19]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Constraint generator for LTS</a:t>
                </a:r>
                <a:r>
                  <a:rPr lang="ja-JP" altLang="en-US" dirty="0"/>
                  <a:t> </a:t>
                </a:r>
                <a:r>
                  <a:rPr lang="en-US" altLang="ja-JP" sz="1200" dirty="0">
                    <a:solidFill>
                      <a:prstClr val="black"/>
                    </a:solidFill>
                  </a:rPr>
                  <a:t>[CAV21dt, …]</a:t>
                </a:r>
                <a:r>
                  <a:rPr lang="en-US" altLang="ja-JP" dirty="0"/>
                  <a:t> (LLVM IR to LTS translator available)</a:t>
                </a:r>
              </a:p>
              <a:p>
                <a:pPr lvl="1"/>
                <a:r>
                  <a:rPr lang="en-US" altLang="ja-JP" b="1" dirty="0" err="1">
                    <a:solidFill>
                      <a:srgbClr val="FF0000"/>
                    </a:solidFill>
                  </a:rPr>
                  <a:t>RCaml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dirty="0"/>
                  <a:t>: </a:t>
                </a:r>
                <a:r>
                  <a:rPr lang="en-US" altLang="ja-JP" dirty="0"/>
                  <a:t>constraint generator for</a:t>
                </a:r>
                <a:r>
                  <a:rPr lang="en-US" altLang="ja-JP" b="1" dirty="0"/>
                  <a:t> </a:t>
                </a:r>
                <a:r>
                  <a:rPr lang="en-US" altLang="ja-JP" dirty="0" err="1"/>
                  <a:t>OCaml</a:t>
                </a:r>
                <a:r>
                  <a:rPr lang="ja-JP" altLang="en-US" dirty="0"/>
                  <a:t> </a:t>
                </a:r>
                <a:r>
                  <a:rPr lang="en-US" altLang="ja-JP" sz="1200" dirty="0"/>
                  <a:t>[FLOPS08, PPDP09, POPL13, SAS15, POPL18, LICS18, CAV18, POPL23aem, POPL24, …]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10981-E535-2867-6605-06EBBDFC65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171" y="1310689"/>
                <a:ext cx="11926957" cy="5367129"/>
              </a:xfrm>
              <a:blipFill>
                <a:blip r:embed="rId4"/>
                <a:stretch>
                  <a:fillRect l="-562" t="-682" r="-1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57B64-F65D-67BA-28B0-F6C0FD59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E838D-C3E8-4E62-22F6-30635F76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53063-E872-3CD8-53CB-E4BA2034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553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09E0-F1E7-86BB-FC91-EB0F84D2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645DE-B16D-CACF-583A-0032787E5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0" i="0" dirty="0">
                <a:solidFill>
                  <a:srgbClr val="374151"/>
                </a:solidFill>
                <a:effectLst/>
                <a:latin typeface="Segoe UI (Body)"/>
              </a:rPr>
              <a:t>Semantic self-composition has a high theoretical potential and promising experimental results have actually been obtained</a:t>
            </a:r>
            <a:endParaRPr lang="en-US" altLang="ja-JP" dirty="0">
              <a:solidFill>
                <a:srgbClr val="374151"/>
              </a:solidFill>
              <a:latin typeface="Segoe UI (Body)"/>
            </a:endParaRPr>
          </a:p>
          <a:p>
            <a:r>
              <a:rPr lang="en-US" altLang="ja-JP" b="0" i="0" dirty="0">
                <a:solidFill>
                  <a:srgbClr val="374151"/>
                </a:solidFill>
                <a:effectLst/>
                <a:latin typeface="Segoe UI (Body)"/>
              </a:rPr>
              <a:t>Current limitations</a:t>
            </a:r>
          </a:p>
          <a:p>
            <a:pPr lvl="1"/>
            <a:r>
              <a:rPr lang="en-US" altLang="ja-JP" b="0" i="0" dirty="0">
                <a:solidFill>
                  <a:srgbClr val="374151"/>
                </a:solidFill>
                <a:effectLst/>
                <a:latin typeface="Segoe UI (Body)"/>
              </a:rPr>
              <a:t>Relational verifiers based on semantic self-composition exhibit increased search costs and reduced efficiency as the capability of representable schedulers grows</a:t>
            </a:r>
          </a:p>
          <a:p>
            <a:r>
              <a:rPr lang="en-US" altLang="ja-JP" dirty="0">
                <a:solidFill>
                  <a:srgbClr val="374151"/>
                </a:solidFill>
                <a:latin typeface="Segoe UI (Body)"/>
              </a:rPr>
              <a:t>Future directions</a:t>
            </a:r>
            <a:endParaRPr lang="en-US" altLang="ja-JP" b="0" i="0" dirty="0">
              <a:solidFill>
                <a:srgbClr val="374151"/>
              </a:solidFill>
              <a:effectLst/>
              <a:latin typeface="Segoe UI (Body)"/>
            </a:endParaRPr>
          </a:p>
          <a:p>
            <a:pPr lvl="1"/>
            <a:r>
              <a:rPr lang="en-US" altLang="ja-JP" dirty="0">
                <a:solidFill>
                  <a:srgbClr val="374151"/>
                </a:solidFill>
                <a:latin typeface="Segoe UI (Body)"/>
              </a:rPr>
              <a:t>L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egoe UI (Body)"/>
              </a:rPr>
              <a:t>everage various existing syntactic and semantic abstraction, search pruning, and symmetry breaking techniques to accelerate the search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4AA4B-0C73-C4DF-4C30-3B196B3A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BDF37-E374-2B63-51C8-1694609B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5BFD3-2CD9-DCE7-8CAC-DD415F60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251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BEBF-7BFB-570C-EE41-A2D5830C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1"/>
            <a:r>
              <a:rPr lang="en-US" altLang="ja-JP" sz="6000" dirty="0"/>
              <a:t>Entailment Checking in </a:t>
            </a:r>
            <a:r>
              <a:rPr lang="ja-JP" altLang="en-US" sz="6000" dirty="0"/>
              <a:t>𝝁𝐂𝐋𝐏</a:t>
            </a:r>
            <a:endParaRPr lang="en-US" altLang="ja-JP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D6ECC-8534-9BA9-98B7-63AF60551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DB27-6745-0646-1FA4-5C907495A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A8DEA-4A79-CC83-1608-CA7E73CB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8FFE4-4B21-B840-5D28-2701BE4D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543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A1FA-F449-FC7C-BF25-2F4A8383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237906"/>
            <a:ext cx="11973702" cy="103430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Program Refinement as </a:t>
            </a:r>
            <a:r>
              <a:rPr kumimoji="1" lang="en-US" altLang="ja-JP" i="1" dirty="0"/>
              <a:t>Generalized</a:t>
            </a:r>
            <a:r>
              <a:rPr kumimoji="1" lang="en-US" altLang="ja-JP" dirty="0"/>
              <a:t> Model Checking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F153DA-BBE9-EB56-AF5B-5336E462B6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Program refinement verification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ja-JP" dirty="0"/>
                  <a:t> generalizes ordinary model checking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kumimoji="1" lang="en-US" altLang="ja-JP" dirty="0"/>
              </a:p>
              <a:p>
                <a:pPr lvl="1"/>
                <a:r>
                  <a:rPr kumimoji="1" lang="en-US" altLang="ja-JP" b="1" dirty="0"/>
                  <a:t>A specification of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kumimoji="1" lang="en-US" altLang="ja-JP" b="1" dirty="0"/>
                  <a:t> is given as </a:t>
                </a:r>
                <a:r>
                  <a:rPr lang="en-US" altLang="ja-JP" b="1" dirty="0"/>
                  <a:t>a program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ja-JP" altLang="en-US" b="1" dirty="0"/>
                  <a:t> </a:t>
                </a:r>
                <a:r>
                  <a:rPr lang="en-US" altLang="ja-JP" dirty="0"/>
                  <a:t>instead of a logical </a:t>
                </a:r>
                <a:r>
                  <a:rPr kumimoji="1" lang="en-US" altLang="ja-JP" dirty="0"/>
                  <a:t>formula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kumimoji="1" lang="en-US" altLang="ja-JP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/>
                  <a:t> can encode the given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dirty="0"/>
                  <a:t> (if the programming language is expressive enough)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/>
                  <a:t> can be </a:t>
                </a:r>
                <a:r>
                  <a:rPr lang="en-US" altLang="ja-JP" b="1" dirty="0"/>
                  <a:t>a reference implementation </a:t>
                </a:r>
                <a:r>
                  <a:rPr lang="en-US" altLang="ja-JP" dirty="0"/>
                  <a:t>(cf. seL4 Project) or</a:t>
                </a:r>
                <a:br>
                  <a:rPr lang="en-US" altLang="ja-JP" dirty="0"/>
                </a:br>
                <a:r>
                  <a:rPr lang="en-US" altLang="ja-JP" b="1" dirty="0"/>
                  <a:t>an abstract model </a:t>
                </a:r>
                <a:r>
                  <a:rPr lang="en-US" altLang="ja-JP" dirty="0"/>
                  <a:t>represented as a highly non-deterministic program</a:t>
                </a:r>
                <a:endParaRPr kumimoji="1" lang="en-US" altLang="ja-JP" dirty="0"/>
              </a:p>
              <a:p>
                <a:r>
                  <a:rPr lang="en-US" altLang="ja-JP" dirty="0"/>
                  <a:t>This motivates me to investigate entailment checking problems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/>
                  <a:t> in</a:t>
                </a:r>
                <a:br>
                  <a:rPr lang="en-US" altLang="ja-JP" dirty="0"/>
                </a:br>
                <a:r>
                  <a:rPr lang="en-US" altLang="ja-JP" dirty="0"/>
                  <a:t>a first-order fixpoint logic modulo theories we call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CLP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sz="1800" dirty="0">
                    <a:solidFill>
                      <a:srgbClr val="0070C0"/>
                    </a:solidFill>
                  </a:rPr>
                  <a:t>[CAV 2017, LICS 2018, POPL 2023]</a:t>
                </a:r>
                <a:endParaRPr lang="en-US" altLang="ja-JP" dirty="0"/>
              </a:p>
              <a:p>
                <a:r>
                  <a:rPr lang="en-US" altLang="ja-JP" b="1" dirty="0">
                    <a:solidFill>
                      <a:schemeClr val="accent2"/>
                    </a:solidFill>
                  </a:rPr>
                  <a:t>Relational verification boils down to entailment checking in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ja-JP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𝐂𝐋𝐏</m:t>
                    </m:r>
                  </m:oMath>
                </a14:m>
                <a:endParaRPr kumimoji="1" lang="en-US" altLang="ja-JP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F153DA-BBE9-EB56-AF5B-5336E462B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55F57-78D2-E467-CA81-EF9A7BB3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4304B-90FD-E609-0D99-D5F00E7F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121E9-910E-E036-8C13-3429EA3E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73BE3-D5CD-9851-5D95-20EFF6FBD0A8}"/>
              </a:ext>
            </a:extLst>
          </p:cNvPr>
          <p:cNvSpPr txBox="1"/>
          <p:nvPr/>
        </p:nvSpPr>
        <p:spPr>
          <a:xfrm>
            <a:off x="3117273" y="5520026"/>
            <a:ext cx="89395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chemeClr val="tx2"/>
                </a:solidFill>
              </a:rPr>
              <a:t>[CAV 2017] Unno et al. Automating Induction for Solving Horn Clauses.</a:t>
            </a:r>
          </a:p>
          <a:p>
            <a:r>
              <a:rPr lang="en-US" altLang="ja-JP" sz="1600" dirty="0">
                <a:solidFill>
                  <a:schemeClr val="tx2"/>
                </a:solidFill>
              </a:rPr>
              <a:t>[LICS 2018] Nanjo et al. A Fixpoint Logic and Dependent Effects for Temporal Property Verification.</a:t>
            </a:r>
            <a:br>
              <a:rPr lang="en-US" altLang="ja-JP" sz="1600" dirty="0">
                <a:solidFill>
                  <a:schemeClr val="tx2"/>
                </a:solidFill>
              </a:rPr>
            </a:br>
            <a:r>
              <a:rPr lang="en-US" altLang="ja-JP" sz="1600" dirty="0">
                <a:solidFill>
                  <a:schemeClr val="tx2"/>
                </a:solidFill>
              </a:rPr>
              <a:t>[POPL 2023] Unno et al. Modular Primal-Dual Fixpoint Logic Solving for Temporal Verification.</a:t>
            </a:r>
            <a:endParaRPr lang="ja-JP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72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35DA-4D39-1A70-1E2F-C7DD8FF0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Example: Functional Program &amp; Relational Spec.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6144D-A816-0FCB-D365-D2754059C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(* recursive function to compute “x </a:t>
                </a:r>
                <a14:m>
                  <m:oMath xmlns:m="http://schemas.openxmlformats.org/officeDocument/2006/math">
                    <m:r>
                      <a:rPr kumimoji="1" lang="en-US" altLang="ja-JP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Osaka−等幅"/>
                      </a:rPr>
                      <m:t>×</m:t>
                    </m:r>
                  </m:oMath>
                </a14:m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y” *)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let rec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</a:t>
                </a:r>
                <a:r>
                  <a:rPr kumimoji="1" lang="en-US" altLang="ja-JP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mult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x y =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 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if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y = 0 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then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0 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else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x + </a:t>
                </a:r>
                <a:r>
                  <a:rPr kumimoji="1" lang="en-US" altLang="ja-JP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mult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x (y - 1)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sym typeface="Osaka−等幅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(* tail recursive function to compute “x </a:t>
                </a:r>
                <a14:m>
                  <m:oMath xmlns:m="http://schemas.openxmlformats.org/officeDocument/2006/math">
                    <m:r>
                      <a:rPr kumimoji="1" lang="en-US" altLang="ja-JP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Osaka−等幅"/>
                      </a:rPr>
                      <m:t>×</m:t>
                    </m:r>
                  </m:oMath>
                </a14:m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y </a:t>
                </a:r>
                <a14:m>
                  <m:oMath xmlns:m="http://schemas.openxmlformats.org/officeDocument/2006/math">
                    <m:r>
                      <a:rPr kumimoji="1" lang="en-US" altLang="ja-JP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Osaka−等幅"/>
                      </a:rPr>
                      <m:t>+</m:t>
                    </m:r>
                  </m:oMath>
                </a14:m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a” *)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let rec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</a:t>
                </a:r>
                <a:r>
                  <a:rPr kumimoji="1" lang="en-US" altLang="ja-JP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mult_acc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x y a =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 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if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y = 0 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then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a 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else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</a:t>
                </a:r>
                <a:r>
                  <a:rPr kumimoji="1" lang="en-US" altLang="ja-JP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mult_acc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x (y - 1) (a + x)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sym typeface="Osaka−等幅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(* functional equivalence of </a:t>
                </a:r>
                <a:r>
                  <a:rPr kumimoji="1" lang="en-US" altLang="ja-JP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mult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and </a:t>
                </a:r>
                <a:r>
                  <a:rPr kumimoji="1" lang="en-US" altLang="ja-JP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mult_acc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*)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400">
                    <a:latin typeface="Osaka−等幅"/>
                    <a:ea typeface="Osaka−等幅"/>
                    <a:cs typeface="Osaka−等幅"/>
                    <a:sym typeface="Osaka−等幅"/>
                  </a:defRPr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let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main x y a = 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assert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(</a:t>
                </a:r>
                <a:r>
                  <a:rPr kumimoji="1" lang="en-US" altLang="ja-JP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mult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x y + a = </a:t>
                </a:r>
                <a:r>
                  <a:rPr kumimoji="1" lang="en-US" altLang="ja-JP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mult_acc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Comic Sans MS" panose="030F0702030302020204" pitchFamily="66" charset="0"/>
                    <a:sym typeface="Osaka−等幅"/>
                  </a:rPr>
                  <a:t> x y a)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6144D-A816-0FCB-D365-D2754059C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7" t="-14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500FE-0954-AB28-DD88-A59D0088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8CDC4-EA32-E2D0-3427-B40BD03C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3E513-9CF6-1524-36DC-E18C3716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62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52B6-CC53-6544-0760-84265BE7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16234"/>
            <a:ext cx="11926957" cy="103430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Variants of Program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94946-4036-4E74-8B21-200361673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5171" y="1138001"/>
                <a:ext cx="11926957" cy="5367129"/>
              </a:xfrm>
            </p:spPr>
            <p:txBody>
              <a:bodyPr>
                <a:normAutofit fontScale="92500"/>
              </a:bodyPr>
              <a:lstStyle/>
              <a:p>
                <a:r>
                  <a:rPr kumimoji="1" lang="en-US" altLang="ja-JP" dirty="0">
                    <a:solidFill>
                      <a:schemeClr val="tx2"/>
                    </a:solidFill>
                  </a:rPr>
                  <a:t>Functional (i.e., input-output) equivalence</a:t>
                </a:r>
              </a:p>
              <a:p>
                <a:pPr lvl="1"/>
                <a:r>
                  <a:rPr kumimoji="1" lang="en-US" altLang="ja-JP" b="0" dirty="0">
                    <a:solidFill>
                      <a:schemeClr val="tx2"/>
                    </a:solidFill>
                  </a:rPr>
                  <a:t>Termination-insensitive: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𝐷𝑇𝐼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≜∀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:pPr lvl="1"/>
                <a:r>
                  <a:rPr lang="en-US" altLang="ja-JP" dirty="0">
                    <a:solidFill>
                      <a:schemeClr val="tx2"/>
                    </a:solidFill>
                  </a:rPr>
                  <a:t>Termination-sensitive: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𝐷𝑇𝑆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𝐷𝑇𝐼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∧∀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⇑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⟹¬∃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⇓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∧∀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⇑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⟹¬∃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⇓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lvl="1"/>
                <a:r>
                  <a:rPr kumimoji="1" lang="en-US" altLang="ja-JP" b="0" dirty="0">
                    <a:solidFill>
                      <a:schemeClr val="tx2"/>
                    </a:solidFill>
                  </a:rPr>
                  <a:t>Non-det. &amp; Termination-</a:t>
                </a:r>
                <a:r>
                  <a:rPr kumimoji="1" lang="en-US" altLang="ja-JP" b="0" i="1" dirty="0">
                    <a:solidFill>
                      <a:schemeClr val="tx2"/>
                    </a:solidFill>
                  </a:rPr>
                  <a:t>sensitive</a:t>
                </a:r>
                <a:r>
                  <a:rPr kumimoji="1" lang="en-US" altLang="ja-JP" b="0" dirty="0">
                    <a:solidFill>
                      <a:schemeClr val="tx2"/>
                    </a:solidFill>
                  </a:rPr>
                  <a:t>:</a:t>
                </a:r>
                <a:r>
                  <a:rPr kumimoji="1" lang="en-US" altLang="ja-JP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𝑁𝑑𝑇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pPr lvl="1"/>
                <a:r>
                  <a:rPr kumimoji="1" lang="en-US" altLang="ja-JP" b="0" dirty="0">
                    <a:solidFill>
                      <a:schemeClr val="tx2"/>
                    </a:solidFill>
                  </a:rPr>
                  <a:t>Probabilistic &amp; Termination-</a:t>
                </a:r>
                <a:r>
                  <a:rPr kumimoji="1" lang="en-US" altLang="ja-JP" b="0" i="1" dirty="0">
                    <a:solidFill>
                      <a:schemeClr val="tx2"/>
                    </a:solidFill>
                  </a:rPr>
                  <a:t>sensitive</a:t>
                </a:r>
                <a:r>
                  <a:rPr kumimoji="1" lang="en-US" altLang="ja-JP" b="0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𝑃𝑟𝑇𝑆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⇓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⇓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endParaRPr kumimoji="1" lang="en-US" altLang="ja-JP" dirty="0"/>
              </a:p>
              <a:p>
                <a:r>
                  <a:rPr kumimoji="1" lang="en-US" altLang="ja-JP" dirty="0">
                    <a:solidFill>
                      <a:schemeClr val="tx2"/>
                    </a:solidFill>
                  </a:rPr>
                  <a:t>Trace equivalence: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r>
                  <a:rPr kumimoji="1" lang="en-US" altLang="ja-JP" dirty="0">
                    <a:solidFill>
                      <a:schemeClr val="tx2"/>
                    </a:solidFill>
                  </a:rPr>
                  <a:t>Bisimilarity: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𝑏𝑖𝑠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kumimoji="1" lang="en-US" altLang="ja-JP" dirty="0"/>
                  <a:t> there is a strong </a:t>
                </a:r>
                <a:r>
                  <a:rPr kumimoji="1" lang="en-US" altLang="ja-JP" dirty="0" err="1"/>
                  <a:t>bisimulation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ja-JP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en-US" altLang="ja-JP" dirty="0"/>
              </a:p>
              <a:p>
                <a:r>
                  <a:rPr kumimoji="1" lang="en-US" altLang="ja-JP" dirty="0">
                    <a:solidFill>
                      <a:schemeClr val="tx2"/>
                    </a:solidFill>
                  </a:rPr>
                  <a:t>Observational equivalence: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𝑂𝑏𝑠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⟺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pPr lvl="1"/>
                <a:r>
                  <a:rPr kumimoji="1" lang="en-US" altLang="ja-JP" dirty="0"/>
                  <a:t>Captures non-trivial interactions between contexts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en-US" altLang="ja-JP" dirty="0"/>
                  <a:t> and higher-order, object-oriented, and effectful (e.g., non-det., probabilistic, stateful, exception-raising, …) programs</a:t>
                </a:r>
              </a:p>
              <a:p>
                <a:pPr lvl="1"/>
                <a:r>
                  <a:rPr lang="en-US" altLang="ja-JP" b="0" i="0" dirty="0">
                    <a:solidFill>
                      <a:srgbClr val="374151"/>
                    </a:solidFill>
                    <a:effectLst/>
                    <a:latin typeface="Söhne"/>
                  </a:rPr>
                  <a:t>In security applications, attackers’ capabilities are reflected in the definition of contexts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37415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ja-JP" b="0" i="0" dirty="0">
                  <a:solidFill>
                    <a:srgbClr val="374151"/>
                  </a:solidFill>
                  <a:effectLst/>
                  <a:latin typeface="Söhne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94946-4036-4E74-8B21-200361673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171" y="1138001"/>
                <a:ext cx="11926957" cy="5367129"/>
              </a:xfrm>
              <a:blipFill>
                <a:blip r:embed="rId3"/>
                <a:stretch>
                  <a:fillRect l="-562" t="-682" b="-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8B213-DDA5-93C6-77E6-710747CD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EC180-22BE-4379-FF83-A8683644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753C-A696-E341-340F-7B2CDE78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4E9EFA9-C82A-2F8A-C403-12843A876D58}"/>
                  </a:ext>
                </a:extLst>
              </p:cNvPr>
              <p:cNvSpPr/>
              <p:nvPr/>
            </p:nvSpPr>
            <p:spPr>
              <a:xfrm>
                <a:off x="6262253" y="3732249"/>
                <a:ext cx="5146965" cy="365125"/>
              </a:xfrm>
              <a:prstGeom prst="wedgeRectCallout">
                <a:avLst>
                  <a:gd name="adj1" fmla="val -58190"/>
                  <a:gd name="adj2" fmla="val -9594"/>
                </a:avLst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The set of finite and infinite execution traces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4E9EFA9-C82A-2F8A-C403-12843A876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53" y="3732249"/>
                <a:ext cx="5146965" cy="365125"/>
              </a:xfrm>
              <a:prstGeom prst="wedgeRectCallout">
                <a:avLst>
                  <a:gd name="adj1" fmla="val -58190"/>
                  <a:gd name="adj2" fmla="val -9594"/>
                </a:avLst>
              </a:prstGeom>
              <a:blipFill>
                <a:blip r:embed="rId4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B0FEEFD9-9A30-AC3D-A5CB-9908D5A912B9}"/>
                  </a:ext>
                </a:extLst>
              </p:cNvPr>
              <p:cNvSpPr/>
              <p:nvPr/>
            </p:nvSpPr>
            <p:spPr>
              <a:xfrm>
                <a:off x="6262253" y="1016892"/>
                <a:ext cx="5008419" cy="365125"/>
              </a:xfrm>
              <a:prstGeom prst="wedgeRectCallout">
                <a:avLst>
                  <a:gd name="adj1" fmla="val -27162"/>
                  <a:gd name="adj2" fmla="val 123482"/>
                </a:avLst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An execution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terminates and 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B0FEEFD9-9A30-AC3D-A5CB-9908D5A91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53" y="1016892"/>
                <a:ext cx="5008419" cy="365125"/>
              </a:xfrm>
              <a:prstGeom prst="wedgeRectCallout">
                <a:avLst>
                  <a:gd name="adj1" fmla="val -27162"/>
                  <a:gd name="adj2" fmla="val 123482"/>
                </a:avLst>
              </a:prstGeom>
              <a:blipFill>
                <a:blip r:embed="rId5"/>
                <a:stretch>
                  <a:fillRect t="-37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423235FF-9EA7-1B0D-B005-B517E4CBB4E7}"/>
                  </a:ext>
                </a:extLst>
              </p:cNvPr>
              <p:cNvSpPr/>
              <p:nvPr/>
            </p:nvSpPr>
            <p:spPr>
              <a:xfrm>
                <a:off x="4636191" y="1991157"/>
                <a:ext cx="3346071" cy="365125"/>
              </a:xfrm>
              <a:prstGeom prst="wedgeRectCallout">
                <a:avLst>
                  <a:gd name="adj1" fmla="val -35129"/>
                  <a:gd name="adj2" fmla="val 95041"/>
                </a:avLst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has a diverging execution</a:t>
                </a:r>
                <a:endParaRPr kumimoji="1" lang="ja-JP" altLang="en-US" i="1" dirty="0"/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423235FF-9EA7-1B0D-B005-B517E4CBB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191" y="1991157"/>
                <a:ext cx="3346071" cy="365125"/>
              </a:xfrm>
              <a:prstGeom prst="wedgeRectCallout">
                <a:avLst>
                  <a:gd name="adj1" fmla="val -35129"/>
                  <a:gd name="adj2" fmla="val 95041"/>
                </a:avLst>
              </a:prstGeom>
              <a:blipFill>
                <a:blip r:embed="rId6"/>
                <a:stretch>
                  <a:fillRect t="-4444" r="-3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4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E4FF-BEE6-DB1E-626A-B0BD6FBF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CHCs Constraint Generation</a:t>
            </a:r>
            <a:br>
              <a:rPr lang="en-US" altLang="ja-JP" dirty="0"/>
            </a:br>
            <a:r>
              <a:rPr lang="en-US" altLang="ja-JP" dirty="0"/>
              <a:t>based on Dependent Refinement Types </a:t>
            </a:r>
            <a:r>
              <a:rPr lang="en-US" altLang="ja-JP" sz="3600" dirty="0">
                <a:solidFill>
                  <a:schemeClr val="tx2"/>
                </a:solidFill>
              </a:rPr>
              <a:t>[PPDP 2009]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6F4DA-2A86-4EBC-9E5B-2C05116D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2284D-A1EC-D09E-EF27-4BD1E375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372EB-4E4C-D703-6004-7A7B65937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grpSp>
        <p:nvGrpSpPr>
          <p:cNvPr id="7" name="Group 279"/>
          <p:cNvGrpSpPr/>
          <p:nvPr/>
        </p:nvGrpSpPr>
        <p:grpSpPr>
          <a:xfrm>
            <a:off x="4386767" y="4137119"/>
            <a:ext cx="6152408" cy="2359221"/>
            <a:chOff x="0" y="560765"/>
            <a:chExt cx="8750089" cy="3355335"/>
          </a:xfrm>
        </p:grpSpPr>
        <p:sp>
          <p:nvSpPr>
            <p:cNvPr id="8" name="Shape 275"/>
            <p:cNvSpPr/>
            <p:nvPr/>
          </p:nvSpPr>
          <p:spPr>
            <a:xfrm>
              <a:off x="0" y="560765"/>
              <a:ext cx="8750089" cy="33553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027" y="633115"/>
              <a:ext cx="8420101" cy="3200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Shape 280"/>
          <p:cNvSpPr/>
          <p:nvPr/>
        </p:nvSpPr>
        <p:spPr>
          <a:xfrm>
            <a:off x="1702319" y="1464470"/>
            <a:ext cx="4635337" cy="22796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sz="2391" dirty="0">
                <a:latin typeface="Comic Sans MS" panose="030F0702030302020204" pitchFamily="66" charset="0"/>
              </a:rPr>
              <a:t>let rec </a:t>
            </a:r>
            <a:r>
              <a:rPr sz="2391" dirty="0" err="1">
                <a:latin typeface="Comic Sans MS" panose="030F0702030302020204" pitchFamily="66" charset="0"/>
              </a:rPr>
              <a:t>mult</a:t>
            </a:r>
            <a:r>
              <a:rPr sz="2391" dirty="0">
                <a:latin typeface="Comic Sans MS" panose="030F0702030302020204" pitchFamily="66" charset="0"/>
              </a:rPr>
              <a:t> x y =</a:t>
            </a:r>
          </a:p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sz="2391" dirty="0">
                <a:latin typeface="Comic Sans MS" panose="030F0702030302020204" pitchFamily="66" charset="0"/>
              </a:rPr>
              <a:t>  if y = 0 then 0</a:t>
            </a:r>
          </a:p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sz="2391" dirty="0">
                <a:latin typeface="Comic Sans MS" panose="030F0702030302020204" pitchFamily="66" charset="0"/>
              </a:rPr>
              <a:t>  else x + </a:t>
            </a:r>
            <a:r>
              <a:rPr sz="2391" dirty="0" err="1">
                <a:latin typeface="Comic Sans MS" panose="030F0702030302020204" pitchFamily="66" charset="0"/>
              </a:rPr>
              <a:t>mult</a:t>
            </a:r>
            <a:r>
              <a:rPr sz="2391" dirty="0">
                <a:latin typeface="Comic Sans MS" panose="030F0702030302020204" pitchFamily="66" charset="0"/>
              </a:rPr>
              <a:t> x (y - 1)</a:t>
            </a:r>
          </a:p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sz="2391" dirty="0">
                <a:latin typeface="Comic Sans MS" panose="030F0702030302020204" pitchFamily="66" charset="0"/>
              </a:rPr>
              <a:t>let rec </a:t>
            </a:r>
            <a:r>
              <a:rPr sz="2391" dirty="0" err="1">
                <a:latin typeface="Comic Sans MS" panose="030F0702030302020204" pitchFamily="66" charset="0"/>
              </a:rPr>
              <a:t>mult_acc</a:t>
            </a:r>
            <a:r>
              <a:rPr sz="2391" dirty="0">
                <a:latin typeface="Comic Sans MS" panose="030F0702030302020204" pitchFamily="66" charset="0"/>
              </a:rPr>
              <a:t> x y a =</a:t>
            </a:r>
          </a:p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sz="2391" dirty="0">
                <a:latin typeface="Comic Sans MS" panose="030F0702030302020204" pitchFamily="66" charset="0"/>
              </a:rPr>
              <a:t>  if y = 0 then a</a:t>
            </a:r>
          </a:p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sz="2391" dirty="0">
                <a:latin typeface="Comic Sans MS" panose="030F0702030302020204" pitchFamily="66" charset="0"/>
              </a:rPr>
              <a:t>  else </a:t>
            </a:r>
            <a:r>
              <a:rPr sz="2391" dirty="0" err="1">
                <a:latin typeface="Comic Sans MS" panose="030F0702030302020204" pitchFamily="66" charset="0"/>
              </a:rPr>
              <a:t>mult_acc</a:t>
            </a:r>
            <a:r>
              <a:rPr sz="2391" dirty="0">
                <a:latin typeface="Comic Sans MS" panose="030F0702030302020204" pitchFamily="66" charset="0"/>
              </a:rPr>
              <a:t> x (y - 1) (a + x)</a:t>
            </a:r>
            <a:endParaRPr lang="en-US" sz="2391" dirty="0">
              <a:latin typeface="Comic Sans MS" panose="030F0702030302020204" pitchFamily="66" charset="0"/>
            </a:endParaRPr>
          </a:p>
        </p:txBody>
      </p:sp>
      <p:pic>
        <p:nvPicPr>
          <p:cNvPr id="11" name="図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57878" y="2576421"/>
            <a:ext cx="2063059" cy="1902522"/>
          </a:xfrm>
          <a:prstGeom prst="rect">
            <a:avLst/>
          </a:prstGeom>
        </p:spPr>
      </p:pic>
      <p:pic>
        <p:nvPicPr>
          <p:cNvPr id="12" name="図 1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30715" y="1417795"/>
            <a:ext cx="4050781" cy="1185379"/>
          </a:xfrm>
          <a:prstGeom prst="rect">
            <a:avLst/>
          </a:prstGeom>
        </p:spPr>
      </p:pic>
      <p:pic>
        <p:nvPicPr>
          <p:cNvPr id="13" name="図 1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394142" y="4137477"/>
            <a:ext cx="5652210" cy="940463"/>
          </a:xfrm>
          <a:prstGeom prst="rect">
            <a:avLst/>
          </a:prstGeom>
        </p:spPr>
      </p:pic>
      <p:pic>
        <p:nvPicPr>
          <p:cNvPr id="14" name="図 1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164387" y="3729070"/>
            <a:ext cx="1317971" cy="2109203"/>
          </a:xfrm>
          <a:prstGeom prst="rect">
            <a:avLst/>
          </a:prstGeom>
        </p:spPr>
      </p:pic>
      <p:pic>
        <p:nvPicPr>
          <p:cNvPr id="15" name="図 1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394143" y="5088404"/>
            <a:ext cx="6152406" cy="940464"/>
          </a:xfrm>
          <a:prstGeom prst="rect">
            <a:avLst/>
          </a:prstGeom>
        </p:spPr>
      </p:pic>
      <p:pic>
        <p:nvPicPr>
          <p:cNvPr id="16" name="図 1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286634" y="3322089"/>
            <a:ext cx="2474968" cy="2768607"/>
          </a:xfrm>
          <a:prstGeom prst="rect">
            <a:avLst/>
          </a:prstGeom>
        </p:spPr>
      </p:pic>
      <p:pic>
        <p:nvPicPr>
          <p:cNvPr id="17" name="図 16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422408" y="6054993"/>
            <a:ext cx="5809478" cy="437555"/>
          </a:xfrm>
          <a:prstGeom prst="rect">
            <a:avLst/>
          </a:prstGeom>
        </p:spPr>
      </p:pic>
      <p:sp>
        <p:nvSpPr>
          <p:cNvPr id="18" name="Shape 295"/>
          <p:cNvSpPr/>
          <p:nvPr/>
        </p:nvSpPr>
        <p:spPr>
          <a:xfrm>
            <a:off x="6683467" y="2114232"/>
            <a:ext cx="3773470" cy="11758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sz="2391" dirty="0">
                <a:latin typeface="Comic Sans MS" panose="030F0702030302020204" pitchFamily="66" charset="0"/>
              </a:rPr>
              <a:t>let main x y a =</a:t>
            </a:r>
          </a:p>
          <a:p>
            <a:pPr algn="l">
              <a:defRPr sz="3400">
                <a:latin typeface="Osaka−等幅"/>
                <a:ea typeface="Osaka−等幅"/>
                <a:cs typeface="Osaka−等幅"/>
                <a:sym typeface="Osaka−等幅"/>
              </a:defRPr>
            </a:pPr>
            <a:r>
              <a:rPr lang="en-US" sz="2391" dirty="0">
                <a:latin typeface="Comic Sans MS" panose="030F0702030302020204" pitchFamily="66" charset="0"/>
              </a:rPr>
              <a:t>  </a:t>
            </a:r>
            <a:r>
              <a:rPr sz="2391" dirty="0">
                <a:latin typeface="Comic Sans MS" panose="030F0702030302020204" pitchFamily="66" charset="0"/>
              </a:rPr>
              <a:t>assert (</a:t>
            </a:r>
            <a:r>
              <a:rPr lang="en-US" altLang="ja-JP" sz="2391" dirty="0" err="1">
                <a:latin typeface="Comic Sans MS" panose="030F0702030302020204" pitchFamily="66" charset="0"/>
              </a:rPr>
              <a:t>mult</a:t>
            </a:r>
            <a:r>
              <a:rPr lang="en-US" altLang="ja-JP" sz="2391" dirty="0">
                <a:latin typeface="Comic Sans MS" panose="030F0702030302020204" pitchFamily="66" charset="0"/>
              </a:rPr>
              <a:t> x y</a:t>
            </a:r>
            <a:r>
              <a:rPr sz="2391" dirty="0">
                <a:latin typeface="Comic Sans MS" panose="030F0702030302020204" pitchFamily="66" charset="0"/>
              </a:rPr>
              <a:t> + a</a:t>
            </a:r>
            <a:br>
              <a:rPr lang="en-US" sz="2391" dirty="0">
                <a:latin typeface="Comic Sans MS" panose="030F0702030302020204" pitchFamily="66" charset="0"/>
              </a:rPr>
            </a:br>
            <a:r>
              <a:rPr lang="en-US" sz="2391" dirty="0">
                <a:latin typeface="Comic Sans MS" panose="030F0702030302020204" pitchFamily="66" charset="0"/>
              </a:rPr>
              <a:t>              </a:t>
            </a:r>
            <a:r>
              <a:rPr sz="2391" dirty="0">
                <a:latin typeface="Comic Sans MS" panose="030F0702030302020204" pitchFamily="66" charset="0"/>
              </a:rPr>
              <a:t>= </a:t>
            </a:r>
            <a:r>
              <a:rPr lang="en-US" altLang="ja-JP" sz="2391" dirty="0" err="1">
                <a:latin typeface="Comic Sans MS" panose="030F0702030302020204" pitchFamily="66" charset="0"/>
              </a:rPr>
              <a:t>mult_acc</a:t>
            </a:r>
            <a:r>
              <a:rPr lang="en-US" altLang="ja-JP" sz="2391" dirty="0">
                <a:latin typeface="Comic Sans MS" panose="030F0702030302020204" pitchFamily="66" charset="0"/>
              </a:rPr>
              <a:t> x y a</a:t>
            </a:r>
            <a:r>
              <a:rPr sz="2391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19" name="図 18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405" y="2087852"/>
            <a:ext cx="3916770" cy="1269962"/>
          </a:xfrm>
          <a:prstGeom prst="rect">
            <a:avLst/>
          </a:prstGeom>
        </p:spPr>
      </p:pic>
      <p:pic>
        <p:nvPicPr>
          <p:cNvPr id="20" name="図 19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630713" y="2566997"/>
            <a:ext cx="4706942" cy="11637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1DED4D-A863-3967-E853-18FE70ABA104}"/>
              </a:ext>
            </a:extLst>
          </p:cNvPr>
          <p:cNvSpPr txBox="1"/>
          <p:nvPr/>
        </p:nvSpPr>
        <p:spPr>
          <a:xfrm>
            <a:off x="98651" y="5313131"/>
            <a:ext cx="32160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>
                <a:solidFill>
                  <a:schemeClr val="tx2"/>
                </a:solidFill>
              </a:rPr>
              <a:t>[PPDP 2009] Unno, Kobayashi. Dependent Type Inference with Interpolants.</a:t>
            </a:r>
          </a:p>
        </p:txBody>
      </p:sp>
    </p:spTree>
    <p:extLst>
      <p:ext uri="{BB962C8B-B14F-4D97-AF65-F5344CB8AC3E}">
        <p14:creationId xmlns:p14="http://schemas.microsoft.com/office/powerpoint/2010/main" val="42893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9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9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99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9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9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9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1" grpId="1" animBg="1" advAuto="0"/>
      <p:bldP spid="12" grpId="0" animBg="1" advAuto="0"/>
      <p:bldP spid="12" grpId="1" animBg="1" advAuto="0"/>
      <p:bldP spid="13" grpId="0" animBg="1" advAuto="0"/>
      <p:bldP spid="13" grpId="1" animBg="1" advAuto="0"/>
      <p:bldP spid="14" grpId="0" animBg="1" advAuto="0"/>
      <p:bldP spid="14" grpId="1" animBg="1" advAuto="0"/>
      <p:bldP spid="15" grpId="0" animBg="1" advAuto="0"/>
      <p:bldP spid="15" grpId="1" animBg="1" advAuto="0"/>
      <p:bldP spid="16" grpId="0" animBg="1" advAuto="0"/>
      <p:bldP spid="17" grpId="0" animBg="1" advAuto="0"/>
      <p:bldP spid="20" grpId="0" animBg="1" advAuto="0"/>
      <p:bldP spid="20" grpId="1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1E85AF-679D-F715-3DEE-92D8172F29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CHC Solving via Entailment Checking in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1E85AF-679D-F715-3DEE-92D8172F2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44" t="-2353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7B0DA-EE37-1BC4-914D-4F143E43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E1EFD-DEA0-75DE-CB15-71574799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90084-0242-6D35-A49C-CD4054A8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B96FC8C-A13C-1382-74F3-FC26BB0C85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872" y="1359673"/>
                <a:ext cx="6152408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dirty="0"/>
                  <a:t>The CHCs on the right is satisfiable if and only if</a:t>
                </a:r>
                <a:br>
                  <a:rPr lang="en-US" altLang="ja-JP" dirty="0"/>
                </a:br>
                <a:r>
                  <a:rPr lang="en-US" altLang="ja-JP" dirty="0"/>
                  <a:t>the following entailment holds in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</a:rPr>
                      <m:t>𝐂𝐋𝐏</m:t>
                    </m:r>
                  </m:oMath>
                </a14:m>
                <a:br>
                  <a:rPr lang="en-US" altLang="ja-JP" dirty="0"/>
                </a:br>
                <a:br>
                  <a:rPr lang="en-US" altLang="ja-JP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⊨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ja-JP" dirty="0"/>
                </a:br>
                <a:br>
                  <a:rPr lang="en-US" altLang="ja-JP" dirty="0"/>
                </a:br>
                <a:r>
                  <a:rPr lang="en-US" altLang="ja-JP" dirty="0"/>
                  <a:t>where</a:t>
                </a:r>
                <a:br>
                  <a:rPr lang="en-US" altLang="ja-JP" dirty="0"/>
                </a:br>
                <a:br>
                  <a:rPr lang="en-US" altLang="ja-JP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∨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mr>
                      </m:m>
                    </m:oMath>
                  </m:oMathPara>
                </a14:m>
                <a:br>
                  <a:rPr lang="en-US" altLang="ja-JP" b="0" dirty="0"/>
                </a:br>
                <a:br>
                  <a:rPr lang="en-US" altLang="ja-JP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∨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altLang="ja-JP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B96FC8C-A13C-1382-74F3-FC26BB0C8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2" y="1359673"/>
                <a:ext cx="6152408" cy="4351338"/>
              </a:xfrm>
              <a:prstGeom prst="rect">
                <a:avLst/>
              </a:prstGeom>
              <a:blipFill>
                <a:blip r:embed="rId3"/>
                <a:stretch>
                  <a:fillRect l="-1287" t="-8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279">
            <a:extLst>
              <a:ext uri="{FF2B5EF4-FFF2-40B4-BE49-F238E27FC236}">
                <a16:creationId xmlns:a16="http://schemas.microsoft.com/office/drawing/2014/main" id="{98A6F24E-32F4-2CCD-EE6D-E4AA7F381308}"/>
              </a:ext>
            </a:extLst>
          </p:cNvPr>
          <p:cNvGrpSpPr/>
          <p:nvPr/>
        </p:nvGrpSpPr>
        <p:grpSpPr>
          <a:xfrm>
            <a:off x="6039592" y="2818493"/>
            <a:ext cx="6152408" cy="2359221"/>
            <a:chOff x="0" y="560765"/>
            <a:chExt cx="8750089" cy="3355335"/>
          </a:xfrm>
        </p:grpSpPr>
        <p:sp>
          <p:nvSpPr>
            <p:cNvPr id="12" name="Shape 275">
              <a:extLst>
                <a:ext uri="{FF2B5EF4-FFF2-40B4-BE49-F238E27FC236}">
                  <a16:creationId xmlns:a16="http://schemas.microsoft.com/office/drawing/2014/main" id="{554B3BC3-087A-FD4C-7CC3-E87D6993D721}"/>
                </a:ext>
              </a:extLst>
            </p:cNvPr>
            <p:cNvSpPr/>
            <p:nvPr/>
          </p:nvSpPr>
          <p:spPr>
            <a:xfrm>
              <a:off x="0" y="560765"/>
              <a:ext cx="8750089" cy="33553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/>
            </a:p>
          </p:txBody>
        </p:sp>
        <p:pic>
          <p:nvPicPr>
            <p:cNvPr id="13" name="pasted-image.pdf">
              <a:extLst>
                <a:ext uri="{FF2B5EF4-FFF2-40B4-BE49-F238E27FC236}">
                  <a16:creationId xmlns:a16="http://schemas.microsoft.com/office/drawing/2014/main" id="{4B579AF1-37E2-F674-362E-B06D3AC08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027" y="633115"/>
              <a:ext cx="8420101" cy="3200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04177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21E62A5-37E1-F069-16B1-513C6BEE1A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r>
                  <a:rPr kumimoji="1" lang="en-US" altLang="ja-JP" dirty="0"/>
                  <a:t>: An Extension of </a:t>
                </a:r>
                <a:r>
                  <a:rPr lang="en-US" altLang="ja-JP" dirty="0"/>
                  <a:t>CLP with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Quantifiers</a:t>
                </a:r>
                <a:r>
                  <a:rPr lang="en-US" altLang="ja-JP" dirty="0"/>
                  <a:t> and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Arbitrarily-Nested (Co-)Inductive Predicates</a:t>
                </a:r>
                <a:endParaRPr kumimoji="1" lang="ja-JP" alt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21E62A5-37E1-F069-16B1-513C6BEE1A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88" t="-24118" b="-32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0934C8B-8CA3-97AC-AD03-55F770E403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Can be seen as a first-order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fixpoint logic</a:t>
                </a:r>
                <a:r>
                  <a:rPr kumimoji="1" lang="en-US" altLang="ja-JP" dirty="0"/>
                  <a:t> </a:t>
                </a:r>
                <a:r>
                  <a:rPr lang="en-US" altLang="ja-JP" dirty="0"/>
                  <a:t>modulo background theories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0934C8B-8CA3-97AC-AD03-55F770E403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67F2DF-9E9C-AE44-7B60-0513AFA4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E053C7-AE50-2FA2-6847-01112F9B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38D98E-C884-FCA5-DA6F-C4E2A001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EDB45EA-D333-1FFB-6CCF-531F75FE2414}"/>
                  </a:ext>
                </a:extLst>
              </p:cNvPr>
              <p:cNvSpPr txBox="1"/>
              <p:nvPr/>
            </p:nvSpPr>
            <p:spPr>
              <a:xfrm>
                <a:off x="329531" y="1756804"/>
                <a:ext cx="11532936" cy="1070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solidFill>
                      <a:srgbClr val="0070C0"/>
                    </a:solidFill>
                  </a:rPr>
                  <a:t>(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formulas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)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𝜙</m:t>
                    </m:r>
                    <m:r>
                      <m:rPr>
                        <m:aln/>
                      </m:rPr>
                      <a:rPr lang="en-US" altLang="ja-JP" sz="2800" i="1"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 ⊥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⊤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¬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∀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altLang="ja-JP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800" dirty="0">
                    <a:solidFill>
                      <a:srgbClr val="0070C0"/>
                    </a:solidFill>
                  </a:rPr>
                  <a:t>(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terms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)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∷=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</m:oMath>
                </a14:m>
                <a:r>
                  <a:rPr lang="en-US" altLang="ja-JP" sz="2800" dirty="0">
                    <a:solidFill>
                      <a:srgbClr val="0070C0"/>
                    </a:solidFill>
                  </a:rPr>
                  <a:t>(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predicates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)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∷=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  <m:acc>
                          <m:accPr>
                            <m:chr m:val="⃗"/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acc>
                      <m:accPr>
                        <m:chr m:val="⃗"/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ja-JP" sz="2800" i="1" dirty="0">
                    <a:latin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EDB45EA-D333-1FFB-6CCF-531F75FE2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31" y="1756804"/>
                <a:ext cx="11532936" cy="1070934"/>
              </a:xfrm>
              <a:prstGeom prst="rect">
                <a:avLst/>
              </a:prstGeom>
              <a:blipFill>
                <a:blip r:embed="rId5"/>
                <a:stretch>
                  <a:fillRect l="-1057" t="-3409" b="-113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574BEF4-6C8C-33AC-B0EC-172862DE6531}"/>
                  </a:ext>
                </a:extLst>
              </p:cNvPr>
              <p:cNvSpPr txBox="1"/>
              <p:nvPr/>
            </p:nvSpPr>
            <p:spPr>
              <a:xfrm>
                <a:off x="646657" y="2825244"/>
                <a:ext cx="10898686" cy="259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400" dirty="0"/>
                  <a:t> ranges over </a:t>
                </a:r>
                <a:r>
                  <a:rPr lang="en-US" altLang="ja-JP" sz="2400" i="1" dirty="0"/>
                  <a:t>predicate</a:t>
                </a:r>
                <a:r>
                  <a:rPr lang="en-US" altLang="ja-JP" sz="2400" dirty="0"/>
                  <a:t> symbols and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sz="2400" dirty="0"/>
                  <a:t> ranges over </a:t>
                </a:r>
                <a:r>
                  <a:rPr lang="en-US" altLang="ja-JP" sz="2400" i="1" dirty="0"/>
                  <a:t>function</a:t>
                </a:r>
                <a:r>
                  <a:rPr lang="en-US" altLang="ja-JP" sz="2400" dirty="0"/>
                  <a:t> symbols in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400" dirty="0"/>
                  <a:t>,</a:t>
                </a:r>
              </a:p>
              <a:p>
                <a:pPr marL="228600" indent="-22860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2400" dirty="0"/>
                  <a:t> ranges over </a:t>
                </a:r>
                <a:r>
                  <a:rPr lang="en-US" altLang="ja-JP" sz="2400" i="1" dirty="0"/>
                  <a:t>term</a:t>
                </a:r>
                <a:r>
                  <a:rPr lang="en-US" altLang="ja-JP" sz="2400" dirty="0"/>
                  <a:t> variables and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ja-JP" sz="2400" dirty="0"/>
                  <a:t> ranges over </a:t>
                </a:r>
                <a:r>
                  <a:rPr lang="en-US" altLang="ja-JP" sz="2400" i="1" dirty="0"/>
                  <a:t>predicate</a:t>
                </a:r>
                <a:r>
                  <a:rPr lang="en-US" altLang="ja-JP" sz="2400" dirty="0"/>
                  <a:t> variables,</a:t>
                </a:r>
              </a:p>
              <a:p>
                <a:pPr marL="228600" indent="-22860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Predicates occur only positively in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acc>
                      <m:accPr>
                        <m:chr m:val="⃗"/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acc>
                      <m:accPr>
                        <m:chr m:val="⃗"/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ja-JP" sz="2400" dirty="0"/>
                  <a:t> for monotonicity</a:t>
                </a:r>
              </a:p>
              <a:p>
                <a:pPr marL="228600" indent="-22860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srgbClr val="4D4D4D"/>
                    </a:solidFill>
                  </a:rPr>
                  <a:t>Least fixpoints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acc>
                      <m:accPr>
                        <m:chr m:val="⃗"/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ja-JP" sz="2400" dirty="0">
                    <a:solidFill>
                      <a:srgbClr val="4D4D4D"/>
                    </a:solidFill>
                  </a:rPr>
                  <a:t> represent </a:t>
                </a:r>
                <a:r>
                  <a:rPr lang="en-US" altLang="ja-JP" sz="2400" i="1" dirty="0">
                    <a:solidFill>
                      <a:srgbClr val="4D4D4D"/>
                    </a:solidFill>
                  </a:rPr>
                  <a:t>inductive predicates</a:t>
                </a:r>
                <a:r>
                  <a:rPr lang="en-US" altLang="ja-JP" sz="2400" dirty="0">
                    <a:solidFill>
                      <a:srgbClr val="4D4D4D"/>
                    </a:solidFill>
                  </a:rPr>
                  <a:t>, and</a:t>
                </a:r>
                <a:br>
                  <a:rPr lang="en-US" altLang="ja-JP" sz="2400" dirty="0">
                    <a:solidFill>
                      <a:srgbClr val="4D4D4D"/>
                    </a:solidFill>
                  </a:rPr>
                </a:br>
                <a:r>
                  <a:rPr lang="en-US" altLang="ja-JP" sz="2400" dirty="0">
                    <a:solidFill>
                      <a:srgbClr val="4D4D4D"/>
                    </a:solidFill>
                  </a:rPr>
                  <a:t>greatest fixpoints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acc>
                      <m:accPr>
                        <m:chr m:val="⃗"/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ja-JP" altLang="en-US" sz="2400" dirty="0">
                    <a:solidFill>
                      <a:srgbClr val="4D4D4D"/>
                    </a:solidFill>
                  </a:rPr>
                  <a:t> </a:t>
                </a:r>
                <a:r>
                  <a:rPr lang="en-US" altLang="ja-JP" sz="2400" dirty="0">
                    <a:solidFill>
                      <a:srgbClr val="4D4D4D"/>
                    </a:solidFill>
                  </a:rPr>
                  <a:t>represent </a:t>
                </a:r>
                <a:r>
                  <a:rPr lang="en-US" altLang="ja-JP" sz="2400" i="1" dirty="0">
                    <a:solidFill>
                      <a:srgbClr val="4D4D4D"/>
                    </a:solidFill>
                  </a:rPr>
                  <a:t>co-inductive predicates</a:t>
                </a:r>
              </a:p>
              <a:p>
                <a:pPr marL="685800" lvl="1" indent="-22860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We also use equational 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form: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altLang="ja-JP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574BEF4-6C8C-33AC-B0EC-172862DE6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57" y="2825244"/>
                <a:ext cx="10898686" cy="2594556"/>
              </a:xfrm>
              <a:prstGeom prst="rect">
                <a:avLst/>
              </a:prstGeom>
              <a:blipFill>
                <a:blip r:embed="rId6"/>
                <a:stretch>
                  <a:fillRect l="-727" t="-1643" b="-3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6B0777-3940-19F6-E69F-B3344712B438}"/>
                  </a:ext>
                </a:extLst>
              </p:cNvPr>
              <p:cNvSpPr txBox="1"/>
              <p:nvPr/>
            </p:nvSpPr>
            <p:spPr>
              <a:xfrm>
                <a:off x="68833" y="5364124"/>
                <a:ext cx="11926956" cy="12953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E</a:t>
                </a:r>
                <a:r>
                  <a:rPr lang="en-US" altLang="ja-JP" sz="2400" dirty="0"/>
                  <a:t>xamples (integer arithmetic as </a:t>
                </a:r>
                <a:r>
                  <a:rPr lang="ja-JP" altLang="en-US" sz="2400" dirty="0"/>
                  <a:t>𝑇</a:t>
                </a:r>
                <a:r>
                  <a:rPr lang="en-US" altLang="ja-JP" sz="2400" dirty="0"/>
                  <a:t>):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6B0777-3940-19F6-E69F-B3344712B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" y="5364124"/>
                <a:ext cx="11926956" cy="1295355"/>
              </a:xfrm>
              <a:prstGeom prst="rect">
                <a:avLst/>
              </a:prstGeom>
              <a:blipFill>
                <a:blip r:embed="rId7"/>
                <a:stretch>
                  <a:fillRect l="-613" t="-32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C513D7-7479-7A51-68A1-7A4B8062F8E5}"/>
                  </a:ext>
                </a:extLst>
              </p:cNvPr>
              <p:cNvSpPr txBox="1"/>
              <p:nvPr/>
            </p:nvSpPr>
            <p:spPr>
              <a:xfrm>
                <a:off x="4242156" y="5772281"/>
                <a:ext cx="40018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∨…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C513D7-7479-7A51-68A1-7A4B8062F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56" y="5772281"/>
                <a:ext cx="400181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5EA905-7EDD-B7B3-644E-126CC53B8461}"/>
                  </a:ext>
                </a:extLst>
              </p:cNvPr>
              <p:cNvSpPr txBox="1"/>
              <p:nvPr/>
            </p:nvSpPr>
            <p:spPr>
              <a:xfrm>
                <a:off x="8113065" y="5779128"/>
                <a:ext cx="23488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⇔∃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5EA905-7EDD-B7B3-644E-126CC53B8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065" y="5779128"/>
                <a:ext cx="2348827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9C4718-DA4C-D89E-71BF-0255E176BC92}"/>
                  </a:ext>
                </a:extLst>
              </p:cNvPr>
              <p:cNvSpPr txBox="1"/>
              <p:nvPr/>
            </p:nvSpPr>
            <p:spPr>
              <a:xfrm>
                <a:off x="4242156" y="6156203"/>
                <a:ext cx="50669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∧…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9C4718-DA4C-D89E-71BF-0255E176B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56" y="6156203"/>
                <a:ext cx="5066966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0B9DA1-A172-4245-8AE4-CF5E4B9B27D8}"/>
                  </a:ext>
                </a:extLst>
              </p:cNvPr>
              <p:cNvSpPr txBox="1"/>
              <p:nvPr/>
            </p:nvSpPr>
            <p:spPr>
              <a:xfrm>
                <a:off x="9130891" y="6155519"/>
                <a:ext cx="29099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⇔∀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0B9DA1-A172-4245-8AE4-CF5E4B9B2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891" y="6155519"/>
                <a:ext cx="2909942" cy="461665"/>
              </a:xfrm>
              <a:prstGeom prst="rect">
                <a:avLst/>
              </a:prstGeom>
              <a:blipFill>
                <a:blip r:embed="rId11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3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5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4ABF-0BCD-ADEF-C571-F739AD28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Entailment Checking via Inductive Theorem Proving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486B7-8BB2-F9AE-312D-938C8BE9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6E83-3140-EDC1-089D-D2B65B27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E9121-06D8-5659-6568-55FF4AC0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896422" y="5802605"/>
                <a:ext cx="6679009" cy="54829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spAutoFit/>
              </a:bodyPr>
              <a:lstStyle/>
              <a:p>
                <a:pPr algn="ctr" defTabSz="410751" hangingPunc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ja-JP" sz="3094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𝑃</m:t>
                      </m:r>
                      <m:d>
                        <m:dPr>
                          <m:ctrlP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dPr>
                        <m:e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𝑥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𝑦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3094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3094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ja-JP" sz="3094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3094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∧</m:t>
                      </m:r>
                      <m:r>
                        <a:rPr kumimoji="0" lang="en-US" altLang="ja-JP" sz="3094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𝑄</m:t>
                      </m:r>
                      <m:d>
                        <m:dPr>
                          <m:ctrlP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dPr>
                        <m:e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𝑥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𝑦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𝑎</m:t>
                          </m:r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3094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3094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ja-JP" sz="3094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3094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⊨</m:t>
                      </m:r>
                      <m:sSub>
                        <m:sSubPr>
                          <m:ctrlP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sSubPr>
                        <m:e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1</m:t>
                          </m:r>
                        </m:sub>
                      </m:sSub>
                      <m:r>
                        <a:rPr kumimoji="0" lang="en-US" altLang="ja-JP" sz="3094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+</m:t>
                      </m:r>
                      <m:r>
                        <a:rPr kumimoji="0" lang="en-US" altLang="ja-JP" sz="3094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𝑎</m:t>
                      </m:r>
                      <m:r>
                        <a:rPr kumimoji="0" lang="en-US" altLang="ja-JP" sz="3094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=</m:t>
                      </m:r>
                      <m:sSub>
                        <m:sSubPr>
                          <m:ctrlP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sSubPr>
                        <m:e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ja-JP" sz="3094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ja-JP" altLang="en-US" sz="3094" dirty="0">
                  <a:solidFill>
                    <a:srgbClr val="0070C0"/>
                  </a:solidFill>
                  <a:latin typeface="Calibri"/>
                  <a:ea typeface="ＭＳ Ｐゴシック" panose="020B0600070205080204" pitchFamily="50" charset="-128"/>
                  <a:sym typeface="Gill Sans Light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422" y="5802605"/>
                <a:ext cx="6679009" cy="5482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四角形吹き出し 16"/>
              <p:cNvSpPr/>
              <p:nvPr/>
            </p:nvSpPr>
            <p:spPr>
              <a:xfrm>
                <a:off x="229487" y="4378634"/>
                <a:ext cx="2109507" cy="1795684"/>
              </a:xfrm>
              <a:prstGeom prst="wedgeRectCallout">
                <a:avLst>
                  <a:gd name="adj1" fmla="val 77134"/>
                  <a:gd name="adj2" fmla="val 41408"/>
                </a:avLst>
              </a:prstGeom>
              <a:ln/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spAutoFit/>
              </a:bodyPr>
              <a:lstStyle/>
              <a:p>
                <a:pPr algn="ctr" defTabSz="410751" hangingPunct="0"/>
                <a:r>
                  <a:rPr kumimoji="0" lang="en-US" altLang="ja-JP" sz="2800" dirty="0">
                    <a:solidFill>
                      <a:srgbClr val="FFFFFF"/>
                    </a:solidFill>
                    <a:latin typeface="Calibri"/>
                    <a:ea typeface="ＭＳ Ｐゴシック" panose="020B0600070205080204" pitchFamily="50" charset="-128"/>
                  </a:rPr>
                  <a:t>Prove this by induction on derivation of </a:t>
                </a:r>
                <a14:m>
                  <m:oMath xmlns:m="http://schemas.openxmlformats.org/officeDocument/2006/math">
                    <m:r>
                      <a:rPr kumimoji="0" lang="en-US" altLang="ja-JP" sz="2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altLang="ja-JP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altLang="ja-JP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altLang="ja-JP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0" lang="en-US" altLang="ja-JP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altLang="ja-JP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ja-JP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0" lang="ja-JP" altLang="en-US" sz="2800" dirty="0">
                  <a:solidFill>
                    <a:srgbClr val="FFFFFF"/>
                  </a:solidFill>
                  <a:latin typeface="Calibri"/>
                  <a:ea typeface="ＭＳ Ｐゴシック" panose="020B0600070205080204" pitchFamily="50" charset="-128"/>
                  <a:sym typeface="Gill Sans Light"/>
                </a:endParaRPr>
              </a:p>
            </p:txBody>
          </p:sp>
        </mc:Choice>
        <mc:Fallback xmlns="">
          <p:sp>
            <p:nvSpPr>
              <p:cNvPr id="17" name="四角形吹き出し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87" y="4378634"/>
                <a:ext cx="2109507" cy="1795684"/>
              </a:xfrm>
              <a:prstGeom prst="wedgeRectCallout">
                <a:avLst>
                  <a:gd name="adj1" fmla="val 77134"/>
                  <a:gd name="adj2" fmla="val 41408"/>
                </a:avLst>
              </a:prstGeom>
              <a:blipFill>
                <a:blip r:embed="rId3"/>
                <a:stretch>
                  <a:fillRect l="-3146" t="-2694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E5EFAF9-18AF-403C-A010-A5EDD435A24C}"/>
              </a:ext>
            </a:extLst>
          </p:cNvPr>
          <p:cNvGrpSpPr/>
          <p:nvPr/>
        </p:nvGrpSpPr>
        <p:grpSpPr>
          <a:xfrm>
            <a:off x="2629838" y="3652782"/>
            <a:ext cx="6945593" cy="1978983"/>
            <a:chOff x="2160590" y="3520701"/>
            <a:chExt cx="6945593" cy="1978983"/>
          </a:xfrm>
        </p:grpSpPr>
        <p:sp>
          <p:nvSpPr>
            <p:cNvPr id="12" name="Shape 437"/>
            <p:cNvSpPr/>
            <p:nvPr/>
          </p:nvSpPr>
          <p:spPr>
            <a:xfrm>
              <a:off x="2160590" y="3520701"/>
              <a:ext cx="6945593" cy="197898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5719" tIns="35719" rIns="35719" bIns="35719" anchor="ctr"/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2830" y="3686999"/>
              <a:ext cx="2241352" cy="76795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2829" y="4608602"/>
              <a:ext cx="2241352" cy="76795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pasted-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5374" y="4607295"/>
              <a:ext cx="4277320" cy="76795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" name="pasted-image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1643" y="3684973"/>
              <a:ext cx="3964781" cy="767954"/>
            </a:xfrm>
            <a:prstGeom prst="rect">
              <a:avLst/>
            </a:prstGeom>
            <a:ln w="12700">
              <a:miter lim="400000"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947057" y="1307948"/>
                <a:ext cx="9933032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⇐</m:t>
                      </m:r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⇐</m:t>
                      </m:r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kumimoji="0" lang="en-US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ja-JP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ja-JP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0" lang="en-US" altLang="ja-JP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ja-JP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⇐</m:t>
                      </m:r>
                      <m:r>
                        <a:rPr kumimoji="0" lang="en-US" altLang="ja-JP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ja-JP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0" lang="en-US" altLang="ja-JP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ja-JP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altLang="ja-JP" sz="3200" dirty="0">
                  <a:solidFill>
                    <a:srgbClr val="0070C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57" y="1307948"/>
                <a:ext cx="9933032" cy="1569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hape 476"/>
          <p:cNvSpPr/>
          <p:nvPr/>
        </p:nvSpPr>
        <p:spPr>
          <a:xfrm rot="5400000">
            <a:off x="5814302" y="2406891"/>
            <a:ext cx="576664" cy="1716608"/>
          </a:xfrm>
          <a:prstGeom prst="rightArrow">
            <a:avLst>
              <a:gd name="adj1" fmla="val 41391"/>
              <a:gd name="adj2" fmla="val 63088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57200">
              <a:defRPr>
                <a:solidFill>
                  <a:srgbClr val="FFFFFF"/>
                </a:solidFill>
              </a:defRPr>
            </a:pPr>
            <a:endParaRPr kumimoji="0" sz="1266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2121" y="9527"/>
            <a:ext cx="8307760" cy="1325563"/>
          </a:xfrm>
        </p:spPr>
        <p:txBody>
          <a:bodyPr/>
          <a:lstStyle/>
          <a:p>
            <a:r>
              <a:rPr lang="en-US" altLang="ja-JP" dirty="0"/>
              <a:t>Principle of Induction on Derivation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44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hape 450"/>
              <p:cNvSpPr txBox="1">
                <a:spLocks/>
              </p:cNvSpPr>
              <p:nvPr/>
            </p:nvSpPr>
            <p:spPr>
              <a:xfrm>
                <a:off x="1942121" y="1189420"/>
                <a:ext cx="8307761" cy="27628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321457" algn="ctr">
                  <a:lnSpc>
                    <a:spcPct val="100000"/>
                  </a:lnSpc>
                  <a:spcBef>
                    <a:spcPts val="2742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altLang="ja-JP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ja-JP" sz="36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   if and only if</a:t>
                </a:r>
                <a:br>
                  <a:rPr lang="en-US" altLang="ja-JP" sz="3600" dirty="0">
                    <a:solidFill>
                      <a:srgbClr val="0070C0"/>
                    </a:solidFill>
                    <a:latin typeface="Calibri"/>
                    <a:ea typeface="ＭＳ Ｐゴシック" panose="020B0600070205080204" pitchFamily="50" charset="-128"/>
                  </a:rPr>
                </a:b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d>
                      <m:dPr>
                        <m:ctrlP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sSup>
                          <m:sSupPr>
                            <m:ctrlPr>
                              <a:rPr lang="en-US" altLang="ja-JP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ja-JP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altLang="ja-JP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ja-JP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≺</m:t>
                        </m:r>
                        <m: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altLang="ja-JP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ja-JP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altLang="ja-JP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ja-JP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ja-JP" sz="36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 </a:t>
                </a:r>
              </a:p>
              <a:p>
                <a:pPr marL="0" lvl="2" indent="321457" algn="ctr">
                  <a:lnSpc>
                    <a:spcPct val="100000"/>
                  </a:lnSpc>
                  <a:spcBef>
                    <a:spcPts val="2742"/>
                  </a:spcBef>
                  <a:buNone/>
                </a:pPr>
                <a:r>
                  <a:rPr lang="en-US" altLang="ja-JP" sz="36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′≺</m:t>
                    </m:r>
                    <m:r>
                      <a:rPr lang="en-US" altLang="ja-JP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36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 represents that</a:t>
                </a:r>
                <a:br>
                  <a:rPr lang="en-US" altLang="ja-JP" sz="36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</a:b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ja-JP" sz="3600" dirty="0">
                    <a:solidFill>
                      <a:srgbClr val="FF0000"/>
                    </a:solidFill>
                    <a:latin typeface="Calibri"/>
                    <a:ea typeface="ＭＳ Ｐゴシック" panose="020B0600070205080204" pitchFamily="50" charset="-128"/>
                  </a:rPr>
                  <a:t> </a:t>
                </a:r>
                <a:r>
                  <a:rPr lang="en-US" altLang="ja-JP" sz="36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is a strict sub-derivation of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ja-JP" sz="3600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7" name="Shape 4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121" y="1189420"/>
                <a:ext cx="8307761" cy="2762821"/>
              </a:xfrm>
              <a:prstGeom prst="rect">
                <a:avLst/>
              </a:prstGeom>
              <a:blipFill>
                <a:blip r:embed="rId2"/>
                <a:stretch>
                  <a:fillRect t="-2845" b="-56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661AFAC-0852-45C6-9AEE-EDE39E3FC075}"/>
                  </a:ext>
                </a:extLst>
              </p:cNvPr>
              <p:cNvSpPr txBox="1"/>
              <p:nvPr/>
            </p:nvSpPr>
            <p:spPr>
              <a:xfrm>
                <a:off x="2272830" y="4163725"/>
                <a:ext cx="4740581" cy="2213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ja-JP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ja-JP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ja-JP" sz="3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kumimoji="0" lang="en-US" altLang="ja-JP" sz="3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kumimoji="0" lang="en-US" altLang="ja-JP" sz="36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altLang="ja-JP" sz="36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ja-JP" sz="36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kumimoji="0" lang="en-US" altLang="ja-JP" sz="36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altLang="ja-JP" sz="36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ja-JP" sz="36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altLang="ja-JP" sz="3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/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kumimoji="0" lang="en-US" altLang="ja-JP" sz="36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0" lang="en-US" altLang="ja-JP" sz="36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𝐷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0" lang="en-US" altLang="ja-JP" sz="3600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ja-JP" sz="3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ja-JP" sz="3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ja-JP" sz="3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ja-JP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ja-JP" sz="3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ja-JP" sz="3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ja-JP" sz="3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f>
                                  <m:fPr>
                                    <m:ctrlPr>
                                      <a:rPr kumimoji="0" lang="en-US" altLang="ja-JP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0" lang="en-US" altLang="ja-JP" sz="3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3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3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altLang="ja-JP" sz="3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3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3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num>
                        <m:den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3600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661AFAC-0852-45C6-9AEE-EDE39E3FC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830" y="4163725"/>
                <a:ext cx="4740581" cy="2213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吹き出し: 四角形 19">
                <a:extLst>
                  <a:ext uri="{FF2B5EF4-FFF2-40B4-BE49-F238E27FC236}">
                    <a16:creationId xmlns:a16="http://schemas.microsoft.com/office/drawing/2014/main" id="{11E36D68-9F41-46CA-827F-7A7EEC57E867}"/>
                  </a:ext>
                </a:extLst>
              </p:cNvPr>
              <p:cNvSpPr/>
              <p:nvPr/>
            </p:nvSpPr>
            <p:spPr>
              <a:xfrm>
                <a:off x="7576195" y="3921762"/>
                <a:ext cx="4558342" cy="2617151"/>
              </a:xfrm>
              <a:prstGeom prst="wedgeRectCallout">
                <a:avLst>
                  <a:gd name="adj1" fmla="val -63692"/>
                  <a:gd name="adj2" fmla="val 2152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r>
                  <a:rPr kumimoji="0" lang="en-US" altLang="ja-JP" sz="32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Assume </a:t>
                </a:r>
                <a14:m>
                  <m:oMath xmlns:m="http://schemas.openxmlformats.org/officeDocument/2006/math">
                    <m:r>
                      <a:rPr kumimoji="0" lang="en-US" altLang="ja-JP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kumimoji="0" lang="ar-AE" altLang="ja-JP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ar-AE" altLang="ja-JP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ja-JP" altLang="ar-AE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kumimoji="0" lang="ar-AE" altLang="ja-JP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ja-JP" altLang="ar-AE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0" lang="ar-AE" altLang="ja-JP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0" lang="ar-AE" altLang="ja-JP" sz="32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ja-JP" altLang="ar-AE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kumimoji="0" lang="ar-AE" altLang="ja-JP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ja-JP" altLang="ar-AE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0" lang="ar-AE" altLang="ja-JP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ja-JP" altLang="ar-AE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kumimoji="0" lang="ar-AE" altLang="ja-JP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ja-JP" altLang="ar-AE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ar-AE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kumimoji="0" lang="ar-AE" altLang="ja-JP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kumimoji="0" lang="en-US" altLang="ja-JP" sz="32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ar-AE" altLang="ja-JP" sz="3200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a:rPr kumimoji="0" lang="ja-JP" altLang="ar-AE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0" lang="ar-AE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ar-AE" altLang="ja-JP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kumimoji="0" lang="en-US" altLang="ja-JP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ar-AE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kumimoji="0" lang="ar-AE" altLang="ja-JP" sz="3200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a:rPr kumimoji="0" lang="ja-JP" altLang="ar-AE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0" lang="ar-AE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ar-AE" altLang="ja-JP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altLang="ja-JP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kumimoji="0" lang="en-US" altLang="ja-JP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ar-AE" altLang="ja-JP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ja-JP" altLang="ar-AE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0" lang="ar-AE" altLang="ja-JP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ar-AE" altLang="ja-JP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altLang="ja-JP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altLang="ja-JP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kumimoji="0" lang="en-US" altLang="ja-JP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kumimoji="0" lang="en-US" altLang="ja-JP" sz="32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</a:br>
                <a:r>
                  <a:rPr kumimoji="0" lang="en-US" altLang="ja-JP" sz="32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and prove </a:t>
                </a:r>
                <a14:m>
                  <m:oMath xmlns:m="http://schemas.openxmlformats.org/officeDocument/2006/math">
                    <m:r>
                      <a:rPr kumimoji="0" lang="ja-JP" altLang="ar-AE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kumimoji="0" lang="ar-AE" altLang="ja-JP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ja-JP" altLang="en-US" sz="2000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" name="吹き出し: 四角形 19">
                <a:extLst>
                  <a:ext uri="{FF2B5EF4-FFF2-40B4-BE49-F238E27FC236}">
                    <a16:creationId xmlns:a16="http://schemas.microsoft.com/office/drawing/2014/main" id="{11E36D68-9F41-46CA-827F-7A7EEC57E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195" y="3921762"/>
                <a:ext cx="4558342" cy="2617151"/>
              </a:xfrm>
              <a:prstGeom prst="wedgeRectCallout">
                <a:avLst>
                  <a:gd name="adj1" fmla="val -63692"/>
                  <a:gd name="adj2" fmla="val 21529"/>
                </a:avLst>
              </a:prstGeom>
              <a:blipFill>
                <a:blip r:embed="rId4"/>
                <a:stretch>
                  <a:fillRect t="-3456" b="-78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57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45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3" name="Shape 474"/>
          <p:cNvSpPr/>
          <p:nvPr/>
        </p:nvSpPr>
        <p:spPr>
          <a:xfrm>
            <a:off x="1611041" y="129424"/>
            <a:ext cx="1811394" cy="483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8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defTabSz="457200"/>
            <a:r>
              <a:rPr kumimoji="0" lang="en-US" sz="2672" dirty="0">
                <a:solidFill>
                  <a:prstClr val="black"/>
                </a:solidFill>
              </a:rPr>
              <a:t>CHC Solving:</a:t>
            </a:r>
            <a:endParaRPr kumimoji="0" sz="2672" dirty="0">
              <a:solidFill>
                <a:prstClr val="black"/>
              </a:solidFill>
            </a:endParaRPr>
          </a:p>
        </p:txBody>
      </p:sp>
      <p:sp>
        <p:nvSpPr>
          <p:cNvPr id="24" name="Shape 475"/>
          <p:cNvSpPr/>
          <p:nvPr/>
        </p:nvSpPr>
        <p:spPr>
          <a:xfrm>
            <a:off x="1611042" y="3157435"/>
            <a:ext cx="4164603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defTabSz="457200"/>
            <a:r>
              <a:rPr kumimoji="0" lang="en-US" sz="2800" dirty="0">
                <a:solidFill>
                  <a:prstClr val="black"/>
                </a:solidFill>
              </a:rPr>
              <a:t>Inductive Theorem Proving</a:t>
            </a:r>
            <a:r>
              <a:rPr kumimoji="0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25" name="Shape 476"/>
          <p:cNvSpPr/>
          <p:nvPr/>
        </p:nvSpPr>
        <p:spPr>
          <a:xfrm rot="5400000">
            <a:off x="1585443" y="1655939"/>
            <a:ext cx="2512541" cy="604956"/>
          </a:xfrm>
          <a:prstGeom prst="rightArrow">
            <a:avLst>
              <a:gd name="adj1" fmla="val 41391"/>
              <a:gd name="adj2" fmla="val 63088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57200">
              <a:defRPr>
                <a:solidFill>
                  <a:srgbClr val="FFFFFF"/>
                </a:solidFill>
              </a:defRPr>
            </a:pPr>
            <a:endParaRPr kumimoji="0" sz="1266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Shape 478"/>
          <p:cNvSpPr/>
          <p:nvPr/>
        </p:nvSpPr>
        <p:spPr>
          <a:xfrm>
            <a:off x="3437708" y="677306"/>
            <a:ext cx="6600604" cy="24391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63" y="705792"/>
            <a:ext cx="6418586" cy="19168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" name="Group 485"/>
          <p:cNvGrpSpPr/>
          <p:nvPr/>
        </p:nvGrpSpPr>
        <p:grpSpPr>
          <a:xfrm>
            <a:off x="2400989" y="4403992"/>
            <a:ext cx="7465819" cy="1945349"/>
            <a:chOff x="0" y="0"/>
            <a:chExt cx="10618051" cy="2766718"/>
          </a:xfrm>
        </p:grpSpPr>
        <p:sp>
          <p:nvSpPr>
            <p:cNvPr id="29" name="Shape 480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0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pasted-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pasted-image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" name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4898" y="2706658"/>
            <a:ext cx="6169080" cy="366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pasted-image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0809" y="3717750"/>
            <a:ext cx="7330382" cy="4353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2417000" y="3577129"/>
                <a:ext cx="7433796" cy="59150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spAutoFit/>
              </a:bodyPr>
              <a:lstStyle/>
              <a:p>
                <a:pPr algn="ctr" defTabSz="41075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3375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∅</m:t>
                      </m:r>
                      <m:r>
                        <a:rPr kumimoji="0" lang="en-US" altLang="ja-JP" sz="337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;</m:t>
                      </m:r>
                      <m:r>
                        <a:rPr kumimoji="0" lang="en-US" altLang="ja-JP" sz="3375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𝑃</m:t>
                      </m:r>
                      <m:d>
                        <m:dPr>
                          <m:ctrlP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dPr>
                        <m:e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𝑥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𝑦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337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337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ja-JP" sz="337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3375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,</m:t>
                      </m:r>
                      <m:r>
                        <a:rPr kumimoji="0" lang="en-US" altLang="ja-JP" sz="3375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𝑄</m:t>
                      </m:r>
                      <m:d>
                        <m:dPr>
                          <m:ctrlP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dPr>
                        <m:e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𝑥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𝑦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𝑎</m:t>
                          </m:r>
                          <m:r>
                            <a:rPr kumimoji="0" lang="en-US" altLang="ja-JP" sz="3375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337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337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ja-JP" sz="3375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Gill Sans Light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337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⊢</m:t>
                      </m:r>
                      <m:sSub>
                        <m:sSubPr>
                          <m:ctrlPr>
                            <a:rPr kumimoji="0" lang="en-US" altLang="ja-JP" sz="337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sSubPr>
                        <m:e>
                          <m:r>
                            <a:rPr kumimoji="0" lang="en-US" altLang="ja-JP" sz="337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ja-JP" sz="337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1</m:t>
                          </m:r>
                        </m:sub>
                      </m:sSub>
                      <m:r>
                        <a:rPr kumimoji="0" lang="en-US" altLang="ja-JP" sz="337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+</m:t>
                      </m:r>
                      <m:r>
                        <a:rPr kumimoji="0" lang="en-US" altLang="ja-JP" sz="337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𝑎</m:t>
                      </m:r>
                      <m:r>
                        <a:rPr kumimoji="0" lang="en-US" altLang="ja-JP" sz="337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Gill Sans Light"/>
                        </a:rPr>
                        <m:t>=</m:t>
                      </m:r>
                      <m:sSub>
                        <m:sSubPr>
                          <m:ctrlPr>
                            <a:rPr kumimoji="0" lang="en-US" altLang="ja-JP" sz="337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</m:ctrlPr>
                        </m:sSubPr>
                        <m:e>
                          <m:r>
                            <a:rPr kumimoji="0" lang="en-US" altLang="ja-JP" sz="337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ja-JP" sz="337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Gill Sans Light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ja-JP" altLang="en-US" sz="3375" dirty="0">
                  <a:solidFill>
                    <a:srgbClr val="000000"/>
                  </a:solidFill>
                  <a:latin typeface="Calibri"/>
                  <a:ea typeface="ＭＳ Ｐゴシック" panose="020B0600070205080204" pitchFamily="50" charset="-128"/>
                  <a:sym typeface="Gill Sans Light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00" y="3577129"/>
                <a:ext cx="7433796" cy="5915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四角形吹き出し 36"/>
          <p:cNvSpPr/>
          <p:nvPr/>
        </p:nvSpPr>
        <p:spPr>
          <a:xfrm>
            <a:off x="1665315" y="3055641"/>
            <a:ext cx="5126877" cy="503023"/>
          </a:xfrm>
          <a:prstGeom prst="wedgeRectCallout">
            <a:avLst>
              <a:gd name="adj1" fmla="val -29773"/>
              <a:gd name="adj2" fmla="val 81615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57200"/>
            <a:r>
              <a:rPr kumimoji="0" lang="en-US" altLang="ja-JP" sz="280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Induction hypotheses and lemmas</a:t>
            </a:r>
          </a:p>
        </p:txBody>
      </p:sp>
      <p:sp>
        <p:nvSpPr>
          <p:cNvPr id="38" name="四角形吹き出し 37"/>
          <p:cNvSpPr/>
          <p:nvPr/>
        </p:nvSpPr>
        <p:spPr>
          <a:xfrm>
            <a:off x="3995480" y="4334882"/>
            <a:ext cx="2017392" cy="503023"/>
          </a:xfrm>
          <a:prstGeom prst="wedgeRectCallout">
            <a:avLst>
              <a:gd name="adj1" fmla="val -13519"/>
              <a:gd name="adj2" fmla="val -93149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57200"/>
            <a:r>
              <a:rPr kumimoji="0" lang="en-US" altLang="ja-JP" sz="28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>Premises</a:t>
            </a:r>
          </a:p>
        </p:txBody>
      </p:sp>
      <p:sp>
        <p:nvSpPr>
          <p:cNvPr id="21" name="四角形吹き出し 37">
            <a:extLst>
              <a:ext uri="{FF2B5EF4-FFF2-40B4-BE49-F238E27FC236}">
                <a16:creationId xmlns:a16="http://schemas.microsoft.com/office/drawing/2014/main" id="{7528FFF7-D2FA-4344-8E0C-1852FB0723F5}"/>
              </a:ext>
            </a:extLst>
          </p:cNvPr>
          <p:cNvSpPr/>
          <p:nvPr/>
        </p:nvSpPr>
        <p:spPr>
          <a:xfrm>
            <a:off x="7382425" y="3055640"/>
            <a:ext cx="2017392" cy="503023"/>
          </a:xfrm>
          <a:prstGeom prst="wedgeRectCallout">
            <a:avLst>
              <a:gd name="adj1" fmla="val -39204"/>
              <a:gd name="adj2" fmla="val 8055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57200"/>
            <a:r>
              <a:rPr kumimoji="0" lang="en-US" altLang="ja-JP" sz="28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Judgment</a:t>
            </a:r>
          </a:p>
        </p:txBody>
      </p:sp>
    </p:spTree>
    <p:extLst>
      <p:ext uri="{BB962C8B-B14F-4D97-AF65-F5344CB8AC3E}">
        <p14:creationId xmlns:p14="http://schemas.microsoft.com/office/powerpoint/2010/main" val="17461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661"/>
          <p:cNvSpPr/>
          <p:nvPr/>
        </p:nvSpPr>
        <p:spPr>
          <a:xfrm>
            <a:off x="3192276" y="4290475"/>
            <a:ext cx="1095074" cy="50097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 defTabSz="457200"/>
            <a:r>
              <a:rPr kumimoji="0" lang="en-US" sz="2800" dirty="0"/>
              <a:t>Unfold</a:t>
            </a:r>
            <a:endParaRPr kumimoji="0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46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7" name="Group 527"/>
          <p:cNvGrpSpPr/>
          <p:nvPr/>
        </p:nvGrpSpPr>
        <p:grpSpPr>
          <a:xfrm>
            <a:off x="2363091" y="563233"/>
            <a:ext cx="7465818" cy="1945350"/>
            <a:chOff x="0" y="0"/>
            <a:chExt cx="10618051" cy="2766718"/>
          </a:xfrm>
        </p:grpSpPr>
        <p:sp>
          <p:nvSpPr>
            <p:cNvPr id="8" name="Shape 522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Shape 528"/>
          <p:cNvSpPr/>
          <p:nvPr/>
        </p:nvSpPr>
        <p:spPr>
          <a:xfrm>
            <a:off x="1649015" y="5351154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Shape 529"/>
          <p:cNvSpPr/>
          <p:nvPr/>
        </p:nvSpPr>
        <p:spPr>
          <a:xfrm>
            <a:off x="3583712" y="5800034"/>
            <a:ext cx="1478545" cy="1"/>
          </a:xfrm>
          <a:prstGeom prst="line">
            <a:avLst/>
          </a:prstGeom>
          <a:ln w="63500">
            <a:solidFill>
              <a:srgbClr val="FF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hape 530"/>
          <p:cNvSpPr/>
          <p:nvPr/>
        </p:nvSpPr>
        <p:spPr>
          <a:xfrm>
            <a:off x="2468914" y="670760"/>
            <a:ext cx="2562846" cy="847309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Shape 531"/>
          <p:cNvSpPr/>
          <p:nvPr/>
        </p:nvSpPr>
        <p:spPr>
          <a:xfrm>
            <a:off x="5413119" y="670217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7" name="Shape 532"/>
          <p:cNvSpPr/>
          <p:nvPr/>
        </p:nvSpPr>
        <p:spPr>
          <a:xfrm>
            <a:off x="1673453" y="4944964"/>
            <a:ext cx="3828949" cy="401725"/>
          </a:xfrm>
          <a:prstGeom prst="roundRect">
            <a:avLst>
              <a:gd name="adj" fmla="val 33343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Shape 533"/>
          <p:cNvSpPr/>
          <p:nvPr/>
        </p:nvSpPr>
        <p:spPr>
          <a:xfrm>
            <a:off x="5810441" y="4940574"/>
            <a:ext cx="4755651" cy="401725"/>
          </a:xfrm>
          <a:prstGeom prst="roundRect">
            <a:avLst>
              <a:gd name="adj" fmla="val 33343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19" name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797" y="5418220"/>
            <a:ext cx="5536406" cy="33932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535"/>
          <p:cNvSpPr/>
          <p:nvPr/>
        </p:nvSpPr>
        <p:spPr>
          <a:xfrm>
            <a:off x="1757711" y="4290675"/>
            <a:ext cx="1102697" cy="50097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 defTabSz="457200"/>
            <a:r>
              <a:rPr kumimoji="0" sz="2800" dirty="0"/>
              <a:t>Induct</a:t>
            </a:r>
          </a:p>
        </p:txBody>
      </p:sp>
      <p:pic>
        <p:nvPicPr>
          <p:cNvPr id="21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341" y="4998486"/>
            <a:ext cx="3661173" cy="294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0650" y="4990110"/>
            <a:ext cx="4695230" cy="30265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hape 538"/>
              <p:cNvSpPr/>
              <p:nvPr/>
            </p:nvSpPr>
            <p:spPr>
              <a:xfrm>
                <a:off x="1828800" y="2454170"/>
                <a:ext cx="8839200" cy="1893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" y="0"/>
                    </a:moveTo>
                    <a:cubicBezTo>
                      <a:pt x="69" y="0"/>
                      <a:pt x="0" y="248"/>
                      <a:pt x="0" y="554"/>
                    </a:cubicBezTo>
                    <a:lnTo>
                      <a:pt x="0" y="15151"/>
                    </a:lnTo>
                    <a:cubicBezTo>
                      <a:pt x="0" y="15458"/>
                      <a:pt x="69" y="15706"/>
                      <a:pt x="156" y="15706"/>
                    </a:cubicBezTo>
                    <a:lnTo>
                      <a:pt x="1050" y="15706"/>
                    </a:lnTo>
                    <a:lnTo>
                      <a:pt x="1614" y="21600"/>
                    </a:lnTo>
                    <a:lnTo>
                      <a:pt x="2177" y="15706"/>
                    </a:lnTo>
                    <a:lnTo>
                      <a:pt x="21444" y="15706"/>
                    </a:lnTo>
                    <a:cubicBezTo>
                      <a:pt x="21531" y="15706"/>
                      <a:pt x="21600" y="15458"/>
                      <a:pt x="21600" y="15151"/>
                    </a:cubicBezTo>
                    <a:lnTo>
                      <a:pt x="21600" y="554"/>
                    </a:lnTo>
                    <a:cubicBezTo>
                      <a:pt x="21600" y="248"/>
                      <a:pt x="21531" y="0"/>
                      <a:pt x="21444" y="0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508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5719" tIns="35719" rIns="35719" bIns="35719"/>
              <a:lstStyle/>
              <a:p>
                <a:pPr defTabSz="457200">
                  <a:defRPr sz="3200"/>
                </a:pPr>
                <a:r>
                  <a:rPr kumimoji="0" lang="en-US" altLang="ja-JP" sz="2400" dirty="0">
                    <a:solidFill>
                      <a:srgbClr val="FF0000"/>
                    </a:solidFill>
                    <a:latin typeface="Calibri"/>
                    <a:ea typeface="ＭＳ Ｐゴシック" panose="020B0600070205080204" pitchFamily="50" charset="-128"/>
                  </a:rPr>
                  <a:t>Add an induction hypothesis:</a:t>
                </a:r>
              </a:p>
              <a:p>
                <a:pPr defTabSz="457200">
                  <a:defRPr sz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ja-JP" altLang="ar-AE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kumimoji="0"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0" lang="ar-AE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sSup>
                              <m:sSupPr>
                                <m:ctrlP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0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ar-AE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ar-AE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ja-JP" altLang="ar-AE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kumimoji="0"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kumimoji="0" lang="ar-AE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kumimoji="0"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ja-JP" altLang="ar-AE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kumimoji="0"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kumimoji="0" lang="ar-AE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kumimoji="0"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ja-JP" altLang="ar-AE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kumimoji="0" lang="ar-AE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kumimoji="0"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r>
                              <a:rPr kumimoji="0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≺</m:t>
                            </m:r>
                            <m:r>
                              <a:rPr kumimoji="0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ar-AE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ja-JP" altLang="ar-AE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ar-AE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0" lang="ja-JP" altLang="ar-AE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0" lang="ar-AE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ar-AE" altLang="ja-JP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ja-JP" altLang="ar-AE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kumimoji="0" lang="ar-AE" altLang="ja-JP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kumimoji="0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∧     </m:t>
                            </m:r>
                          </m:e>
                        </m:mr>
                        <m:mr>
                          <m:e>
                            <m:r>
                              <a:rPr kumimoji="0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kumimoji="0" lang="ja-JP" altLang="ar-A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0" lang="ar-AE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ar-AE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ar-AE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kumimoji="0" lang="ja-JP" altLang="ar-A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ja-JP" altLang="ar-AE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ja-JP" altLang="ar-AE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ja-JP" altLang="ar-AE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ja-JP" altLang="ar-AE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ar-AE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ja-JP" altLang="ar-A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kumimoji="0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mr>
                      </m:m>
                    </m:oMath>
                  </m:oMathPara>
                </a14:m>
                <a:endParaRPr kumimoji="0" lang="ar-AE" sz="28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Shape 5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54170"/>
                <a:ext cx="8839200" cy="1893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" y="0"/>
                    </a:moveTo>
                    <a:cubicBezTo>
                      <a:pt x="69" y="0"/>
                      <a:pt x="0" y="248"/>
                      <a:pt x="0" y="554"/>
                    </a:cubicBezTo>
                    <a:lnTo>
                      <a:pt x="0" y="15151"/>
                    </a:lnTo>
                    <a:cubicBezTo>
                      <a:pt x="0" y="15458"/>
                      <a:pt x="69" y="15706"/>
                      <a:pt x="156" y="15706"/>
                    </a:cubicBezTo>
                    <a:lnTo>
                      <a:pt x="1050" y="15706"/>
                    </a:lnTo>
                    <a:lnTo>
                      <a:pt x="1614" y="21600"/>
                    </a:lnTo>
                    <a:lnTo>
                      <a:pt x="2177" y="15706"/>
                    </a:lnTo>
                    <a:lnTo>
                      <a:pt x="21444" y="15706"/>
                    </a:lnTo>
                    <a:cubicBezTo>
                      <a:pt x="21531" y="15706"/>
                      <a:pt x="21600" y="15458"/>
                      <a:pt x="21600" y="15151"/>
                    </a:cubicBezTo>
                    <a:lnTo>
                      <a:pt x="21600" y="554"/>
                    </a:lnTo>
                    <a:cubicBezTo>
                      <a:pt x="21600" y="248"/>
                      <a:pt x="21531" y="0"/>
                      <a:pt x="21444" y="0"/>
                    </a:cubicBezTo>
                    <a:lnTo>
                      <a:pt x="156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l="-1440" t="-1852"/>
                </a:stretch>
              </a:blipFill>
              <a:ln w="508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hape 539"/>
          <p:cNvSpPr/>
          <p:nvPr/>
        </p:nvSpPr>
        <p:spPr>
          <a:xfrm>
            <a:off x="4372877" y="4342416"/>
            <a:ext cx="5161335" cy="39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37"/>
                </a:moveTo>
                <a:lnTo>
                  <a:pt x="0" y="10463"/>
                </a:lnTo>
                <a:cubicBezTo>
                  <a:pt x="0" y="4684"/>
                  <a:pt x="631" y="0"/>
                  <a:pt x="1409" y="0"/>
                </a:cubicBezTo>
                <a:lnTo>
                  <a:pt x="20191" y="0"/>
                </a:lnTo>
                <a:cubicBezTo>
                  <a:pt x="20969" y="0"/>
                  <a:pt x="21600" y="4684"/>
                  <a:pt x="21600" y="10463"/>
                </a:cubicBezTo>
                <a:lnTo>
                  <a:pt x="21600" y="11137"/>
                </a:lnTo>
                <a:cubicBezTo>
                  <a:pt x="21600" y="16916"/>
                  <a:pt x="20969" y="21600"/>
                  <a:pt x="20191" y="21600"/>
                </a:cubicBezTo>
                <a:lnTo>
                  <a:pt x="1409" y="21600"/>
                </a:lnTo>
                <a:cubicBezTo>
                  <a:pt x="631" y="21600"/>
                  <a:pt x="0" y="16916"/>
                  <a:pt x="0" y="11137"/>
                </a:cubicBezTo>
                <a:close/>
              </a:path>
            </a:pathLst>
          </a:cu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b"/>
          <a:lstStyle/>
          <a:p>
            <a:pPr algn="ctr" defTabSz="457200"/>
            <a:r>
              <a:rPr kumimoji="0" lang="en-US" sz="2800" dirty="0">
                <a:solidFill>
                  <a:prstClr val="black"/>
                </a:solidFill>
                <a:latin typeface="Calibri"/>
              </a:rPr>
              <a:t>Case analysis on the last rule used</a:t>
            </a:r>
            <a:endParaRPr kumimoji="0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Shape 588"/>
          <p:cNvSpPr/>
          <p:nvPr/>
        </p:nvSpPr>
        <p:spPr>
          <a:xfrm flipH="1">
            <a:off x="1875986" y="3629486"/>
            <a:ext cx="83820" cy="1426883"/>
          </a:xfrm>
          <a:prstGeom prst="line">
            <a:avLst/>
          </a:prstGeom>
          <a:ln w="63500">
            <a:solidFill>
              <a:srgbClr val="FF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Shape 589"/>
          <p:cNvSpPr/>
          <p:nvPr/>
        </p:nvSpPr>
        <p:spPr>
          <a:xfrm>
            <a:off x="2267844" y="3629486"/>
            <a:ext cx="3558150" cy="1449747"/>
          </a:xfrm>
          <a:prstGeom prst="line">
            <a:avLst/>
          </a:prstGeom>
          <a:ln w="63500">
            <a:solidFill>
              <a:srgbClr val="FF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四角形吹き出し 37">
            <a:extLst>
              <a:ext uri="{FF2B5EF4-FFF2-40B4-BE49-F238E27FC236}">
                <a16:creationId xmlns:a16="http://schemas.microsoft.com/office/drawing/2014/main" id="{0755168E-E733-4BAB-A740-307C76D272D6}"/>
              </a:ext>
            </a:extLst>
          </p:cNvPr>
          <p:cNvSpPr/>
          <p:nvPr/>
        </p:nvSpPr>
        <p:spPr>
          <a:xfrm>
            <a:off x="5377544" y="2332159"/>
            <a:ext cx="5290457" cy="503023"/>
          </a:xfrm>
          <a:prstGeom prst="wedgeRectCallout">
            <a:avLst>
              <a:gd name="adj1" fmla="val -8163"/>
              <a:gd name="adj2" fmla="val 78698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57200"/>
            <a:r>
              <a:rPr kumimoji="0" lang="en-US" altLang="ja-JP" sz="28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Guard to avoid unsound application</a:t>
            </a:r>
          </a:p>
        </p:txBody>
      </p:sp>
    </p:spTree>
    <p:extLst>
      <p:ext uri="{BB962C8B-B14F-4D97-AF65-F5344CB8AC3E}">
        <p14:creationId xmlns:p14="http://schemas.microsoft.com/office/powerpoint/2010/main" val="9839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47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28" name="Group 650"/>
          <p:cNvGrpSpPr/>
          <p:nvPr/>
        </p:nvGrpSpPr>
        <p:grpSpPr>
          <a:xfrm>
            <a:off x="2363091" y="563233"/>
            <a:ext cx="7465818" cy="1945350"/>
            <a:chOff x="0" y="0"/>
            <a:chExt cx="10618051" cy="2766718"/>
          </a:xfrm>
        </p:grpSpPr>
        <p:sp>
          <p:nvSpPr>
            <p:cNvPr id="29" name="Shape 645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0" name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" name="Shape 651"/>
          <p:cNvSpPr/>
          <p:nvPr/>
        </p:nvSpPr>
        <p:spPr>
          <a:xfrm>
            <a:off x="1649015" y="5351154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Shape 652"/>
          <p:cNvSpPr/>
          <p:nvPr/>
        </p:nvSpPr>
        <p:spPr>
          <a:xfrm>
            <a:off x="2468914" y="670760"/>
            <a:ext cx="2562846" cy="847309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6" name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797" y="5418220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7306" y="4956079"/>
            <a:ext cx="7697391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655"/>
          <p:cNvSpPr/>
          <p:nvPr/>
        </p:nvSpPr>
        <p:spPr>
          <a:xfrm>
            <a:off x="4147622" y="5264153"/>
            <a:ext cx="1760036" cy="1"/>
          </a:xfrm>
          <a:prstGeom prst="line">
            <a:avLst/>
          </a:prstGeom>
          <a:ln w="63500">
            <a:solidFill>
              <a:srgbClr val="FF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Shape 656"/>
          <p:cNvSpPr/>
          <p:nvPr/>
        </p:nvSpPr>
        <p:spPr>
          <a:xfrm>
            <a:off x="1649015" y="4888188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Shape 657"/>
          <p:cNvSpPr/>
          <p:nvPr/>
        </p:nvSpPr>
        <p:spPr>
          <a:xfrm>
            <a:off x="1660775" y="4494982"/>
            <a:ext cx="3828949" cy="401725"/>
          </a:xfrm>
          <a:prstGeom prst="roundRect">
            <a:avLst>
              <a:gd name="adj" fmla="val 33343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Shape 658"/>
          <p:cNvSpPr/>
          <p:nvPr/>
        </p:nvSpPr>
        <p:spPr>
          <a:xfrm>
            <a:off x="5762573" y="4494982"/>
            <a:ext cx="4661104" cy="401725"/>
          </a:xfrm>
          <a:prstGeom prst="roundRect">
            <a:avLst>
              <a:gd name="adj" fmla="val 33343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2" name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132" y="4570828"/>
            <a:ext cx="3826237" cy="250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6121" y="4573896"/>
            <a:ext cx="4634008" cy="243896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661"/>
          <p:cNvSpPr/>
          <p:nvPr/>
        </p:nvSpPr>
        <p:spPr>
          <a:xfrm>
            <a:off x="1583108" y="3969726"/>
            <a:ext cx="1195516" cy="3881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 defTabSz="457200"/>
            <a:r>
              <a:rPr kumimoji="0" lang="en-US" sz="2800" dirty="0"/>
              <a:t>Unfold</a:t>
            </a:r>
            <a:endParaRPr kumimoji="0" sz="2800" dirty="0"/>
          </a:p>
        </p:txBody>
      </p:sp>
      <p:sp>
        <p:nvSpPr>
          <p:cNvPr id="45" name="Shape 662"/>
          <p:cNvSpPr/>
          <p:nvPr/>
        </p:nvSpPr>
        <p:spPr>
          <a:xfrm>
            <a:off x="2443649" y="1517138"/>
            <a:ext cx="2562846" cy="847310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Shape 663"/>
          <p:cNvSpPr/>
          <p:nvPr/>
        </p:nvSpPr>
        <p:spPr>
          <a:xfrm>
            <a:off x="5248897" y="1516596"/>
            <a:ext cx="4437153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Shape 539"/>
          <p:cNvSpPr/>
          <p:nvPr/>
        </p:nvSpPr>
        <p:spPr>
          <a:xfrm>
            <a:off x="1583109" y="3440302"/>
            <a:ext cx="5161335" cy="39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37"/>
                </a:moveTo>
                <a:lnTo>
                  <a:pt x="0" y="10463"/>
                </a:lnTo>
                <a:cubicBezTo>
                  <a:pt x="0" y="4684"/>
                  <a:pt x="631" y="0"/>
                  <a:pt x="1409" y="0"/>
                </a:cubicBezTo>
                <a:lnTo>
                  <a:pt x="20191" y="0"/>
                </a:lnTo>
                <a:cubicBezTo>
                  <a:pt x="20969" y="0"/>
                  <a:pt x="21600" y="4684"/>
                  <a:pt x="21600" y="10463"/>
                </a:cubicBezTo>
                <a:lnTo>
                  <a:pt x="21600" y="11137"/>
                </a:lnTo>
                <a:cubicBezTo>
                  <a:pt x="21600" y="16916"/>
                  <a:pt x="20969" y="21600"/>
                  <a:pt x="20191" y="21600"/>
                </a:cubicBezTo>
                <a:lnTo>
                  <a:pt x="1409" y="21600"/>
                </a:lnTo>
                <a:cubicBezTo>
                  <a:pt x="631" y="21600"/>
                  <a:pt x="0" y="16916"/>
                  <a:pt x="0" y="11137"/>
                </a:cubicBezTo>
                <a:close/>
              </a:path>
            </a:pathLst>
          </a:cu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b"/>
          <a:lstStyle/>
          <a:p>
            <a:pPr algn="ctr" defTabSz="457200"/>
            <a:r>
              <a:rPr kumimoji="0" lang="en-US" sz="2800" dirty="0">
                <a:solidFill>
                  <a:prstClr val="black"/>
                </a:solidFill>
                <a:latin typeface="Calibri"/>
              </a:rPr>
              <a:t>Case analysis on the last rule used</a:t>
            </a:r>
            <a:endParaRPr kumimoji="0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48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22" name="Group 673"/>
          <p:cNvGrpSpPr/>
          <p:nvPr/>
        </p:nvGrpSpPr>
        <p:grpSpPr>
          <a:xfrm>
            <a:off x="2363091" y="563233"/>
            <a:ext cx="7465818" cy="1945350"/>
            <a:chOff x="0" y="0"/>
            <a:chExt cx="10618051" cy="2766718"/>
          </a:xfrm>
        </p:grpSpPr>
        <p:sp>
          <p:nvSpPr>
            <p:cNvPr id="23" name="Shape 668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4" name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" name="Shape 674"/>
          <p:cNvSpPr/>
          <p:nvPr/>
        </p:nvSpPr>
        <p:spPr>
          <a:xfrm>
            <a:off x="1649015" y="4888188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Shape 675"/>
          <p:cNvSpPr/>
          <p:nvPr/>
        </p:nvSpPr>
        <p:spPr>
          <a:xfrm>
            <a:off x="2443649" y="1517138"/>
            <a:ext cx="2562846" cy="847310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Shape 676"/>
          <p:cNvSpPr/>
          <p:nvPr/>
        </p:nvSpPr>
        <p:spPr>
          <a:xfrm>
            <a:off x="1649015" y="5351154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1" name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797" y="5418220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7306" y="4956079"/>
            <a:ext cx="7697391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679"/>
          <p:cNvSpPr/>
          <p:nvPr/>
        </p:nvSpPr>
        <p:spPr>
          <a:xfrm>
            <a:off x="4181527" y="4482824"/>
            <a:ext cx="3828949" cy="401725"/>
          </a:xfrm>
          <a:prstGeom prst="roundRect">
            <a:avLst>
              <a:gd name="adj" fmla="val 33343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4" name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2882" y="4558669"/>
            <a:ext cx="3826236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681"/>
          <p:cNvSpPr/>
          <p:nvPr/>
        </p:nvSpPr>
        <p:spPr>
          <a:xfrm>
            <a:off x="2468914" y="670760"/>
            <a:ext cx="2562846" cy="847309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4370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49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25" name="Group 706"/>
          <p:cNvGrpSpPr/>
          <p:nvPr/>
        </p:nvGrpSpPr>
        <p:grpSpPr>
          <a:xfrm>
            <a:off x="2363091" y="563233"/>
            <a:ext cx="7465818" cy="1945350"/>
            <a:chOff x="0" y="0"/>
            <a:chExt cx="10618051" cy="2766718"/>
          </a:xfrm>
        </p:grpSpPr>
        <p:sp>
          <p:nvSpPr>
            <p:cNvPr id="26" name="Shape 701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7" name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" name="Shape 707"/>
          <p:cNvSpPr/>
          <p:nvPr/>
        </p:nvSpPr>
        <p:spPr>
          <a:xfrm>
            <a:off x="1649015" y="4888188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Shape 708"/>
          <p:cNvSpPr/>
          <p:nvPr/>
        </p:nvSpPr>
        <p:spPr>
          <a:xfrm>
            <a:off x="2443649" y="1517138"/>
            <a:ext cx="2562846" cy="847310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Shape 709"/>
          <p:cNvSpPr/>
          <p:nvPr/>
        </p:nvSpPr>
        <p:spPr>
          <a:xfrm>
            <a:off x="1583108" y="3969726"/>
            <a:ext cx="1195516" cy="3881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 defTabSz="457200"/>
            <a:r>
              <a:rPr kumimoji="0" sz="2800" dirty="0"/>
              <a:t>Valid</a:t>
            </a:r>
          </a:p>
        </p:txBody>
      </p:sp>
      <p:pic>
        <p:nvPicPr>
          <p:cNvPr id="34" name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2047" y="4526179"/>
            <a:ext cx="6107906" cy="29468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711"/>
          <p:cNvSpPr/>
          <p:nvPr/>
        </p:nvSpPr>
        <p:spPr>
          <a:xfrm>
            <a:off x="2468914" y="670760"/>
            <a:ext cx="2562846" cy="847309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Shape 712"/>
          <p:cNvSpPr/>
          <p:nvPr/>
        </p:nvSpPr>
        <p:spPr>
          <a:xfrm>
            <a:off x="2949202" y="4458852"/>
            <a:ext cx="629359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Shape 713"/>
          <p:cNvSpPr/>
          <p:nvPr/>
        </p:nvSpPr>
        <p:spPr>
          <a:xfrm>
            <a:off x="1649015" y="5351154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8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7797" y="5418220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306" y="4956079"/>
            <a:ext cx="7697391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asted-image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3150" y="4064039"/>
            <a:ext cx="5625703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539"/>
          <p:cNvSpPr/>
          <p:nvPr/>
        </p:nvSpPr>
        <p:spPr>
          <a:xfrm>
            <a:off x="1583108" y="3385229"/>
            <a:ext cx="3227294" cy="39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37"/>
                </a:moveTo>
                <a:lnTo>
                  <a:pt x="0" y="10463"/>
                </a:lnTo>
                <a:cubicBezTo>
                  <a:pt x="0" y="4684"/>
                  <a:pt x="631" y="0"/>
                  <a:pt x="1409" y="0"/>
                </a:cubicBezTo>
                <a:lnTo>
                  <a:pt x="20191" y="0"/>
                </a:lnTo>
                <a:cubicBezTo>
                  <a:pt x="20969" y="0"/>
                  <a:pt x="21600" y="4684"/>
                  <a:pt x="21600" y="10463"/>
                </a:cubicBezTo>
                <a:lnTo>
                  <a:pt x="21600" y="11137"/>
                </a:lnTo>
                <a:cubicBezTo>
                  <a:pt x="21600" y="16916"/>
                  <a:pt x="20969" y="21600"/>
                  <a:pt x="20191" y="21600"/>
                </a:cubicBezTo>
                <a:lnTo>
                  <a:pt x="1409" y="21600"/>
                </a:lnTo>
                <a:cubicBezTo>
                  <a:pt x="631" y="21600"/>
                  <a:pt x="0" y="16916"/>
                  <a:pt x="0" y="11137"/>
                </a:cubicBezTo>
                <a:close/>
              </a:path>
            </a:pathLst>
          </a:cu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b"/>
          <a:lstStyle/>
          <a:p>
            <a:pPr algn="ctr" defTabSz="457200"/>
            <a:r>
              <a:rPr kumimoji="0" lang="en-US" sz="2800" dirty="0">
                <a:solidFill>
                  <a:prstClr val="black"/>
                </a:solidFill>
                <a:latin typeface="Calibri"/>
              </a:rPr>
              <a:t>Validity checking</a:t>
            </a:r>
            <a:endParaRPr kumimoji="0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3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B891-368F-9B73-1EF7-CEC3F255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Variants of Program Refinement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8FE8-B11D-7CE9-C5EA-AC77C8AE81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fr-FR" altLang="ja-JP" dirty="0">
                    <a:solidFill>
                      <a:schemeClr val="tx2"/>
                    </a:solidFill>
                  </a:rPr>
                  <a:t>Functional</a:t>
                </a:r>
                <a:r>
                  <a:rPr kumimoji="1" lang="en-US" altLang="ja-JP" dirty="0">
                    <a:solidFill>
                      <a:schemeClr val="tx2"/>
                    </a:solidFill>
                  </a:rPr>
                  <a:t> (i.e., input-output)</a:t>
                </a:r>
                <a:r>
                  <a:rPr kumimoji="1" lang="fr-FR" altLang="ja-JP" dirty="0">
                    <a:solidFill>
                      <a:schemeClr val="tx2"/>
                    </a:solidFill>
                  </a:rPr>
                  <a:t> </a:t>
                </a:r>
                <a:r>
                  <a:rPr kumimoji="1" lang="fr-FR" altLang="ja-JP" dirty="0" err="1">
                    <a:solidFill>
                      <a:schemeClr val="tx2"/>
                    </a:solidFill>
                  </a:rPr>
                  <a:t>refinement</a:t>
                </a:r>
                <a:r>
                  <a:rPr kumimoji="1" lang="fr-FR" altLang="ja-JP" dirty="0">
                    <a:solidFill>
                      <a:schemeClr val="tx2"/>
                    </a:solidFill>
                  </a:rPr>
                  <a:t>:</a:t>
                </a:r>
              </a:p>
              <a:p>
                <a:pPr lvl="1"/>
                <a:r>
                  <a:rPr lang="en-US" altLang="ja-JP" dirty="0">
                    <a:solidFill>
                      <a:schemeClr val="tx2"/>
                    </a:solidFill>
                  </a:rPr>
                  <a:t>Termination-insensitive: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⟹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ja-JP" dirty="0">
                  <a:solidFill>
                    <a:schemeClr val="tx2"/>
                  </a:solidFill>
                </a:endParaRPr>
              </a:p>
              <a:p>
                <a:pPr lvl="2"/>
                <a:r>
                  <a:rPr lang="en-US" altLang="ja-JP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𝑃𝑟𝑒</m:t>
                        </m:r>
                      </m:e>
                    </m:d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𝑃𝑜𝑠𝑡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𝑃𝑟𝑒</m:t>
                        </m:r>
                      </m:e>
                    </m:d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𝑃𝑜𝑠𝑡</m:t>
                        </m:r>
                      </m:e>
                    </m:d>
                  </m:oMath>
                </a14:m>
                <a:endParaRPr lang="en-US" altLang="ja-JP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ja-JP" dirty="0">
                    <a:solidFill>
                      <a:schemeClr val="tx2"/>
                    </a:solidFill>
                  </a:rPr>
                  <a:t>Termination-sensitive: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𝑇𝐼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∧∀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⇑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 ⟹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⇑</m:t>
                        </m:r>
                      </m:e>
                    </m:d>
                  </m:oMath>
                </a14:m>
                <a:endParaRPr lang="en-US" altLang="ja-JP" dirty="0">
                  <a:solidFill>
                    <a:schemeClr val="tx2"/>
                  </a:solidFill>
                </a:endParaRPr>
              </a:p>
              <a:p>
                <a:pPr lvl="2"/>
                <a:r>
                  <a:rPr lang="en-US" altLang="ja-JP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𝑃𝑟𝑒</m:t>
                        </m:r>
                      </m:e>
                    </m:d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𝑃𝑜𝑠𝑡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𝑃𝑟𝑒</m:t>
                        </m:r>
                      </m:e>
                    </m:d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𝑃𝑜𝑠𝑡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 (i.e., termination is also transferred)</a:t>
                </a:r>
              </a:p>
              <a:p>
                <a:r>
                  <a:rPr lang="fr-FR" altLang="ja-JP" dirty="0">
                    <a:solidFill>
                      <a:schemeClr val="tx2"/>
                    </a:solidFill>
                  </a:rPr>
                  <a:t>Trace </a:t>
                </a:r>
                <a:r>
                  <a:rPr lang="fr-FR" altLang="ja-JP" dirty="0" err="1">
                    <a:solidFill>
                      <a:schemeClr val="tx2"/>
                    </a:solidFill>
                  </a:rPr>
                  <a:t>refinement</a:t>
                </a:r>
                <a:r>
                  <a:rPr lang="fr-FR" altLang="ja-JP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𝑇𝑟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fr-FR" altLang="ja-JP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𝑇𝑟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, then trace properties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 can be transferred to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fr-FR" altLang="ja-JP" dirty="0">
                  <a:solidFill>
                    <a:schemeClr val="tx2"/>
                  </a:solidFill>
                </a:endParaRPr>
              </a:p>
              <a:p>
                <a:r>
                  <a:rPr kumimoji="1" lang="fr-FR" altLang="ja-JP" dirty="0" err="1">
                    <a:solidFill>
                      <a:schemeClr val="tx2"/>
                    </a:solidFill>
                  </a:rPr>
                  <a:t>Similarity</a:t>
                </a:r>
                <a:r>
                  <a:rPr kumimoji="1" lang="fr-FR" altLang="ja-JP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𝑠𝑖𝑚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kumimoji="1" lang="en-US" altLang="ja-JP" dirty="0"/>
                  <a:t> there is a strong simulation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ja-JP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en-US" altLang="ja-JP" dirty="0"/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𝑠𝑖𝑚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, then trace (but branching-time) properties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 can be migrated to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𝑏𝑖𝑠</m:t>
                        </m:r>
                      </m:sub>
                    </m:sSub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, then branching-time (but hyper-) properties of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 can be migrated to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en-US" altLang="ja-JP" b="1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8FE8-B11D-7CE9-C5EA-AC77C8AE81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B605D-60B8-1618-99F0-2144A19DF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E21D3-9E8E-334C-86D3-FA61327B1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405A5-5361-BFBF-4C28-A807C33C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2BE419-262F-03B4-DF55-146C0F2B2B74}"/>
              </a:ext>
            </a:extLst>
          </p:cNvPr>
          <p:cNvSpPr txBox="1"/>
          <p:nvPr/>
        </p:nvSpPr>
        <p:spPr>
          <a:xfrm>
            <a:off x="6096000" y="1094724"/>
            <a:ext cx="6075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fr-FR" altLang="ja-JP" sz="2400" b="1" dirty="0" err="1">
                <a:solidFill>
                  <a:srgbClr val="FF0000"/>
                </a:solidFill>
              </a:rPr>
              <a:t>Useful</a:t>
            </a:r>
            <a:r>
              <a:rPr kumimoji="1" lang="fr-FR" altLang="ja-JP" sz="2400" b="1" dirty="0">
                <a:solidFill>
                  <a:srgbClr val="FF0000"/>
                </a:solidFill>
              </a:rPr>
              <a:t> to </a:t>
            </a:r>
            <a:r>
              <a:rPr kumimoji="1" lang="fr-FR" altLang="ja-JP" sz="2400" b="1" dirty="0" err="1">
                <a:solidFill>
                  <a:srgbClr val="FF0000"/>
                </a:solidFill>
              </a:rPr>
              <a:t>transfer</a:t>
            </a:r>
            <a:r>
              <a:rPr kumimoji="1" lang="fr-FR" altLang="ja-JP" sz="2400" b="1" dirty="0">
                <a:solidFill>
                  <a:srgbClr val="FF0000"/>
                </a:solidFill>
              </a:rPr>
              <a:t> </a:t>
            </a:r>
            <a:r>
              <a:rPr kumimoji="1" lang="fr-FR" altLang="ja-JP" sz="2400" b="1" dirty="0" err="1">
                <a:solidFill>
                  <a:srgbClr val="FF0000"/>
                </a:solidFill>
              </a:rPr>
              <a:t>properties</a:t>
            </a:r>
            <a:r>
              <a:rPr kumimoji="1" lang="fr-FR" altLang="ja-JP" sz="2400" b="1" dirty="0">
                <a:solidFill>
                  <a:srgbClr val="FF0000"/>
                </a:solidFill>
              </a:rPr>
              <a:t> and </a:t>
            </a:r>
            <a:r>
              <a:rPr kumimoji="1" lang="fr-FR" altLang="ja-JP" sz="2400" b="1" dirty="0" err="1">
                <a:solidFill>
                  <a:srgbClr val="FF0000"/>
                </a:solidFill>
              </a:rPr>
              <a:t>proofs</a:t>
            </a:r>
            <a:r>
              <a:rPr kumimoji="1" lang="fr-FR" altLang="ja-JP" sz="2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43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50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7" name="Group 726"/>
          <p:cNvGrpSpPr/>
          <p:nvPr/>
        </p:nvGrpSpPr>
        <p:grpSpPr>
          <a:xfrm>
            <a:off x="2363091" y="563233"/>
            <a:ext cx="7465818" cy="1945350"/>
            <a:chOff x="0" y="0"/>
            <a:chExt cx="10618051" cy="2766718"/>
          </a:xfrm>
        </p:grpSpPr>
        <p:sp>
          <p:nvSpPr>
            <p:cNvPr id="8" name="Shape 721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Shape 727"/>
          <p:cNvSpPr/>
          <p:nvPr/>
        </p:nvSpPr>
        <p:spPr>
          <a:xfrm>
            <a:off x="1649015" y="4888188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Shape 728"/>
          <p:cNvSpPr/>
          <p:nvPr/>
        </p:nvSpPr>
        <p:spPr>
          <a:xfrm>
            <a:off x="5248897" y="1516596"/>
            <a:ext cx="4437153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998" y="4560912"/>
            <a:ext cx="4634007" cy="24389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730"/>
          <p:cNvSpPr/>
          <p:nvPr/>
        </p:nvSpPr>
        <p:spPr>
          <a:xfrm>
            <a:off x="2468914" y="670760"/>
            <a:ext cx="2562846" cy="847309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Shape 731"/>
          <p:cNvSpPr/>
          <p:nvPr/>
        </p:nvSpPr>
        <p:spPr>
          <a:xfrm>
            <a:off x="1649015" y="5351154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7797" y="5418220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306" y="4956079"/>
            <a:ext cx="7697391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734"/>
          <p:cNvSpPr/>
          <p:nvPr/>
        </p:nvSpPr>
        <p:spPr>
          <a:xfrm>
            <a:off x="3765448" y="4481997"/>
            <a:ext cx="4661104" cy="401726"/>
          </a:xfrm>
          <a:prstGeom prst="roundRect">
            <a:avLst>
              <a:gd name="adj" fmla="val 33343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534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51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7" name="Group 743"/>
          <p:cNvGrpSpPr/>
          <p:nvPr/>
        </p:nvGrpSpPr>
        <p:grpSpPr>
          <a:xfrm>
            <a:off x="2363091" y="563233"/>
            <a:ext cx="7465818" cy="1945350"/>
            <a:chOff x="0" y="0"/>
            <a:chExt cx="10618051" cy="2766718"/>
          </a:xfrm>
        </p:grpSpPr>
        <p:sp>
          <p:nvSpPr>
            <p:cNvPr id="8" name="Shape 738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Shape 744"/>
          <p:cNvSpPr/>
          <p:nvPr/>
        </p:nvSpPr>
        <p:spPr>
          <a:xfrm>
            <a:off x="1649015" y="4888188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Shape 745"/>
          <p:cNvSpPr/>
          <p:nvPr/>
        </p:nvSpPr>
        <p:spPr>
          <a:xfrm>
            <a:off x="5248897" y="1516596"/>
            <a:ext cx="4437153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hape 746"/>
          <p:cNvSpPr/>
          <p:nvPr/>
        </p:nvSpPr>
        <p:spPr>
          <a:xfrm>
            <a:off x="2468914" y="670760"/>
            <a:ext cx="2562846" cy="847309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4367" y="4490461"/>
            <a:ext cx="8983266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748"/>
          <p:cNvSpPr/>
          <p:nvPr/>
        </p:nvSpPr>
        <p:spPr>
          <a:xfrm>
            <a:off x="1583108" y="3595339"/>
            <a:ext cx="1195516" cy="3881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 defTabSz="457200"/>
            <a:r>
              <a:rPr kumimoji="0" sz="2800" dirty="0"/>
              <a:t>Valid</a:t>
            </a:r>
          </a:p>
        </p:txBody>
      </p:sp>
      <p:sp>
        <p:nvSpPr>
          <p:cNvPr id="18" name="Shape 749"/>
          <p:cNvSpPr/>
          <p:nvPr/>
        </p:nvSpPr>
        <p:spPr>
          <a:xfrm>
            <a:off x="1649015" y="4425222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Shape 750"/>
          <p:cNvSpPr/>
          <p:nvPr/>
        </p:nvSpPr>
        <p:spPr>
          <a:xfrm>
            <a:off x="1649015" y="5351154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7797" y="5418220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306" y="4956079"/>
            <a:ext cx="7697391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asted-image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0121" y="4029584"/>
            <a:ext cx="5491758" cy="3303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70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52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7" name="Group 623"/>
          <p:cNvGrpSpPr/>
          <p:nvPr/>
        </p:nvGrpSpPr>
        <p:grpSpPr>
          <a:xfrm>
            <a:off x="2363091" y="563233"/>
            <a:ext cx="7465818" cy="1945350"/>
            <a:chOff x="0" y="0"/>
            <a:chExt cx="10618051" cy="2766718"/>
          </a:xfrm>
        </p:grpSpPr>
        <p:sp>
          <p:nvSpPr>
            <p:cNvPr id="8" name="Shape 618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Shape 624"/>
          <p:cNvSpPr/>
          <p:nvPr/>
        </p:nvSpPr>
        <p:spPr>
          <a:xfrm>
            <a:off x="1649015" y="5351154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Shape 625"/>
          <p:cNvSpPr/>
          <p:nvPr/>
        </p:nvSpPr>
        <p:spPr>
          <a:xfrm>
            <a:off x="2468914" y="670760"/>
            <a:ext cx="2562846" cy="847309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hape 626"/>
          <p:cNvSpPr/>
          <p:nvPr/>
        </p:nvSpPr>
        <p:spPr>
          <a:xfrm>
            <a:off x="4181527" y="4970306"/>
            <a:ext cx="3828949" cy="401725"/>
          </a:xfrm>
          <a:prstGeom prst="roundRect">
            <a:avLst>
              <a:gd name="adj" fmla="val 33343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797" y="5418220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414" y="5023827"/>
            <a:ext cx="3661172" cy="2946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82056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53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7" name="Group 762"/>
          <p:cNvGrpSpPr/>
          <p:nvPr/>
        </p:nvGrpSpPr>
        <p:grpSpPr>
          <a:xfrm>
            <a:off x="2363091" y="563233"/>
            <a:ext cx="7465818" cy="1945350"/>
            <a:chOff x="0" y="0"/>
            <a:chExt cx="10618051" cy="2766718"/>
          </a:xfrm>
        </p:grpSpPr>
        <p:sp>
          <p:nvSpPr>
            <p:cNvPr id="8" name="Shape 757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Shape 763"/>
          <p:cNvSpPr/>
          <p:nvPr/>
        </p:nvSpPr>
        <p:spPr>
          <a:xfrm>
            <a:off x="1649015" y="5351154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Shape 764"/>
          <p:cNvSpPr/>
          <p:nvPr/>
        </p:nvSpPr>
        <p:spPr>
          <a:xfrm>
            <a:off x="5413119" y="670217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hape 765"/>
          <p:cNvSpPr/>
          <p:nvPr/>
        </p:nvSpPr>
        <p:spPr>
          <a:xfrm>
            <a:off x="3718176" y="4953206"/>
            <a:ext cx="4755651" cy="401726"/>
          </a:xfrm>
          <a:prstGeom prst="roundRect">
            <a:avLst>
              <a:gd name="adj" fmla="val 33343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385" y="5002742"/>
            <a:ext cx="4695230" cy="302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7797" y="5418220"/>
            <a:ext cx="5536406" cy="3393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48313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54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28" name="Group 789"/>
          <p:cNvGrpSpPr/>
          <p:nvPr/>
        </p:nvGrpSpPr>
        <p:grpSpPr>
          <a:xfrm>
            <a:off x="2363091" y="563233"/>
            <a:ext cx="7465818" cy="1945350"/>
            <a:chOff x="0" y="0"/>
            <a:chExt cx="10618051" cy="2766718"/>
          </a:xfrm>
        </p:grpSpPr>
        <p:sp>
          <p:nvSpPr>
            <p:cNvPr id="29" name="Shape 784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0" name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" name="Shape 790"/>
          <p:cNvSpPr/>
          <p:nvPr/>
        </p:nvSpPr>
        <p:spPr>
          <a:xfrm>
            <a:off x="1649015" y="4888188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Shape 791"/>
          <p:cNvSpPr/>
          <p:nvPr/>
        </p:nvSpPr>
        <p:spPr>
          <a:xfrm>
            <a:off x="3519247" y="5281726"/>
            <a:ext cx="1599628" cy="1"/>
          </a:xfrm>
          <a:prstGeom prst="line">
            <a:avLst/>
          </a:prstGeom>
          <a:ln w="63500">
            <a:solidFill>
              <a:srgbClr val="FF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Shape 792"/>
          <p:cNvSpPr/>
          <p:nvPr/>
        </p:nvSpPr>
        <p:spPr>
          <a:xfrm>
            <a:off x="2443649" y="1517138"/>
            <a:ext cx="2562846" cy="847310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Shape 793"/>
          <p:cNvSpPr/>
          <p:nvPr/>
        </p:nvSpPr>
        <p:spPr>
          <a:xfrm>
            <a:off x="5248897" y="1516596"/>
            <a:ext cx="4437153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Shape 794"/>
          <p:cNvSpPr/>
          <p:nvPr/>
        </p:nvSpPr>
        <p:spPr>
          <a:xfrm>
            <a:off x="1649015" y="5351154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9" name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797" y="5418220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9942" y="4962381"/>
            <a:ext cx="8912116" cy="32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797"/>
          <p:cNvSpPr/>
          <p:nvPr/>
        </p:nvSpPr>
        <p:spPr>
          <a:xfrm>
            <a:off x="5413119" y="670217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Shape 798"/>
          <p:cNvSpPr/>
          <p:nvPr/>
        </p:nvSpPr>
        <p:spPr>
          <a:xfrm>
            <a:off x="1583108" y="3969726"/>
            <a:ext cx="1195516" cy="3881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 defTabSz="457200"/>
            <a:r>
              <a:rPr kumimoji="0" lang="en-US" sz="2800" dirty="0"/>
              <a:t>Unfold</a:t>
            </a:r>
            <a:endParaRPr kumimoji="0" sz="2800" dirty="0"/>
          </a:p>
        </p:txBody>
      </p:sp>
      <p:sp>
        <p:nvSpPr>
          <p:cNvPr id="43" name="Shape 799"/>
          <p:cNvSpPr/>
          <p:nvPr/>
        </p:nvSpPr>
        <p:spPr>
          <a:xfrm>
            <a:off x="1660775" y="4494982"/>
            <a:ext cx="3828949" cy="401725"/>
          </a:xfrm>
          <a:prstGeom prst="roundRect">
            <a:avLst>
              <a:gd name="adj" fmla="val 33343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Shape 800"/>
          <p:cNvSpPr/>
          <p:nvPr/>
        </p:nvSpPr>
        <p:spPr>
          <a:xfrm>
            <a:off x="5762573" y="4494982"/>
            <a:ext cx="4661104" cy="401725"/>
          </a:xfrm>
          <a:prstGeom prst="roundRect">
            <a:avLst>
              <a:gd name="adj" fmla="val 33343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5" name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132" y="4570828"/>
            <a:ext cx="3826237" cy="250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asted-image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6121" y="4573896"/>
            <a:ext cx="4634008" cy="243896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539"/>
          <p:cNvSpPr/>
          <p:nvPr/>
        </p:nvSpPr>
        <p:spPr>
          <a:xfrm>
            <a:off x="4998200" y="3950297"/>
            <a:ext cx="5161335" cy="39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37"/>
                </a:moveTo>
                <a:lnTo>
                  <a:pt x="0" y="10463"/>
                </a:lnTo>
                <a:cubicBezTo>
                  <a:pt x="0" y="4684"/>
                  <a:pt x="631" y="0"/>
                  <a:pt x="1409" y="0"/>
                </a:cubicBezTo>
                <a:lnTo>
                  <a:pt x="20191" y="0"/>
                </a:lnTo>
                <a:cubicBezTo>
                  <a:pt x="20969" y="0"/>
                  <a:pt x="21600" y="4684"/>
                  <a:pt x="21600" y="10463"/>
                </a:cubicBezTo>
                <a:lnTo>
                  <a:pt x="21600" y="11137"/>
                </a:lnTo>
                <a:cubicBezTo>
                  <a:pt x="21600" y="16916"/>
                  <a:pt x="20969" y="21600"/>
                  <a:pt x="20191" y="21600"/>
                </a:cubicBezTo>
                <a:lnTo>
                  <a:pt x="1409" y="21600"/>
                </a:lnTo>
                <a:cubicBezTo>
                  <a:pt x="631" y="21600"/>
                  <a:pt x="0" y="16916"/>
                  <a:pt x="0" y="11137"/>
                </a:cubicBezTo>
                <a:close/>
              </a:path>
            </a:pathLst>
          </a:cu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b"/>
          <a:lstStyle/>
          <a:p>
            <a:pPr algn="ctr" defTabSz="457200"/>
            <a:r>
              <a:rPr kumimoji="0" lang="en-US" sz="2800" dirty="0">
                <a:solidFill>
                  <a:prstClr val="black"/>
                </a:solidFill>
                <a:latin typeface="Calibri"/>
              </a:rPr>
              <a:t>Case analysis on the last rule used</a:t>
            </a:r>
            <a:endParaRPr kumimoji="0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6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55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7" name="Group 811"/>
          <p:cNvGrpSpPr/>
          <p:nvPr/>
        </p:nvGrpSpPr>
        <p:grpSpPr>
          <a:xfrm>
            <a:off x="2363091" y="563233"/>
            <a:ext cx="7465818" cy="1945350"/>
            <a:chOff x="0" y="0"/>
            <a:chExt cx="10618051" cy="2766718"/>
          </a:xfrm>
        </p:grpSpPr>
        <p:sp>
          <p:nvSpPr>
            <p:cNvPr id="8" name="Shape 806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Shape 812"/>
          <p:cNvSpPr/>
          <p:nvPr/>
        </p:nvSpPr>
        <p:spPr>
          <a:xfrm>
            <a:off x="1649015" y="4888188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Shape 813"/>
          <p:cNvSpPr/>
          <p:nvPr/>
        </p:nvSpPr>
        <p:spPr>
          <a:xfrm>
            <a:off x="2443649" y="1517138"/>
            <a:ext cx="2562846" cy="847310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hape 814"/>
          <p:cNvSpPr/>
          <p:nvPr/>
        </p:nvSpPr>
        <p:spPr>
          <a:xfrm>
            <a:off x="4181527" y="4493456"/>
            <a:ext cx="3828949" cy="401725"/>
          </a:xfrm>
          <a:prstGeom prst="roundRect">
            <a:avLst>
              <a:gd name="adj" fmla="val 33343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882" y="4569302"/>
            <a:ext cx="3826236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816"/>
          <p:cNvSpPr/>
          <p:nvPr/>
        </p:nvSpPr>
        <p:spPr>
          <a:xfrm>
            <a:off x="5413119" y="670217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Shape 817"/>
          <p:cNvSpPr/>
          <p:nvPr/>
        </p:nvSpPr>
        <p:spPr>
          <a:xfrm>
            <a:off x="1649015" y="5351154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7797" y="5418220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9942" y="4962381"/>
            <a:ext cx="8912116" cy="3217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4354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56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" name="Shape 839"/>
          <p:cNvSpPr/>
          <p:nvPr/>
        </p:nvSpPr>
        <p:spPr>
          <a:xfrm>
            <a:off x="1649015" y="4888188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556" y="4531358"/>
            <a:ext cx="5982891" cy="30361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841"/>
          <p:cNvSpPr/>
          <p:nvPr/>
        </p:nvSpPr>
        <p:spPr>
          <a:xfrm>
            <a:off x="1583108" y="3940362"/>
            <a:ext cx="1195516" cy="38816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 defTabSz="457200"/>
            <a:r>
              <a:rPr kumimoji="0" sz="2800" dirty="0"/>
              <a:t>Valid</a:t>
            </a:r>
          </a:p>
        </p:txBody>
      </p:sp>
      <p:sp>
        <p:nvSpPr>
          <p:cNvPr id="10" name="Shape 842"/>
          <p:cNvSpPr/>
          <p:nvPr/>
        </p:nvSpPr>
        <p:spPr>
          <a:xfrm>
            <a:off x="3077166" y="4425222"/>
            <a:ext cx="60376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hape 843"/>
          <p:cNvSpPr/>
          <p:nvPr/>
        </p:nvSpPr>
        <p:spPr>
          <a:xfrm>
            <a:off x="1649015" y="5351154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797" y="5418220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942" y="4962381"/>
            <a:ext cx="8912116" cy="3217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851"/>
          <p:cNvGrpSpPr/>
          <p:nvPr/>
        </p:nvGrpSpPr>
        <p:grpSpPr>
          <a:xfrm>
            <a:off x="2363091" y="563233"/>
            <a:ext cx="7465818" cy="1945350"/>
            <a:chOff x="0" y="0"/>
            <a:chExt cx="10618051" cy="2766718"/>
          </a:xfrm>
        </p:grpSpPr>
        <p:sp>
          <p:nvSpPr>
            <p:cNvPr id="15" name="Shape 846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6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pasted-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asted-image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" name="Shape 852"/>
          <p:cNvSpPr/>
          <p:nvPr/>
        </p:nvSpPr>
        <p:spPr>
          <a:xfrm>
            <a:off x="2443649" y="1517138"/>
            <a:ext cx="2562846" cy="847310"/>
          </a:xfrm>
          <a:prstGeom prst="roundRect">
            <a:avLst>
              <a:gd name="adj" fmla="val 15808"/>
            </a:avLst>
          </a:prstGeom>
          <a:ln w="38100">
            <a:solidFill>
              <a:srgbClr val="0433FF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Shape 853"/>
          <p:cNvSpPr/>
          <p:nvPr/>
        </p:nvSpPr>
        <p:spPr>
          <a:xfrm>
            <a:off x="5413119" y="670217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asted-image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5656" y="3988686"/>
            <a:ext cx="5500688" cy="3303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8640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57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7" name="Group 863"/>
          <p:cNvGrpSpPr/>
          <p:nvPr/>
        </p:nvGrpSpPr>
        <p:grpSpPr>
          <a:xfrm>
            <a:off x="2363091" y="563233"/>
            <a:ext cx="7465818" cy="1945350"/>
            <a:chOff x="0" y="0"/>
            <a:chExt cx="10618051" cy="2766718"/>
          </a:xfrm>
        </p:grpSpPr>
        <p:sp>
          <p:nvSpPr>
            <p:cNvPr id="8" name="Shape 858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" name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Shape 864"/>
          <p:cNvSpPr/>
          <p:nvPr/>
        </p:nvSpPr>
        <p:spPr>
          <a:xfrm>
            <a:off x="1649015" y="4888188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Shape 865"/>
          <p:cNvSpPr/>
          <p:nvPr/>
        </p:nvSpPr>
        <p:spPr>
          <a:xfrm>
            <a:off x="5248897" y="1516596"/>
            <a:ext cx="4437153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hape 866"/>
          <p:cNvSpPr/>
          <p:nvPr/>
        </p:nvSpPr>
        <p:spPr>
          <a:xfrm>
            <a:off x="1649015" y="5351154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797" y="5418220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9942" y="4962381"/>
            <a:ext cx="8912116" cy="32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869"/>
          <p:cNvSpPr/>
          <p:nvPr/>
        </p:nvSpPr>
        <p:spPr>
          <a:xfrm>
            <a:off x="5413119" y="670217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Shape 870"/>
          <p:cNvSpPr/>
          <p:nvPr/>
        </p:nvSpPr>
        <p:spPr>
          <a:xfrm>
            <a:off x="3765448" y="4481997"/>
            <a:ext cx="4661104" cy="401726"/>
          </a:xfrm>
          <a:prstGeom prst="roundRect">
            <a:avLst>
              <a:gd name="adj" fmla="val 33343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8998" y="4560912"/>
            <a:ext cx="4634007" cy="2438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9527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58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" name="Shape 891"/>
          <p:cNvSpPr/>
          <p:nvPr/>
        </p:nvSpPr>
        <p:spPr>
          <a:xfrm>
            <a:off x="1649015" y="4420849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hape 892"/>
          <p:cNvSpPr/>
          <p:nvPr/>
        </p:nvSpPr>
        <p:spPr>
          <a:xfrm>
            <a:off x="1595742" y="3541399"/>
            <a:ext cx="1195517" cy="42200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 defTabSz="457200"/>
            <a:r>
              <a:rPr kumimoji="0" lang="en-US" sz="2800" dirty="0" err="1"/>
              <a:t>IndHyp</a:t>
            </a:r>
            <a:endParaRPr kumimoji="0" sz="2800" dirty="0"/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336" y="4016256"/>
            <a:ext cx="7197328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894"/>
          <p:cNvSpPr/>
          <p:nvPr/>
        </p:nvSpPr>
        <p:spPr>
          <a:xfrm>
            <a:off x="2470749" y="4846626"/>
            <a:ext cx="5367041" cy="1"/>
          </a:xfrm>
          <a:prstGeom prst="line">
            <a:avLst/>
          </a:prstGeom>
          <a:ln w="63500">
            <a:solidFill>
              <a:srgbClr val="FF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hape 896"/>
          <p:cNvSpPr/>
          <p:nvPr/>
        </p:nvSpPr>
        <p:spPr>
          <a:xfrm>
            <a:off x="1649015" y="4888188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Shape 897"/>
          <p:cNvSpPr/>
          <p:nvPr/>
        </p:nvSpPr>
        <p:spPr>
          <a:xfrm>
            <a:off x="1649015" y="5351154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797" y="5418220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942" y="4962381"/>
            <a:ext cx="8912116" cy="321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204" y="4498835"/>
            <a:ext cx="8909595" cy="3151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" name="Group 907"/>
          <p:cNvGrpSpPr/>
          <p:nvPr/>
        </p:nvGrpSpPr>
        <p:grpSpPr>
          <a:xfrm>
            <a:off x="2363091" y="563233"/>
            <a:ext cx="7465818" cy="1945350"/>
            <a:chOff x="0" y="0"/>
            <a:chExt cx="10618051" cy="2766718"/>
          </a:xfrm>
        </p:grpSpPr>
        <p:sp>
          <p:nvSpPr>
            <p:cNvPr id="18" name="Shape 902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9" name="pasted-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pasted-image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" name="Shape 908"/>
          <p:cNvSpPr/>
          <p:nvPr/>
        </p:nvSpPr>
        <p:spPr>
          <a:xfrm>
            <a:off x="5248897" y="1516596"/>
            <a:ext cx="4437153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Shape 909"/>
          <p:cNvSpPr/>
          <p:nvPr/>
        </p:nvSpPr>
        <p:spPr>
          <a:xfrm>
            <a:off x="5413119" y="670217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Shape 539"/>
          <p:cNvSpPr/>
          <p:nvPr/>
        </p:nvSpPr>
        <p:spPr>
          <a:xfrm>
            <a:off x="2892002" y="3556232"/>
            <a:ext cx="4456820" cy="39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37"/>
                </a:moveTo>
                <a:lnTo>
                  <a:pt x="0" y="10463"/>
                </a:lnTo>
                <a:cubicBezTo>
                  <a:pt x="0" y="4684"/>
                  <a:pt x="631" y="0"/>
                  <a:pt x="1409" y="0"/>
                </a:cubicBezTo>
                <a:lnTo>
                  <a:pt x="20191" y="0"/>
                </a:lnTo>
                <a:cubicBezTo>
                  <a:pt x="20969" y="0"/>
                  <a:pt x="21600" y="4684"/>
                  <a:pt x="21600" y="10463"/>
                </a:cubicBezTo>
                <a:lnTo>
                  <a:pt x="21600" y="11137"/>
                </a:lnTo>
                <a:cubicBezTo>
                  <a:pt x="21600" y="16916"/>
                  <a:pt x="20969" y="21600"/>
                  <a:pt x="20191" y="21600"/>
                </a:cubicBezTo>
                <a:lnTo>
                  <a:pt x="1409" y="21600"/>
                </a:lnTo>
                <a:cubicBezTo>
                  <a:pt x="631" y="21600"/>
                  <a:pt x="0" y="16916"/>
                  <a:pt x="0" y="11137"/>
                </a:cubicBezTo>
                <a:close/>
              </a:path>
            </a:pathLst>
          </a:cu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b"/>
          <a:lstStyle/>
          <a:p>
            <a:pPr algn="ctr" defTabSz="457200"/>
            <a:r>
              <a:rPr kumimoji="0" lang="en-US" sz="2800" dirty="0">
                <a:solidFill>
                  <a:prstClr val="black"/>
                </a:solidFill>
                <a:latin typeface="Calibri"/>
              </a:rPr>
              <a:t>Apply induction hypothesis</a:t>
            </a:r>
            <a:endParaRPr kumimoji="0" sz="28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1524001" y="2423426"/>
                <a:ext cx="9143999" cy="1048172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>
                  <a:defRPr sz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ja-JP" altLang="ar-AE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kumimoji="0"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0" lang="ar-AE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sSup>
                              <m:sSupPr>
                                <m:ctrlP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0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ar-AE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ar-AE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ja-JP" altLang="ar-AE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kumimoji="0"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kumimoji="0" lang="ar-AE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kumimoji="0"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ja-JP" altLang="ar-AE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kumimoji="0"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kumimoji="0" lang="ar-AE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kumimoji="0"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ja-JP" altLang="ar-AE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kumimoji="0" lang="ar-AE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kumimoji="0" lang="en-US" altLang="ja-JP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r>
                              <a:rPr kumimoji="0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≺</m:t>
                            </m:r>
                            <m:r>
                              <a:rPr kumimoji="0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ar-AE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ja-JP" altLang="ar-AE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ar-AE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0" lang="ja-JP" altLang="ar-AE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0" lang="ar-AE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ar-AE" altLang="ja-JP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ja-JP" altLang="ar-AE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kumimoji="0" lang="ar-AE" altLang="ja-JP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kumimoji="0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</m:e>
                        </m:mr>
                        <m:mr>
                          <m:e>
                            <m:r>
                              <a:rPr kumimoji="0" lang="ja-JP" altLang="ar-A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0" lang="ar-AE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ar-AE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ar-AE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kumimoji="0" lang="ja-JP" altLang="ar-A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ja-JP" altLang="ar-AE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ja-JP" altLang="ar-AE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ja-JP" altLang="ar-AE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ja-JP" altLang="ar-AE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ar-AE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kumimoji="0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ja-JP" altLang="ar-A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kumimoji="0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ar-AE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ar-AE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ar-AE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mr>
                      </m:m>
                    </m:oMath>
                  </m:oMathPara>
                </a14:m>
                <a:endParaRPr kumimoji="0" lang="ar-AE" altLang="ja-JP" sz="2800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423426"/>
                <a:ext cx="9143999" cy="10481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1524000" y="2419959"/>
                <a:ext cx="9144000" cy="1059521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>
                  <a:defRPr sz="3200"/>
                </a:pPr>
                <a:endParaRPr kumimoji="0" lang="en-US" altLang="ja-JP" sz="500" i="1" dirty="0">
                  <a:solidFill>
                    <a:prstClr val="black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defTabSz="457200">
                  <a:defRPr sz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kumimoji="0" lang="en-US" altLang="ja-JP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ja-JP" altLang="ar-AE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kumimoji="0" lang="en-US" altLang="ja-JP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0" lang="ar-AE" altLang="ja-JP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kumimoji="0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ar-AE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ar-AE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ar-AE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0"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0"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0"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kumimoji="0" lang="ar-AE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0"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kumimoji="0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≺</m:t>
                            </m:r>
                            <m:r>
                              <a:rPr kumimoji="0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ar-A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ar-AE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ja-JP" altLang="ar-AE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ar-AE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0" lang="ja-JP" altLang="ar-AE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0" lang="ar-AE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ar-AE" altLang="ja-JP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ja-JP" altLang="ar-A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kumimoji="0" lang="ar-AE" altLang="ja-JP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kumimoji="0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kumimoji="0" lang="ja-JP" altLang="ar-A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kumimoji="0" lang="ar-AE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0" lang="ar-AE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kumimoji="0" lang="ar-AE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0" lang="ar-AE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ar-AE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ar-AE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kumimoji="0" lang="ar-AE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</m:e>
                        </m:mr>
                        <m:mr>
                          <m:e>
                            <m:r>
                              <a:rPr kumimoji="0" lang="ja-JP" altLang="ar-A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kumimoji="0" lang="ar-AE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0" lang="ar-AE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kumimoji="0" lang="ar-AE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0" lang="ar-AE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0" lang="en-US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ar-AE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  <m:d>
                              <m:dPr>
                                <m:ctrlP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kumimoji="0" lang="ar-AE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0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kumimoji="0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0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)=</m:t>
                            </m:r>
                            <m:sSub>
                              <m:sSubPr>
                                <m:ctrlPr>
                                  <a:rPr kumimoji="0" lang="ar-AE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ar-A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ar-AE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kumimoji="0" lang="ar-AE" altLang="ja-JP" sz="2400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defTabSz="457200">
                  <a:defRPr sz="3200"/>
                </a:pPr>
                <a:endParaRPr kumimoji="0" lang="ar-AE" altLang="ja-JP" sz="500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419959"/>
                <a:ext cx="9144000" cy="10595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3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26" grpId="0" animBg="1"/>
      <p:bldP spid="27" grpId="0" animBg="1"/>
      <p:bldP spid="2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January 16, 2024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VMCAI'24, London, UK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229C7AA-869F-4B30-A175-28AE6E2ED637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457200"/>
              <a:t>59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" name="Shape 913"/>
          <p:cNvSpPr/>
          <p:nvPr/>
        </p:nvSpPr>
        <p:spPr>
          <a:xfrm>
            <a:off x="1649015" y="4420849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336" y="4016256"/>
            <a:ext cx="7197328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15"/>
          <p:cNvSpPr/>
          <p:nvPr/>
        </p:nvSpPr>
        <p:spPr>
          <a:xfrm>
            <a:off x="1649015" y="5351154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797" y="5418220"/>
            <a:ext cx="5536406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942" y="4962381"/>
            <a:ext cx="8912116" cy="321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204" y="4498835"/>
            <a:ext cx="8909595" cy="31515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919"/>
          <p:cNvSpPr/>
          <p:nvPr/>
        </p:nvSpPr>
        <p:spPr>
          <a:xfrm>
            <a:off x="1545206" y="3167088"/>
            <a:ext cx="1195516" cy="3881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300" b="1">
                <a:solidFill>
                  <a:srgbClr val="FFFFFF"/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 algn="ctr" defTabSz="457200"/>
            <a:r>
              <a:rPr kumimoji="0" sz="2800" dirty="0"/>
              <a:t>Valid</a:t>
            </a:r>
          </a:p>
        </p:txBody>
      </p:sp>
      <p:sp>
        <p:nvSpPr>
          <p:cNvPr id="14" name="Shape 920"/>
          <p:cNvSpPr/>
          <p:nvPr/>
        </p:nvSpPr>
        <p:spPr>
          <a:xfrm>
            <a:off x="2409517" y="3954472"/>
            <a:ext cx="73729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hape 921"/>
          <p:cNvSpPr/>
          <p:nvPr/>
        </p:nvSpPr>
        <p:spPr>
          <a:xfrm>
            <a:off x="1649015" y="4888188"/>
            <a:ext cx="889397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927"/>
          <p:cNvGrpSpPr/>
          <p:nvPr/>
        </p:nvGrpSpPr>
        <p:grpSpPr>
          <a:xfrm>
            <a:off x="2363091" y="563233"/>
            <a:ext cx="7465818" cy="1945350"/>
            <a:chOff x="0" y="0"/>
            <a:chExt cx="10618051" cy="2766718"/>
          </a:xfrm>
        </p:grpSpPr>
        <p:sp>
          <p:nvSpPr>
            <p:cNvPr id="17" name="Shape 922"/>
            <p:cNvSpPr/>
            <p:nvPr/>
          </p:nvSpPr>
          <p:spPr>
            <a:xfrm>
              <a:off x="0" y="0"/>
              <a:ext cx="10618052" cy="276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57200"/>
              <a:endParaRPr kumimoji="0"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8" name="pasted-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414" y="186122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414" y="1411009"/>
              <a:ext cx="31877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22511" y="186122"/>
              <a:ext cx="56388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00261" y="1411009"/>
              <a:ext cx="6083301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" name="Shape 928"/>
          <p:cNvSpPr/>
          <p:nvPr/>
        </p:nvSpPr>
        <p:spPr>
          <a:xfrm>
            <a:off x="5248897" y="1516596"/>
            <a:ext cx="4437153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Shape 929"/>
          <p:cNvSpPr/>
          <p:nvPr/>
        </p:nvSpPr>
        <p:spPr>
          <a:xfrm>
            <a:off x="5413119" y="670217"/>
            <a:ext cx="4121092" cy="848395"/>
          </a:xfrm>
          <a:prstGeom prst="roundRect">
            <a:avLst>
              <a:gd name="adj" fmla="val 15788"/>
            </a:avLst>
          </a:prstGeom>
          <a:ln w="38100">
            <a:solidFill>
              <a:srgbClr val="00B05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/>
            <a:endParaRPr kumimoji="0" sz="126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asted-image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8439" y="3570284"/>
            <a:ext cx="6715125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951"/>
          <p:cNvSpPr/>
          <p:nvPr/>
        </p:nvSpPr>
        <p:spPr>
          <a:xfrm>
            <a:off x="8293676" y="5730294"/>
            <a:ext cx="2102043" cy="1076412"/>
          </a:xfrm>
          <a:prstGeom prst="ellipse">
            <a:avLst/>
          </a:prstGeom>
          <a:solidFill>
            <a:srgbClr val="AB180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defTabSz="457200"/>
            <a:r>
              <a:rPr kumimoji="0" lang="en-US" sz="5400" dirty="0"/>
              <a:t>QED</a:t>
            </a:r>
            <a:endParaRPr kumimoji="0" sz="5400" dirty="0"/>
          </a:p>
        </p:txBody>
      </p:sp>
    </p:spTree>
    <p:extLst>
      <p:ext uri="{BB962C8B-B14F-4D97-AF65-F5344CB8AC3E}">
        <p14:creationId xmlns:p14="http://schemas.microsoft.com/office/powerpoint/2010/main" val="19980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A1FA-F449-FC7C-BF25-2F4A8383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237906"/>
            <a:ext cx="11973702" cy="103430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Program Refinement as </a:t>
            </a:r>
            <a:r>
              <a:rPr kumimoji="1" lang="en-US" altLang="ja-JP" i="1" dirty="0"/>
              <a:t>Generalized</a:t>
            </a:r>
            <a:r>
              <a:rPr kumimoji="1" lang="en-US" altLang="ja-JP" dirty="0"/>
              <a:t> Model Checking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F153DA-BBE9-EB56-AF5B-5336E462B6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Program refinement verification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ja-JP" dirty="0"/>
                  <a:t> generalizes ordinary model checking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kumimoji="1" lang="en-US" altLang="ja-JP" dirty="0"/>
              </a:p>
              <a:p>
                <a:pPr lvl="1"/>
                <a:r>
                  <a:rPr kumimoji="1" lang="en-US" altLang="ja-JP" b="1" dirty="0"/>
                  <a:t>A specification of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kumimoji="1" lang="en-US" altLang="ja-JP" b="1" dirty="0"/>
                  <a:t> is given as </a:t>
                </a:r>
                <a:r>
                  <a:rPr lang="en-US" altLang="ja-JP" b="1" dirty="0"/>
                  <a:t>a program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ja-JP" altLang="en-US" b="1" dirty="0"/>
                  <a:t> </a:t>
                </a:r>
                <a:r>
                  <a:rPr lang="en-US" altLang="ja-JP" dirty="0"/>
                  <a:t>instead of a logical </a:t>
                </a:r>
                <a:r>
                  <a:rPr kumimoji="1" lang="en-US" altLang="ja-JP" dirty="0"/>
                  <a:t>formula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kumimoji="1" lang="en-US" altLang="ja-JP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/>
                  <a:t> can encode the given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dirty="0"/>
                  <a:t> (if the programming language is expressive enough)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/>
                  <a:t> can be </a:t>
                </a:r>
                <a:r>
                  <a:rPr lang="en-US" altLang="ja-JP" b="1" dirty="0"/>
                  <a:t>a reference implementation </a:t>
                </a:r>
                <a:r>
                  <a:rPr lang="en-US" altLang="ja-JP" dirty="0"/>
                  <a:t>(cf. seL4 Project) or</a:t>
                </a:r>
                <a:br>
                  <a:rPr lang="en-US" altLang="ja-JP" dirty="0"/>
                </a:br>
                <a:r>
                  <a:rPr lang="en-US" altLang="ja-JP" b="1" dirty="0"/>
                  <a:t>an abstract model </a:t>
                </a:r>
                <a:r>
                  <a:rPr lang="en-US" altLang="ja-JP" dirty="0"/>
                  <a:t>represented as a highly non-deterministic program</a:t>
                </a:r>
                <a:endParaRPr kumimoji="1" lang="en-US" altLang="ja-JP" dirty="0"/>
              </a:p>
              <a:p>
                <a:r>
                  <a:rPr lang="en-US" altLang="ja-JP" dirty="0"/>
                  <a:t>This motivates me to investigate entailment checking problems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/>
                  <a:t> in</a:t>
                </a:r>
                <a:br>
                  <a:rPr lang="en-US" altLang="ja-JP" dirty="0"/>
                </a:br>
                <a:r>
                  <a:rPr lang="en-US" altLang="ja-JP" dirty="0"/>
                  <a:t>a first-order fixpoint logic modulo theories we call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CLP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sz="1800" dirty="0">
                    <a:solidFill>
                      <a:srgbClr val="0070C0"/>
                    </a:solidFill>
                  </a:rPr>
                  <a:t>[CAV 2017, LICS 2018, POPL 2023]</a:t>
                </a:r>
                <a:endParaRPr lang="en-US" altLang="ja-JP" dirty="0"/>
              </a:p>
              <a:p>
                <a:r>
                  <a:rPr lang="en-US" altLang="ja-JP" dirty="0"/>
                  <a:t>I will come back to this point:</a:t>
                </a:r>
                <a:br>
                  <a:rPr lang="en-US" altLang="ja-JP" dirty="0"/>
                </a:br>
                <a:r>
                  <a:rPr lang="en-US" altLang="ja-JP" b="1" dirty="0">
                    <a:solidFill>
                      <a:schemeClr val="accent2"/>
                    </a:solidFill>
                  </a:rPr>
                  <a:t>relational verification via entailment checking in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ja-JP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𝐂𝐋𝐏</m:t>
                    </m:r>
                  </m:oMath>
                </a14:m>
                <a:endParaRPr kumimoji="1" lang="en-US" altLang="ja-JP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F153DA-BBE9-EB56-AF5B-5336E462B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55F57-78D2-E467-CA81-EF9A7BB3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4304B-90FD-E609-0D99-D5F00E7F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121E9-910E-E036-8C13-3429EA3E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73BE3-D5CD-9851-5D95-20EFF6FBD0A8}"/>
              </a:ext>
            </a:extLst>
          </p:cNvPr>
          <p:cNvSpPr txBox="1"/>
          <p:nvPr/>
        </p:nvSpPr>
        <p:spPr>
          <a:xfrm>
            <a:off x="3117273" y="5520026"/>
            <a:ext cx="89395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chemeClr val="tx2"/>
                </a:solidFill>
              </a:rPr>
              <a:t>[CAV 2017] Unno et al. Automating Induction for Solving Horn Clauses.</a:t>
            </a:r>
          </a:p>
          <a:p>
            <a:r>
              <a:rPr lang="en-US" altLang="ja-JP" sz="1600" dirty="0">
                <a:solidFill>
                  <a:schemeClr val="tx2"/>
                </a:solidFill>
              </a:rPr>
              <a:t>[LICS 2018] Nanjo et al. A Fixpoint Logic and Dependent Effects for Temporal Property Verification.</a:t>
            </a:r>
            <a:br>
              <a:rPr lang="en-US" altLang="ja-JP" sz="1600" dirty="0">
                <a:solidFill>
                  <a:schemeClr val="tx2"/>
                </a:solidFill>
              </a:rPr>
            </a:br>
            <a:r>
              <a:rPr lang="en-US" altLang="ja-JP" sz="1600" dirty="0">
                <a:solidFill>
                  <a:schemeClr val="tx2"/>
                </a:solidFill>
              </a:rPr>
              <a:t>[POPL 2023] Unno et al. Modular Primal-Dual Fixpoint Logic Solving for Temporal Verification.</a:t>
            </a:r>
            <a:endParaRPr lang="ja-JP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FC9C-5A70-DEDF-3601-3D888355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Properties of the Inductive Proof System for CHCs Solving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BCFEF-3BAD-609F-D859-15E1BDCBC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Soundness</a:t>
            </a:r>
            <a:r>
              <a:rPr lang="en-US" altLang="ja-JP" dirty="0"/>
              <a:t>: If the goal is proved, the original CHCs have a solution (which may not be expressible in the background theory)</a:t>
            </a:r>
          </a:p>
          <a:p>
            <a:r>
              <a:rPr lang="en-US" altLang="ja-JP" i="1" dirty="0">
                <a:solidFill>
                  <a:srgbClr val="0070C0"/>
                </a:solidFill>
              </a:rPr>
              <a:t>Relative</a:t>
            </a:r>
            <a:r>
              <a:rPr lang="en-US" altLang="ja-JP" dirty="0">
                <a:solidFill>
                  <a:srgbClr val="0070C0"/>
                </a:solidFill>
              </a:rPr>
              <a:t> Completeness</a:t>
            </a:r>
            <a:r>
              <a:rPr lang="en-US" altLang="ja-JP" dirty="0"/>
              <a:t>: If the original CHCs have a solution </a:t>
            </a:r>
            <a:r>
              <a:rPr lang="en-US" altLang="ja-JP" i="1" dirty="0"/>
              <a:t>expressible in the background theory</a:t>
            </a:r>
            <a:r>
              <a:rPr lang="en-US" altLang="ja-JP" dirty="0"/>
              <a:t>, the goal is provable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281BD-A624-1A38-4462-89FFB845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60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9DD5D-B77A-471A-E5D1-4CA15834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26D56-953A-2F71-AC61-E40E8A8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2273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9501-D9EC-E988-B739-4A8BA39B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Automating Induction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0863A-8DEA-BDCA-4415-715092B8E4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Use the following rule application strategy: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Repeatedly apply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INDHYP </a:t>
                </a:r>
                <a:r>
                  <a:rPr lang="en-US" altLang="ja-JP" dirty="0"/>
                  <a:t>until no new premises are added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Apply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VALID</a:t>
                </a:r>
                <a:r>
                  <a:rPr lang="en-US" altLang="ja-JP" dirty="0"/>
                  <a:t> whenever a new premise is added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Select some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/>
                  <a:t> and apply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INDUCT</a:t>
                </a:r>
                <a:r>
                  <a:rPr lang="en-US" altLang="ja-JP" dirty="0"/>
                  <a:t> and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UNFOLD</a:t>
                </a:r>
                <a:endParaRPr lang="en-US" altLang="ja-JP" dirty="0"/>
              </a:p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Close a proof branch by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VALID </a:t>
                </a:r>
                <a:r>
                  <a:rPr lang="en-US" altLang="ja-JP" dirty="0"/>
                  <a:t>that uses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SMT solvers: provide efficient and powerful reasoning about </a:t>
                </a:r>
                <a:r>
                  <a:rPr lang="en-US" altLang="ja-JP" b="1" dirty="0">
                    <a:solidFill>
                      <a:srgbClr val="00B050"/>
                    </a:solidFill>
                  </a:rPr>
                  <a:t>data structures</a:t>
                </a:r>
                <a:r>
                  <a:rPr lang="en-US" altLang="ja-JP" dirty="0"/>
                  <a:t> (e.g., integers, reals, algebraic data structures) but predicates are abstracted as uninterpreted functions 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CHC solvers: provide bit costly but powerful reasoning about </a:t>
                </a:r>
                <a:r>
                  <a:rPr lang="en-US" altLang="ja-JP" b="1" dirty="0">
                    <a:solidFill>
                      <a:srgbClr val="00B050"/>
                    </a:solidFill>
                  </a:rPr>
                  <a:t>inductive predicates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0863A-8DEA-BDCA-4415-715092B8E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4" t="-682" r="-12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38229-25E6-CA7D-5AA2-0E85BFC4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A6811-66CB-65DC-AD90-72323B87A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C04D4-71FF-FC12-434A-8ABC94C2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9640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CEB9-633A-AAFC-82B5-ED0D220B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156266"/>
            <a:ext cx="11926957" cy="103430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A Prototype Entailment Checker </a:t>
            </a:r>
            <a:r>
              <a:rPr kumimoji="1" lang="en-US" altLang="ja-JP" b="1" dirty="0" err="1"/>
              <a:t>MuCyc</a:t>
            </a:r>
            <a:br>
              <a:rPr kumimoji="1" lang="en-US" altLang="ja-JP" b="1" dirty="0"/>
            </a:br>
            <a:r>
              <a:rPr kumimoji="1" lang="en-US" altLang="ja-JP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http://lfp.dip.jp/rcaml/</a:t>
            </a:r>
            <a:r>
              <a:rPr lang="en-US" altLang="ja-JP" b="1" dirty="0">
                <a:solidFill>
                  <a:srgbClr val="7030A0"/>
                </a:solidFill>
              </a:rPr>
              <a:t> 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2C9C55-6498-C7E2-89AE-264BADE363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5171" y="1278033"/>
                <a:ext cx="11926957" cy="5367129"/>
              </a:xfrm>
            </p:spPr>
            <p:txBody>
              <a:bodyPr>
                <a:normAutofit fontScale="92500"/>
              </a:bodyPr>
              <a:lstStyle/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Use 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Z3</a:t>
                </a:r>
                <a:r>
                  <a:rPr lang="en-US" altLang="ja-JP" dirty="0"/>
                  <a:t> and 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SPACER </a:t>
                </a:r>
                <a:r>
                  <a:rPr lang="en-US" altLang="ja-JP" dirty="0"/>
                  <a:t>respectively as the backend SMT and CHC solvers</a:t>
                </a:r>
              </a:p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Integrated with a dependent refinement type based CHC generation tool </a:t>
                </a:r>
                <a:r>
                  <a:rPr lang="en-US" altLang="ja-JP" b="1" dirty="0" err="1">
                    <a:solidFill>
                      <a:srgbClr val="0070C0"/>
                    </a:solidFill>
                  </a:rPr>
                  <a:t>RCaml</a:t>
                </a:r>
                <a:r>
                  <a:rPr lang="en-US" altLang="ja-JP" dirty="0"/>
                  <a:t> for </a:t>
                </a:r>
                <a:r>
                  <a:rPr lang="en-US" altLang="ja-JP" dirty="0" err="1"/>
                  <a:t>OCaml</a:t>
                </a:r>
                <a:endParaRPr lang="en-US" altLang="ja-JP" dirty="0"/>
              </a:p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Currently support entailments in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The fragment corresponding to CHCs: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b="0" dirty="0"/>
                  <a:t> and</a:t>
                </a:r>
              </a:p>
              <a:p>
                <a:pPr lvl="1">
                  <a:spcBef>
                    <a:spcPts val="984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/>
                  <a:t>, which is useful for program refinement verification and proving lemmas to prove entailments in </a:t>
                </a:r>
                <a:r>
                  <a:rPr lang="en-US" altLang="ja-JP"/>
                  <a:t>the above </a:t>
                </a:r>
                <a:r>
                  <a:rPr lang="en-US" altLang="ja-JP" dirty="0"/>
                  <a:t>fragment (cf. commutativity proof of </a:t>
                </a:r>
                <a:r>
                  <a:rPr lang="en-US" altLang="ja-JP" dirty="0" err="1"/>
                  <a:t>mult</a:t>
                </a:r>
                <a:r>
                  <a:rPr lang="en-US" altLang="ja-JP" dirty="0"/>
                  <a:t>)</a:t>
                </a:r>
              </a:p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Can prove and then exploit lemmas which are: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User-supplied,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Heuristically conjectured from the given constraints, or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Automatically generated by an abstract interpreter</a:t>
                </a:r>
              </a:p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Can generate a counterexample (if any)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2C9C55-6498-C7E2-89AE-264BADE363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171" y="1278033"/>
                <a:ext cx="11926957" cy="5367129"/>
              </a:xfrm>
              <a:blipFill>
                <a:blip r:embed="rId4"/>
                <a:stretch>
                  <a:fillRect l="-562" t="-682" b="-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86E35-061F-DB60-DC04-FCC70111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5F0D6-CC5C-024B-9874-E6FFE675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799FF-59C9-77C1-4FBD-3A8BE529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9B567D28-607E-446D-BB23-758082F246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938587"/>
              </p:ext>
            </p:extLst>
          </p:nvPr>
        </p:nvGraphicFramePr>
        <p:xfrm>
          <a:off x="9920023" y="4215914"/>
          <a:ext cx="2052320" cy="205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006026" imgH="5006340" progId="Acrobat.Document.11">
                  <p:embed/>
                </p:oleObj>
              </mc:Choice>
              <mc:Fallback>
                <p:oleObj name="Acrobat Document" r:id="rId5" imgW="5006026" imgH="5006340" progId="Acrobat.Document.11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9B567D28-607E-446D-BB23-758082F246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20023" y="4215914"/>
                        <a:ext cx="2052320" cy="2052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6883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308A-BD8B-07A1-C0FA-175FDE6E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/>
              <a:t>Experiments on </a:t>
            </a:r>
            <a:r>
              <a:rPr lang="en-US" altLang="ja-JP" sz="4400" dirty="0" err="1"/>
              <a:t>IsaPlanner</a:t>
            </a:r>
            <a:r>
              <a:rPr lang="en-US" altLang="ja-JP" sz="4400" dirty="0"/>
              <a:t> Benchmark Set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91BA-0AB2-D679-4BC2-883E986F1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85 (mostly) relational verification problems of</a:t>
            </a:r>
            <a:br>
              <a:rPr lang="en-US" altLang="ja-JP" dirty="0"/>
            </a:br>
            <a:r>
              <a:rPr lang="en-US" altLang="ja-JP" dirty="0"/>
              <a:t>total functions on inductively defined data structures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1059-6DD2-A6DA-4498-BD2201AF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63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EDB03-D975-3083-E3C9-8F80C4F3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328D1-C27B-61A5-A4B6-9628A419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graphicFrame>
        <p:nvGraphicFramePr>
          <p:cNvPr id="13" name="表 7">
            <a:extLst>
              <a:ext uri="{FF2B5EF4-FFF2-40B4-BE49-F238E27FC236}">
                <a16:creationId xmlns:a16="http://schemas.microsoft.com/office/drawing/2014/main" id="{45916C51-7A95-6EE2-7998-7C489E60F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967961"/>
              </p:ext>
            </p:extLst>
          </p:nvPr>
        </p:nvGraphicFramePr>
        <p:xfrm>
          <a:off x="1839735" y="2357360"/>
          <a:ext cx="7917576" cy="3955258"/>
        </p:xfrm>
        <a:graphic>
          <a:graphicData uri="http://schemas.openxmlformats.org/drawingml/2006/table">
            <a:tbl>
              <a:tblPr firstRow="1" bandRow="1"/>
              <a:tblGrid>
                <a:gridCol w="4373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/>
                        <a:t>Inductive Theorem Prover</a:t>
                      </a:r>
                      <a:endParaRPr kumimoji="1" lang="ja-JP" alt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/>
                        <a:t>#Successfully</a:t>
                      </a:r>
                      <a:r>
                        <a:rPr kumimoji="1" lang="en-US" altLang="ja-JP" sz="2800" baseline="0" dirty="0"/>
                        <a:t> Proved</a:t>
                      </a:r>
                      <a:endParaRPr kumimoji="1" lang="ja-JP" alt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2800" dirty="0" err="1">
                          <a:solidFill>
                            <a:srgbClr val="FF0000"/>
                          </a:solidFill>
                        </a:rPr>
                        <a:t>RCaml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64294" marR="64294" marT="32147" marB="321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2800" dirty="0">
                          <a:solidFill>
                            <a:srgbClr val="FF0000"/>
                          </a:solidFill>
                        </a:rPr>
                        <a:t>68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64294" marR="64294" marT="32147" marB="321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2800" dirty="0"/>
                        <a:t>Zeno</a:t>
                      </a:r>
                      <a:endParaRPr kumimoji="1" lang="ja-JP" altLang="en-US" sz="2800" dirty="0"/>
                    </a:p>
                  </a:txBody>
                  <a:tcPr marL="64294" marR="64294" marT="32147" marB="321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2800" dirty="0"/>
                        <a:t>82 </a:t>
                      </a:r>
                      <a:r>
                        <a:rPr kumimoji="1" lang="en-US" altLang="ja-JP" sz="2000" dirty="0"/>
                        <a:t>[</a:t>
                      </a:r>
                      <a:r>
                        <a:rPr kumimoji="1" lang="en-US" altLang="ja-JP" sz="2000" dirty="0" err="1"/>
                        <a:t>Sonnex</a:t>
                      </a:r>
                      <a:r>
                        <a:rPr kumimoji="1" lang="en-US" altLang="ja-JP" sz="2000" dirty="0"/>
                        <a:t>+ ’12]</a:t>
                      </a:r>
                      <a:endParaRPr kumimoji="1" lang="ja-JP" altLang="en-US" sz="2800" dirty="0"/>
                    </a:p>
                  </a:txBody>
                  <a:tcPr marL="64294" marR="64294" marT="32147" marB="321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err="1"/>
                        <a:t>HipSpec</a:t>
                      </a:r>
                      <a:endParaRPr kumimoji="1" lang="ja-JP" altLang="en-US" sz="2800" dirty="0"/>
                    </a:p>
                  </a:txBody>
                  <a:tcPr marL="64294" marR="64294" marT="32147" marB="321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2800" dirty="0"/>
                        <a:t>80 </a:t>
                      </a:r>
                      <a:r>
                        <a:rPr kumimoji="1" lang="en-US" altLang="ja-JP" sz="2000" dirty="0"/>
                        <a:t>[</a:t>
                      </a:r>
                      <a:r>
                        <a:rPr kumimoji="1" lang="en-US" altLang="ja-JP" sz="2000" dirty="0" err="1"/>
                        <a:t>Claessen</a:t>
                      </a:r>
                      <a:r>
                        <a:rPr kumimoji="1" lang="en-US" altLang="ja-JP" sz="2000" dirty="0"/>
                        <a:t>+ ’13]</a:t>
                      </a:r>
                    </a:p>
                  </a:txBody>
                  <a:tcPr marL="64294" marR="64294" marT="32147" marB="321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2800" dirty="0"/>
                        <a:t>CVC4</a:t>
                      </a:r>
                      <a:endParaRPr kumimoji="1" lang="ja-JP" altLang="en-US" sz="2800" dirty="0"/>
                    </a:p>
                  </a:txBody>
                  <a:tcPr marL="64294" marR="64294" marT="32147" marB="321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2800" dirty="0"/>
                        <a:t>80 </a:t>
                      </a:r>
                      <a:r>
                        <a:rPr kumimoji="1" lang="en-US" altLang="ja-JP" sz="2000" dirty="0"/>
                        <a:t>[Reynolds+ ’15]</a:t>
                      </a:r>
                      <a:endParaRPr kumimoji="1" lang="ja-JP" altLang="en-US" sz="2800" dirty="0"/>
                    </a:p>
                  </a:txBody>
                  <a:tcPr marL="64294" marR="64294" marT="32147" marB="321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/>
                        <a:t>ACL2s</a:t>
                      </a:r>
                      <a:endParaRPr kumimoji="1" lang="ja-JP" altLang="en-US" sz="2800" dirty="0"/>
                    </a:p>
                  </a:txBody>
                  <a:tcPr marL="64294" marR="64294" marT="32147" marB="321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2800" dirty="0"/>
                        <a:t>74 </a:t>
                      </a:r>
                      <a:r>
                        <a:rPr kumimoji="1" lang="en-US" altLang="ja-JP" sz="2000" dirty="0"/>
                        <a:t>(according to [</a:t>
                      </a:r>
                      <a:r>
                        <a:rPr kumimoji="1" lang="en-US" altLang="ja-JP" sz="2000" dirty="0" err="1"/>
                        <a:t>Sonnex</a:t>
                      </a:r>
                      <a:r>
                        <a:rPr kumimoji="1" lang="en-US" altLang="ja-JP" sz="2000" dirty="0"/>
                        <a:t>+ ’12])</a:t>
                      </a:r>
                    </a:p>
                  </a:txBody>
                  <a:tcPr marL="64294" marR="64294" marT="32147" marB="321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2800" dirty="0" err="1"/>
                        <a:t>IsaPlanner</a:t>
                      </a:r>
                      <a:endParaRPr kumimoji="1" lang="ja-JP" altLang="en-US" sz="2800" dirty="0"/>
                    </a:p>
                  </a:txBody>
                  <a:tcPr marL="64294" marR="64294" marT="32147" marB="321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2800" dirty="0"/>
                        <a:t>47 </a:t>
                      </a:r>
                      <a:r>
                        <a:rPr kumimoji="1" lang="en-US" altLang="ja-JP" sz="2000" dirty="0"/>
                        <a:t>(according to [</a:t>
                      </a:r>
                      <a:r>
                        <a:rPr kumimoji="1" lang="en-US" altLang="ja-JP" sz="2000" dirty="0" err="1"/>
                        <a:t>Sonnex</a:t>
                      </a:r>
                      <a:r>
                        <a:rPr kumimoji="1" lang="en-US" altLang="ja-JP" sz="2000" dirty="0"/>
                        <a:t>+ ’12])</a:t>
                      </a:r>
                      <a:endParaRPr kumimoji="1" lang="ja-JP" altLang="en-US" sz="2800" dirty="0"/>
                    </a:p>
                  </a:txBody>
                  <a:tcPr marL="64294" marR="64294" marT="32147" marB="321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2800" dirty="0" err="1"/>
                        <a:t>Dafny</a:t>
                      </a:r>
                      <a:endParaRPr kumimoji="1" lang="ja-JP" altLang="en-US" sz="2800" dirty="0"/>
                    </a:p>
                  </a:txBody>
                  <a:tcPr marL="64294" marR="64294" marT="32147" marB="321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2800" dirty="0"/>
                        <a:t>45 </a:t>
                      </a:r>
                      <a:r>
                        <a:rPr kumimoji="1" lang="en-US" altLang="ja-JP" sz="2000" dirty="0"/>
                        <a:t>(according to [</a:t>
                      </a:r>
                      <a:r>
                        <a:rPr kumimoji="1" lang="en-US" altLang="ja-JP" sz="2000" dirty="0" err="1"/>
                        <a:t>Sonnex</a:t>
                      </a:r>
                      <a:r>
                        <a:rPr kumimoji="1" lang="en-US" altLang="ja-JP" sz="2000" dirty="0"/>
                        <a:t>+ ’12])</a:t>
                      </a:r>
                      <a:endParaRPr kumimoji="1" lang="ja-JP" altLang="en-US" sz="2800" dirty="0"/>
                    </a:p>
                  </a:txBody>
                  <a:tcPr marL="64294" marR="64294" marT="32147" marB="321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正方形/長方形 6">
            <a:extLst>
              <a:ext uri="{FF2B5EF4-FFF2-40B4-BE49-F238E27FC236}">
                <a16:creationId xmlns:a16="http://schemas.microsoft.com/office/drawing/2014/main" id="{5566C21C-0A1B-6B28-7DC8-B0F22C7832A3}"/>
              </a:ext>
            </a:extLst>
          </p:cNvPr>
          <p:cNvSpPr/>
          <p:nvPr/>
        </p:nvSpPr>
        <p:spPr>
          <a:xfrm>
            <a:off x="1839735" y="3342049"/>
            <a:ext cx="7917576" cy="1968759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正方形/長方形 8">
            <a:extLst>
              <a:ext uri="{FF2B5EF4-FFF2-40B4-BE49-F238E27FC236}">
                <a16:creationId xmlns:a16="http://schemas.microsoft.com/office/drawing/2014/main" id="{B41EC921-39E1-8805-8511-9DDD5F8A2D08}"/>
              </a:ext>
            </a:extLst>
          </p:cNvPr>
          <p:cNvSpPr/>
          <p:nvPr/>
        </p:nvSpPr>
        <p:spPr>
          <a:xfrm>
            <a:off x="3171543" y="3642492"/>
            <a:ext cx="2974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kumimoji="0" lang="en-US" altLang="ja-JP" sz="2800" dirty="0">
                <a:solidFill>
                  <a:srgbClr val="00B050"/>
                </a:solidFill>
                <a:latin typeface="Calibri"/>
                <a:ea typeface="ＭＳ Ｐゴシック" panose="020B0600070205080204" pitchFamily="50" charset="-128"/>
              </a:rPr>
              <a:t>Support automatic </a:t>
            </a:r>
            <a:br>
              <a:rPr kumimoji="0" lang="en-US" altLang="ja-JP" sz="2800" dirty="0">
                <a:solidFill>
                  <a:srgbClr val="00B050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kumimoji="0" lang="en-US" altLang="ja-JP" sz="2800" dirty="0">
                <a:solidFill>
                  <a:srgbClr val="00B050"/>
                </a:solidFill>
                <a:latin typeface="Calibri"/>
                <a:ea typeface="ＭＳ Ｐゴシック" panose="020B0600070205080204" pitchFamily="50" charset="-128"/>
              </a:rPr>
              <a:t>lemma discovery &amp;</a:t>
            </a:r>
            <a:br>
              <a:rPr kumimoji="0" lang="en-US" altLang="ja-JP" sz="2800" dirty="0">
                <a:solidFill>
                  <a:srgbClr val="00B050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kumimoji="0" lang="en-US" altLang="ja-JP" sz="2800" dirty="0">
                <a:solidFill>
                  <a:srgbClr val="00B050"/>
                </a:solidFill>
                <a:latin typeface="Calibri"/>
                <a:ea typeface="ＭＳ Ｐゴシック" panose="020B0600070205080204" pitchFamily="50" charset="-128"/>
              </a:rPr>
              <a:t>goal generalization</a:t>
            </a:r>
            <a:endParaRPr kumimoji="0" lang="ja-JP" altLang="en-US" sz="28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0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F269-5D61-F239-38CA-D78FC88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400" dirty="0"/>
              <a:t>Experiments on Benchmark Programs with Advanced Language Features &amp; Side-Effects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4300A-F70B-0999-7F21-A5EE5A809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30 (mostly) relational verification problems for:</a:t>
            </a:r>
          </a:p>
          <a:p>
            <a:pPr lvl="1"/>
            <a:r>
              <a:rPr lang="en-US" altLang="ja-JP" dirty="0"/>
              <a:t>Complex integer functions: Ackermann, McCarthy91</a:t>
            </a:r>
          </a:p>
          <a:p>
            <a:pPr lvl="1"/>
            <a:r>
              <a:rPr lang="en-US" altLang="ja-JP" dirty="0"/>
              <a:t>Nonlinear real functions: </a:t>
            </a:r>
            <a:r>
              <a:rPr lang="en-US" altLang="ja-JP" dirty="0" err="1"/>
              <a:t>dyn_sys</a:t>
            </a:r>
            <a:endParaRPr lang="en-US" altLang="ja-JP" dirty="0"/>
          </a:p>
          <a:p>
            <a:pPr lvl="1"/>
            <a:r>
              <a:rPr lang="en-US" altLang="ja-JP" dirty="0"/>
              <a:t>Higher-order functions: </a:t>
            </a:r>
            <a:r>
              <a:rPr lang="en-US" altLang="ja-JP" dirty="0" err="1"/>
              <a:t>fold_left</a:t>
            </a:r>
            <a:r>
              <a:rPr lang="en-US" altLang="ja-JP" dirty="0"/>
              <a:t>, </a:t>
            </a:r>
            <a:r>
              <a:rPr lang="en-US" altLang="ja-JP" dirty="0" err="1"/>
              <a:t>fold_right</a:t>
            </a:r>
            <a:r>
              <a:rPr lang="en-US" altLang="ja-JP" dirty="0"/>
              <a:t>, repeat, find, ...</a:t>
            </a:r>
          </a:p>
          <a:p>
            <a:pPr lvl="1"/>
            <a:r>
              <a:rPr lang="en-US" altLang="ja-JP" dirty="0"/>
              <a:t>Exceptions: find</a:t>
            </a:r>
          </a:p>
          <a:p>
            <a:pPr lvl="1"/>
            <a:r>
              <a:rPr lang="en-US" altLang="ja-JP" dirty="0"/>
              <a:t>Non-terminating functions: </a:t>
            </a:r>
            <a:r>
              <a:rPr lang="en-US" altLang="ja-JP" dirty="0" err="1"/>
              <a:t>mult</a:t>
            </a:r>
            <a:r>
              <a:rPr lang="en-US" altLang="ja-JP" dirty="0"/>
              <a:t>, sum, …</a:t>
            </a:r>
          </a:p>
          <a:p>
            <a:pPr lvl="1"/>
            <a:r>
              <a:rPr lang="en-US" altLang="ja-JP" dirty="0"/>
              <a:t>Non-deterministic functions: </a:t>
            </a:r>
            <a:r>
              <a:rPr lang="en-US" altLang="ja-JP" dirty="0" err="1"/>
              <a:t>randpos</a:t>
            </a:r>
            <a:endParaRPr lang="en-US" altLang="ja-JP" dirty="0"/>
          </a:p>
          <a:p>
            <a:pPr lvl="1"/>
            <a:r>
              <a:rPr lang="en-US" altLang="ja-JP" dirty="0"/>
              <a:t>Imperative procedures: </a:t>
            </a:r>
            <a:r>
              <a:rPr lang="en-US" altLang="ja-JP" dirty="0" err="1"/>
              <a:t>mult_Ccode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1A56D-66C6-3E49-A773-88B1F780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64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63332-8432-FF17-2A1E-C7B5835D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74A64-B009-DE4F-C59B-5D49DEBE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8877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A2E86-6508-E312-8A70-725527FE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65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B0F06-FF86-F0F7-A65D-D2C8BE78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83DE9-F4F4-D0BF-C2EE-49B1A1A3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D803EEF-F550-4FFA-ADB2-A044A15F1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174" y="1"/>
            <a:ext cx="6635650" cy="6956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9D068949-4A43-47B1-BD00-E9114F86DA13}"/>
                  </a:ext>
                </a:extLst>
              </p:cNvPr>
              <p:cNvSpPr/>
              <p:nvPr/>
            </p:nvSpPr>
            <p:spPr>
              <a:xfrm>
                <a:off x="1710612" y="2593912"/>
                <a:ext cx="8770774" cy="215537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 defTabSz="457200">
                  <a:buFont typeface="Arial" panose="020B0604020202020204" pitchFamily="34" charset="0"/>
                  <a:buChar char="•"/>
                </a:pPr>
                <a:r>
                  <a:rPr kumimoji="0" lang="en-US" altLang="ja-JP" sz="28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28</a:t>
                </a:r>
                <a:r>
                  <a:rPr kumimoji="0" lang="ja-JP" altLang="en-US" sz="28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 </a:t>
                </a:r>
                <a:r>
                  <a:rPr kumimoji="0" lang="en-US" altLang="ja-JP" sz="28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(2 required lemmas) successfully proved by </a:t>
                </a:r>
                <a:r>
                  <a:rPr kumimoji="0" lang="en-US" altLang="ja-JP" sz="2800" b="1" dirty="0" err="1">
                    <a:solidFill>
                      <a:srgbClr val="FF0000"/>
                    </a:solidFill>
                    <a:latin typeface="Calibri"/>
                    <a:ea typeface="ＭＳ Ｐゴシック" panose="020B0600070205080204" pitchFamily="50" charset="-128"/>
                  </a:rPr>
                  <a:t>MuCyc</a:t>
                </a:r>
                <a:endParaRPr kumimoji="0" lang="en-US" altLang="ja-JP" sz="2800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pPr marL="285750" indent="-285750" defTabSz="457200">
                  <a:buFont typeface="Arial" panose="020B0604020202020204" pitchFamily="34" charset="0"/>
                  <a:buChar char="•"/>
                </a:pPr>
                <a:endParaRPr kumimoji="0" lang="en-US" altLang="ja-JP" sz="2800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pPr marL="285750" indent="-285750" defTabSz="457200">
                  <a:buFont typeface="Arial" panose="020B0604020202020204" pitchFamily="34" charset="0"/>
                  <a:buChar char="•"/>
                </a:pPr>
                <a:r>
                  <a:rPr lang="en-US" altLang="ja-JP" sz="28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3 proved by CHC constraint solver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sz="2800" b="1" dirty="0">
                    <a:solidFill>
                      <a:srgbClr val="FF0000"/>
                    </a:solidFill>
                    <a:latin typeface="Calibri"/>
                    <a:ea typeface="ＭＳ Ｐゴシック" panose="020B0600070205080204" pitchFamily="50" charset="-128"/>
                  </a:rPr>
                  <a:t>Z PDR</a:t>
                </a:r>
                <a:endParaRPr lang="en-US" altLang="ja-JP" sz="2800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pPr marL="285750" indent="-285750" defTabSz="457200">
                  <a:buFont typeface="Arial" panose="020B0604020202020204" pitchFamily="34" charset="0"/>
                  <a:buChar char="•"/>
                </a:pPr>
                <a:r>
                  <a:rPr kumimoji="0" lang="en-US" altLang="ja-JP" sz="28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2 proved by inductive theorem prover </a:t>
                </a:r>
                <a:r>
                  <a:rPr kumimoji="0" lang="en-US" altLang="ja-JP" sz="2800" b="1" dirty="0">
                    <a:solidFill>
                      <a:srgbClr val="FF0000"/>
                    </a:solidFill>
                    <a:latin typeface="Calibri"/>
                    <a:ea typeface="ＭＳ Ｐゴシック" panose="020B0600070205080204" pitchFamily="50" charset="-128"/>
                  </a:rPr>
                  <a:t>CVC4</a:t>
                </a:r>
                <a:r>
                  <a:rPr kumimoji="0" lang="en-US" altLang="ja-JP" sz="28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 (if inductive predicates are encoded using uninterpreted functions)</a:t>
                </a:r>
                <a:endParaRPr lang="ja-JP" altLang="en-US" sz="2800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9D068949-4A43-47B1-BD00-E9114F86D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12" y="2593912"/>
                <a:ext cx="8770774" cy="2155371"/>
              </a:xfrm>
              <a:prstGeom prst="rect">
                <a:avLst/>
              </a:prstGeom>
              <a:blipFill>
                <a:blip r:embed="rId3"/>
                <a:stretch>
                  <a:fillRect l="-1181" t="-4225" b="-9577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83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B9F6F-4E9B-9558-04F0-420DAA1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17472"/>
            <a:ext cx="11926957" cy="1034303"/>
          </a:xfrm>
        </p:spPr>
        <p:txBody>
          <a:bodyPr/>
          <a:lstStyle/>
          <a:p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C72EA-2B9B-1B98-16EC-546A35E7FF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5171" y="1139239"/>
                <a:ext cx="11926957" cy="5367129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The integration of </a:t>
                </a:r>
                <a:r>
                  <a:rPr lang="en-US" altLang="ja-JP" b="1" dirty="0"/>
                  <a:t>SMT solving</a:t>
                </a:r>
                <a:r>
                  <a:rPr lang="en-US" altLang="ja-JP" dirty="0"/>
                  <a:t>,</a:t>
                </a:r>
                <a:r>
                  <a:rPr lang="en-US" altLang="ja-JP" b="1" dirty="0"/>
                  <a:t> CHC solving</a:t>
                </a:r>
                <a:r>
                  <a:rPr lang="en-US" altLang="ja-JP" dirty="0"/>
                  <a:t>, and </a:t>
                </a:r>
                <a:r>
                  <a:rPr lang="en-US" altLang="ja-JP" b="1" dirty="0"/>
                  <a:t>inductive theorem proving </a:t>
                </a:r>
                <a:r>
                  <a:rPr lang="en-US" altLang="ja-JP" dirty="0"/>
                  <a:t>resulted in an automated </a:t>
                </a:r>
                <a:r>
                  <a:rPr lang="en-US" altLang="ja-JP" b="1" dirty="0"/>
                  <a:t>relational verifier</a:t>
                </a:r>
                <a:r>
                  <a:rPr lang="en-US" altLang="ja-JP" dirty="0"/>
                  <a:t> across programs in various paradigms with </a:t>
                </a:r>
                <a:r>
                  <a:rPr lang="en-US" altLang="ja-JP" b="1" dirty="0"/>
                  <a:t>advanced language features</a:t>
                </a:r>
                <a:r>
                  <a:rPr lang="en-US" altLang="ja-JP" dirty="0"/>
                  <a:t> and </a:t>
                </a:r>
                <a:r>
                  <a:rPr lang="en-US" altLang="ja-JP" b="1" dirty="0"/>
                  <a:t>side-effects</a:t>
                </a:r>
                <a:endParaRPr lang="en-US" altLang="ja-JP" dirty="0"/>
              </a:p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Current limitations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Limited support for automatic lemma discovery and goal generalization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Does not support the full fragment of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b="1" dirty="0"/>
                  <a:t>CLP</a:t>
                </a:r>
                <a:endParaRPr lang="en-US" altLang="ja-JP" dirty="0"/>
              </a:p>
              <a:p>
                <a:pPr>
                  <a:spcBef>
                    <a:spcPts val="984"/>
                  </a:spcBef>
                </a:pPr>
                <a:r>
                  <a:rPr lang="en-US" altLang="ja-JP" dirty="0"/>
                  <a:t>Future directions</a:t>
                </a:r>
              </a:p>
              <a:p>
                <a:pPr lvl="1">
                  <a:spcBef>
                    <a:spcPts val="984"/>
                  </a:spcBef>
                </a:pPr>
                <a:r>
                  <a:rPr lang="en-US" altLang="ja-JP" dirty="0"/>
                  <a:t>Generalize the recently observed connection of (co)inductive theorem proving to invariant and ranking function synthesis </a:t>
                </a:r>
                <a:r>
                  <a:rPr lang="en-US" altLang="ja-JP" sz="1800" dirty="0">
                    <a:solidFill>
                      <a:schemeClr val="tx2"/>
                    </a:solidFill>
                  </a:rPr>
                  <a:t>[LICS 2018, POPL 2023]</a:t>
                </a:r>
                <a:r>
                  <a:rPr lang="en-US" altLang="ja-JP" dirty="0"/>
                  <a:t> and software model checking </a:t>
                </a:r>
                <a:r>
                  <a:rPr lang="en-US" altLang="ja-JP" sz="1800" dirty="0">
                    <a:solidFill>
                      <a:schemeClr val="tx2"/>
                    </a:solidFill>
                  </a:rPr>
                  <a:t>[POPL 2022]</a:t>
                </a:r>
                <a:r>
                  <a:rPr lang="en-US" altLang="ja-JP" sz="2200" dirty="0"/>
                  <a:t> </a:t>
                </a:r>
                <a:r>
                  <a:rPr lang="en-US" altLang="ja-JP" dirty="0"/>
                  <a:t>to the full fragment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CLP</a:t>
                </a:r>
              </a:p>
              <a:p>
                <a:pPr lvl="2">
                  <a:spcBef>
                    <a:spcPts val="984"/>
                  </a:spcBef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C72EA-2B9B-1B98-16EC-546A35E7F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171" y="1139239"/>
                <a:ext cx="11926957" cy="5367129"/>
              </a:xfrm>
              <a:blipFill>
                <a:blip r:embed="rId3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2B6BA-DD7C-CD96-BCF7-C2A17F99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66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D86E9-1BD6-4BC1-A3CA-184798949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666E0-7649-83E8-4809-18B17DC3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0E8264-37A4-F808-09A3-CEC3758650C2}"/>
              </a:ext>
            </a:extLst>
          </p:cNvPr>
          <p:cNvSpPr txBox="1"/>
          <p:nvPr/>
        </p:nvSpPr>
        <p:spPr>
          <a:xfrm>
            <a:off x="3117273" y="5724131"/>
            <a:ext cx="89395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</a:rPr>
              <a:t>[LICS 2018] Nanjo et al. A Fixpoint Logic and Dependent Effects for Temporal Property Verification.</a:t>
            </a:r>
            <a:br>
              <a:rPr lang="en-US" altLang="ja-JP" sz="1600" dirty="0">
                <a:solidFill>
                  <a:schemeClr val="tx2"/>
                </a:solidFill>
              </a:rPr>
            </a:br>
            <a:r>
              <a:rPr kumimoji="1" lang="en-US" altLang="ja-JP" sz="1600" dirty="0">
                <a:solidFill>
                  <a:schemeClr val="tx2"/>
                </a:solidFill>
              </a:rPr>
              <a:t>[POPL 2022]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Tsukada</a:t>
            </a:r>
            <a:r>
              <a:rPr lang="en-US" altLang="ja-JP" sz="1600" dirty="0">
                <a:solidFill>
                  <a:schemeClr val="tx2"/>
                </a:solidFill>
              </a:rPr>
              <a:t>,</a:t>
            </a:r>
            <a:r>
              <a:rPr kumimoji="1" lang="en-US" altLang="ja-JP" sz="1600" dirty="0">
                <a:solidFill>
                  <a:schemeClr val="tx2"/>
                </a:solidFill>
              </a:rPr>
              <a:t> Unno. Software Model-Checking as Cyclic-Proof Search.</a:t>
            </a:r>
          </a:p>
          <a:p>
            <a:r>
              <a:rPr lang="en-US" altLang="ja-JP" sz="1600" dirty="0">
                <a:solidFill>
                  <a:schemeClr val="tx2"/>
                </a:solidFill>
              </a:rPr>
              <a:t>[POPL 2023] Unno et al. Modular Primal-Dual Fixpoint Logic Solving for Temporal Verification.</a:t>
            </a:r>
            <a:endParaRPr lang="ja-JP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759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6B1E-3427-211A-FDE5-0DFFB8D0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FBB59-7DDA-E5EA-8317-26AFECCD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200" dirty="0">
                <a:solidFill>
                  <a:schemeClr val="bg1">
                    <a:lumMod val="75000"/>
                  </a:schemeClr>
                </a:solidFill>
              </a:rPr>
              <a:t>Challenges in Relational Verification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</a:rPr>
              <a:t>Automating Relational Verification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</a:rPr>
              <a:t>Self-Composition (or Product Programs) 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[CAV 2021]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</a:rPr>
              <a:t>Entailment Checking in 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𝝁𝐂𝐋𝐏</a:t>
            </a: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[CAV 2017]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200" b="1" dirty="0">
                <a:solidFill>
                  <a:schemeClr val="accent2"/>
                </a:solidFill>
              </a:rPr>
              <a:t>Current Limitations and Future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C5C39-3BD2-C201-5FEC-210CC0C3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67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427FA-B9A3-E84B-6A53-83244BC99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7548D-8035-881F-F674-194CC2DD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E823C-57AD-B679-50E4-48112BD6F06B}"/>
              </a:ext>
            </a:extLst>
          </p:cNvPr>
          <p:cNvSpPr txBox="1"/>
          <p:nvPr/>
        </p:nvSpPr>
        <p:spPr>
          <a:xfrm>
            <a:off x="5352308" y="5679709"/>
            <a:ext cx="6516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</a:rPr>
              <a:t>[CAV 2021] Unno et al. Constraint-Based Relational Verification.</a:t>
            </a:r>
            <a:endParaRPr lang="ja-JP" altLang="en-US" sz="1600" dirty="0">
              <a:solidFill>
                <a:schemeClr val="tx2"/>
              </a:solidFill>
            </a:endParaRPr>
          </a:p>
          <a:p>
            <a:r>
              <a:rPr kumimoji="1" lang="en-US" altLang="ja-JP" sz="1600" dirty="0">
                <a:solidFill>
                  <a:schemeClr val="tx2"/>
                </a:solidFill>
              </a:rPr>
              <a:t>[CAV 2017] Unno et al. Automating Induction for Solving Horn Clauses.</a:t>
            </a:r>
            <a:endParaRPr lang="ja-JP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557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6DB8-7647-AB12-359D-4E13161F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Current Limitations of Both Approaches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A82EA-516A-644B-441D-01110933F9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0" i="0" dirty="0">
                    <a:solidFill>
                      <a:srgbClr val="374151"/>
                    </a:solidFill>
                    <a:effectLst/>
                    <a:latin typeface="Segoe UI (Body)"/>
                  </a:rPr>
                  <a:t>It often becomes impossible to establish program refinement and equivalence, when there is </a:t>
                </a:r>
                <a:r>
                  <a:rPr lang="en-US" altLang="ja-JP" b="1" i="0" dirty="0">
                    <a:solidFill>
                      <a:srgbClr val="374151"/>
                    </a:solidFill>
                    <a:effectLst/>
                    <a:latin typeface="Segoe UI (Body)"/>
                  </a:rPr>
                  <a:t>movement of statements across loops or recursions</a:t>
                </a:r>
              </a:p>
              <a:p>
                <a:pPr lvl="1"/>
                <a:r>
                  <a:rPr lang="en-US" altLang="ja-JP" dirty="0">
                    <a:solidFill>
                      <a:srgbClr val="374151"/>
                    </a:solidFill>
                    <a:latin typeface="Segoe UI (Body)"/>
                  </a:rPr>
                  <a:t>E.g., </a:t>
                </a:r>
                <a:r>
                  <a:rPr lang="en-US" altLang="ja-JP" b="0" i="0" dirty="0">
                    <a:solidFill>
                      <a:srgbClr val="374151"/>
                    </a:solidFill>
                    <a:effectLst/>
                    <a:latin typeface="Segoe UI (Body)"/>
                  </a:rPr>
                  <a:t>loop-invariant code motion, loop interchange, loop fusion, …</a:t>
                </a:r>
              </a:p>
              <a:p>
                <a:pPr lvl="1"/>
                <a:r>
                  <a:rPr lang="en-US" altLang="ja-JP" b="0" i="0" dirty="0">
                    <a:solidFill>
                      <a:srgbClr val="374151"/>
                    </a:solidFill>
                    <a:effectLst/>
                    <a:latin typeface="Segoe UI (Body)"/>
                  </a:rPr>
                  <a:t>Using </a:t>
                </a:r>
                <a:r>
                  <a:rPr lang="en-US" altLang="ja-JP" b="1" i="0" dirty="0">
                    <a:solidFill>
                      <a:srgbClr val="374151"/>
                    </a:solidFill>
                    <a:effectLst/>
                    <a:latin typeface="Segoe UI (Body)"/>
                  </a:rPr>
                  <a:t>commutativity</a:t>
                </a:r>
                <a:r>
                  <a:rPr lang="en-US" altLang="ja-JP" b="0" i="0" dirty="0">
                    <a:solidFill>
                      <a:srgbClr val="374151"/>
                    </a:solidFill>
                    <a:effectLst/>
                    <a:latin typeface="Segoe UI (Body)"/>
                  </a:rPr>
                  <a:t> or </a:t>
                </a:r>
                <a:r>
                  <a:rPr lang="en-US" altLang="ja-JP" b="1" i="0" dirty="0">
                    <a:solidFill>
                      <a:srgbClr val="374151"/>
                    </a:solidFill>
                    <a:effectLst/>
                    <a:latin typeface="Segoe UI (Body)"/>
                  </a:rPr>
                  <a:t>idempotency</a:t>
                </a:r>
                <a:r>
                  <a:rPr lang="en-US" altLang="ja-JP" b="0" i="0" dirty="0">
                    <a:solidFill>
                      <a:srgbClr val="374151"/>
                    </a:solidFill>
                    <a:effectLst/>
                    <a:latin typeface="Segoe UI (Body)"/>
                  </a:rPr>
                  <a:t> at the right times may help establish program refinement or equivalence, but more research is needed to automate it</a:t>
                </a:r>
              </a:p>
              <a:p>
                <a:pPr lvl="2"/>
                <a:r>
                  <a:rPr lang="en-US" altLang="ja-JP" b="0" i="0" dirty="0">
                    <a:solidFill>
                      <a:srgbClr val="374151"/>
                    </a:solidFill>
                    <a:effectLst/>
                    <a:latin typeface="Segoe UI (Body)"/>
                  </a:rPr>
                  <a:t>Although not automated, </a:t>
                </a:r>
                <a:r>
                  <a:rPr lang="en-US" altLang="ja-JP" dirty="0">
                    <a:solidFill>
                      <a:srgbClr val="374151"/>
                    </a:solidFill>
                    <a:latin typeface="Segoe UI (Body)"/>
                  </a:rPr>
                  <a:t>the </a:t>
                </a:r>
                <a:r>
                  <a:rPr lang="en-US" altLang="ja-JP" b="0" i="0" dirty="0">
                    <a:solidFill>
                      <a:srgbClr val="374151"/>
                    </a:solidFill>
                    <a:effectLst/>
                    <a:latin typeface="Segoe UI (Body)"/>
                  </a:rPr>
                  <a:t>proof system for entailment in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374151"/>
                        </a:solidFill>
                        <a:effectLst/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b="1" i="0" dirty="0">
                    <a:solidFill>
                      <a:srgbClr val="374151"/>
                    </a:solidFill>
                    <a:effectLst/>
                    <a:latin typeface="Segoe UI (Body)"/>
                  </a:rPr>
                  <a:t>CLP</a:t>
                </a:r>
                <a:r>
                  <a:rPr lang="en-US" altLang="ja-JP" b="0" i="0" dirty="0">
                    <a:solidFill>
                      <a:srgbClr val="374151"/>
                    </a:solidFill>
                    <a:effectLst/>
                    <a:latin typeface="Segoe UI (Body)"/>
                  </a:rPr>
                  <a:t> can prove commutativity and idempotency and use them as lemmas to prove other entailments</a:t>
                </a:r>
                <a:r>
                  <a:rPr lang="ja-JP" altLang="en-US" dirty="0">
                    <a:solidFill>
                      <a:srgbClr val="374151"/>
                    </a:solidFill>
                    <a:latin typeface="Segoe UI (Body)"/>
                  </a:rPr>
                  <a:t> </a:t>
                </a:r>
                <a:r>
                  <a:rPr lang="en-US" altLang="ja-JP" dirty="0">
                    <a:solidFill>
                      <a:srgbClr val="374151"/>
                    </a:solidFill>
                    <a:latin typeface="Segoe UI (Body)"/>
                  </a:rPr>
                  <a:t>that</a:t>
                </a:r>
                <a:r>
                  <a:rPr lang="ja-JP" altLang="en-US" dirty="0">
                    <a:solidFill>
                      <a:srgbClr val="374151"/>
                    </a:solidFill>
                    <a:latin typeface="Segoe UI (Body)"/>
                  </a:rPr>
                  <a:t> </a:t>
                </a:r>
                <a:r>
                  <a:rPr lang="en-US" altLang="ja-JP" dirty="0">
                    <a:solidFill>
                      <a:srgbClr val="374151"/>
                    </a:solidFill>
                    <a:latin typeface="Segoe UI (Body)"/>
                  </a:rPr>
                  <a:t>involve</a:t>
                </a:r>
                <a:r>
                  <a:rPr lang="ja-JP" altLang="en-US" dirty="0">
                    <a:solidFill>
                      <a:srgbClr val="374151"/>
                    </a:solidFill>
                    <a:latin typeface="Segoe UI (Body)"/>
                  </a:rPr>
                  <a:t> </a:t>
                </a:r>
                <a:r>
                  <a:rPr lang="en-US" altLang="ja-JP" dirty="0">
                    <a:solidFill>
                      <a:srgbClr val="374151"/>
                    </a:solidFill>
                    <a:latin typeface="Segoe UI (Body)"/>
                  </a:rPr>
                  <a:t>reordering</a:t>
                </a:r>
                <a:endParaRPr lang="en-US" altLang="ja-JP" b="0" i="0" dirty="0">
                  <a:solidFill>
                    <a:srgbClr val="374151"/>
                  </a:solidFill>
                  <a:effectLst/>
                  <a:latin typeface="Segoe UI (Body)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A82EA-516A-644B-441D-01110933F9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4" t="-682" r="-1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7752E-C9ED-335A-B1C4-DD896A19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68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0A7A4-091D-11F3-0C08-9791C4FB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71D63-38AE-448A-2842-F541FE9D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9939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1027E-0F46-A036-34A5-E2AB0A6A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Ongoing and Future Work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4A55C-F2E1-F84F-D90D-70DEAF8526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5171" y="1359673"/>
                <a:ext cx="12056829" cy="5367129"/>
              </a:xfrm>
            </p:spPr>
            <p:txBody>
              <a:bodyPr/>
              <a:lstStyle/>
              <a:p>
                <a:r>
                  <a:rPr kumimoji="1" lang="en-US" altLang="ja-JP" dirty="0"/>
                  <a:t>Develop a </a:t>
                </a:r>
                <a:r>
                  <a:rPr lang="en-US" altLang="ja-JP" dirty="0"/>
                  <a:t>general theory and algorithms for </a:t>
                </a:r>
                <a:r>
                  <a:rPr lang="en-US" altLang="ja-JP" b="1" dirty="0"/>
                  <a:t>aligning </a:t>
                </a:r>
                <a:r>
                  <a:rPr kumimoji="1" lang="en-US" altLang="ja-JP" b="1" dirty="0"/>
                  <a:t>reordered executions</a:t>
                </a:r>
              </a:p>
              <a:p>
                <a:r>
                  <a:rPr lang="en-US" altLang="ja-JP" dirty="0"/>
                  <a:t>Improve the efficiency of semantic self-composition by incorporating abstraction, search pruning, and symmetry breaking techniques</a:t>
                </a:r>
              </a:p>
              <a:p>
                <a:r>
                  <a:rPr kumimoji="1" lang="en-US" altLang="ja-JP" dirty="0"/>
                  <a:t>Automate relational entailments checking in the full class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dirty="0"/>
                  <a:t>CLP</a:t>
                </a:r>
                <a:endParaRPr lang="en-US" altLang="ja-JP" dirty="0"/>
              </a:p>
              <a:p>
                <a:r>
                  <a:rPr lang="en-US" altLang="ja-JP" dirty="0"/>
                  <a:t>Automate program verification of:</a:t>
                </a:r>
              </a:p>
              <a:p>
                <a:pPr lvl="1"/>
                <a:r>
                  <a:rPr lang="en-US" altLang="ja-JP" b="1" dirty="0"/>
                  <a:t>Temporal relational properties</a:t>
                </a:r>
                <a:r>
                  <a:rPr lang="en-US" altLang="ja-JP" dirty="0"/>
                  <a:t> expressed in </a:t>
                </a:r>
                <a:r>
                  <a:rPr lang="en-US" altLang="ja-JP" dirty="0" err="1"/>
                  <a:t>hyperlogics</a:t>
                </a:r>
                <a:r>
                  <a:rPr lang="en-US" altLang="ja-JP" dirty="0"/>
                  <a:t> (</a:t>
                </a:r>
                <a:r>
                  <a:rPr kumimoji="1" lang="en-US" altLang="ja-JP" dirty="0" err="1"/>
                  <a:t>HyperLTL</a:t>
                </a:r>
                <a:r>
                  <a:rPr kumimoji="1" lang="en-US" altLang="ja-JP" dirty="0"/>
                  <a:t>, </a:t>
                </a:r>
                <a:r>
                  <a:rPr kumimoji="1" lang="en-US" altLang="ja-JP" dirty="0" err="1"/>
                  <a:t>HyperCTL</a:t>
                </a:r>
                <a:r>
                  <a:rPr kumimoji="1" lang="en-US" altLang="ja-JP" dirty="0"/>
                  <a:t>*, …</a:t>
                </a:r>
                <a:r>
                  <a:rPr lang="en-US" altLang="ja-JP" dirty="0"/>
                  <a:t>)</a:t>
                </a:r>
                <a:endParaRPr lang="en-US" altLang="ja-JP" b="1" dirty="0"/>
              </a:p>
              <a:p>
                <a:pPr lvl="1"/>
                <a:r>
                  <a:rPr lang="en-US" altLang="ja-JP" b="1" dirty="0"/>
                  <a:t>Probabilistic relational properties</a:t>
                </a:r>
                <a:r>
                  <a:rPr lang="en-US" altLang="ja-JP" dirty="0"/>
                  <a:t>, motivated from</a:t>
                </a:r>
                <a:br>
                  <a:rPr lang="en-US" altLang="ja-JP" dirty="0"/>
                </a:br>
                <a:r>
                  <a:rPr lang="en-US" altLang="ja-JP" dirty="0"/>
                  <a:t>security, privacy, cryptography, and machine learning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4A55C-F2E1-F84F-D90D-70DEAF8526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171" y="1359673"/>
                <a:ext cx="12056829" cy="5367129"/>
              </a:xfrm>
              <a:blipFill>
                <a:blip r:embed="rId3"/>
                <a:stretch>
                  <a:fillRect l="-657" t="-682" r="-6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287F4-B008-DDB5-0444-DAEF39CA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69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9DE5B-3211-A2F9-DD50-C46FD03D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033A0-C4D7-1B39-3C71-40B290B1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71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77D7A4-F539-71BD-FCF4-24BA6815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 </a:t>
            </a:r>
            <a:r>
              <a:rPr kumimoji="1" lang="en-US" altLang="ja-JP" dirty="0" err="1"/>
              <a:t>Hyperproperties</a:t>
            </a:r>
            <a:br>
              <a:rPr lang="en-US" altLang="ja-JP" dirty="0"/>
            </a:br>
            <a:r>
              <a:rPr kumimoji="1" lang="en-US" altLang="ja-JP" dirty="0"/>
              <a:t>on Single Program</a:t>
            </a:r>
            <a:endParaRPr lang="ja-JP" alt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65BD3C-4103-B4EA-4D9F-22E9BC151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6ABB5-9139-3CF2-62D5-7D235FDF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3B252-C608-F91E-E6D3-87B65A648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BADD4-02FF-480F-BCD1-AE8A7C94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0179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9AC50-ACB3-BC16-5072-3D1A8D61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172C47-0906-126D-E9DC-F9C085731F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>
                    <a:latin typeface="Segoe UI (Body)"/>
                  </a:rPr>
                  <a:t>Relational verification amounts to synthesis of </a:t>
                </a:r>
                <a:r>
                  <a:rPr kumimoji="1" lang="en-US" altLang="ja-JP" b="1" dirty="0">
                    <a:latin typeface="Segoe UI (Body)"/>
                  </a:rPr>
                  <a:t>relational invariants</a:t>
                </a:r>
                <a:r>
                  <a:rPr kumimoji="1" lang="en-US" altLang="ja-JP" dirty="0">
                    <a:latin typeface="Segoe UI (Body)"/>
                  </a:rPr>
                  <a:t> and </a:t>
                </a:r>
                <a:r>
                  <a:rPr kumimoji="1" lang="en-US" altLang="ja-JP" b="1" dirty="0">
                    <a:latin typeface="Segoe UI (Body)"/>
                  </a:rPr>
                  <a:t>schedulers</a:t>
                </a:r>
              </a:p>
              <a:p>
                <a:r>
                  <a:rPr kumimoji="1" lang="en-US" altLang="ja-JP" dirty="0">
                    <a:latin typeface="Segoe UI (Body)"/>
                  </a:rPr>
                  <a:t>Emerging </a:t>
                </a:r>
                <a:r>
                  <a:rPr kumimoji="1" lang="en-US" altLang="ja-JP" b="1" dirty="0">
                    <a:latin typeface="Segoe UI (Body)"/>
                  </a:rPr>
                  <a:t>semantic self-composition </a:t>
                </a:r>
                <a:r>
                  <a:rPr kumimoji="1" lang="en-US" altLang="ja-JP" dirty="0">
                    <a:latin typeface="Segoe UI (Body)"/>
                  </a:rPr>
                  <a:t>techniques enable precise alignment but require further development to be refined into an efficient solver</a:t>
                </a:r>
              </a:p>
              <a:p>
                <a:r>
                  <a:rPr lang="en-US" altLang="ja-JP" b="0" i="0" dirty="0">
                    <a:solidFill>
                      <a:srgbClr val="374151"/>
                    </a:solidFill>
                    <a:effectLst/>
                    <a:latin typeface="Segoe UI (Body)"/>
                  </a:rPr>
                  <a:t>An alternative approach based on </a:t>
                </a:r>
                <a:r>
                  <a:rPr lang="en-US" altLang="ja-JP" b="1" i="0" dirty="0">
                    <a:solidFill>
                      <a:srgbClr val="374151"/>
                    </a:solidFill>
                    <a:effectLst/>
                    <a:latin typeface="Segoe UI (Body)"/>
                  </a:rPr>
                  <a:t>entailment checking in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374151"/>
                        </a:solidFill>
                        <a:effectLst/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b="1" i="0" dirty="0">
                    <a:solidFill>
                      <a:srgbClr val="374151"/>
                    </a:solidFill>
                    <a:effectLst/>
                    <a:latin typeface="Segoe UI (Body)"/>
                  </a:rPr>
                  <a:t>CLP</a:t>
                </a:r>
                <a:r>
                  <a:rPr lang="en-US" altLang="ja-JP" i="0" dirty="0">
                    <a:solidFill>
                      <a:srgbClr val="374151"/>
                    </a:solidFill>
                    <a:effectLst/>
                    <a:latin typeface="Segoe UI (Body)"/>
                  </a:rPr>
                  <a:t>, a first-order fixpoint logic,</a:t>
                </a:r>
                <a:r>
                  <a:rPr lang="en-US" altLang="ja-JP" b="1" i="0" dirty="0">
                    <a:solidFill>
                      <a:srgbClr val="374151"/>
                    </a:solidFill>
                    <a:effectLst/>
                    <a:latin typeface="Segoe UI (Body)"/>
                  </a:rPr>
                  <a:t> </a:t>
                </a:r>
                <a:r>
                  <a:rPr lang="en-US" altLang="ja-JP" b="0" i="0" dirty="0">
                    <a:solidFill>
                      <a:srgbClr val="374151"/>
                    </a:solidFill>
                    <a:effectLst/>
                    <a:latin typeface="Segoe UI (Body)"/>
                  </a:rPr>
                  <a:t>shows promise, though it requires more automation through the adoption of software model checking and theorem </a:t>
                </a:r>
                <a:r>
                  <a:rPr lang="en-US" altLang="ja-JP" dirty="0">
                    <a:solidFill>
                      <a:srgbClr val="374151"/>
                    </a:solidFill>
                    <a:latin typeface="Segoe UI (Body)"/>
                  </a:rPr>
                  <a:t>proving techniques to </a:t>
                </a:r>
                <a:r>
                  <a:rPr lang="en-US" altLang="ja-JP" dirty="0"/>
                  <a:t>fully realize the potential of this approach</a:t>
                </a:r>
                <a:endParaRPr kumimoji="1" lang="en-US" altLang="ja-JP" dirty="0">
                  <a:latin typeface="Segoe UI (Body)"/>
                </a:endParaRPr>
              </a:p>
              <a:p>
                <a:r>
                  <a:rPr lang="en-US" altLang="ja-JP" dirty="0">
                    <a:latin typeface="Segoe UI (Body)"/>
                  </a:rPr>
                  <a:t>In both automated approaches, </a:t>
                </a:r>
                <a:r>
                  <a:rPr lang="en-US" altLang="ja-JP" b="1" dirty="0">
                    <a:latin typeface="Segoe UI (Body)"/>
                  </a:rPr>
                  <a:t>aligning </a:t>
                </a:r>
                <a:r>
                  <a:rPr kumimoji="1" lang="en-US" altLang="ja-JP" b="1" dirty="0">
                    <a:latin typeface="Segoe UI (Body)"/>
                  </a:rPr>
                  <a:t>reordered executions</a:t>
                </a:r>
                <a:r>
                  <a:rPr kumimoji="1" lang="en-US" altLang="ja-JP" dirty="0">
                    <a:latin typeface="Segoe UI (Body)"/>
                  </a:rPr>
                  <a:t> remains a challenge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172C47-0906-126D-E9DC-F9C085731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4" t="-682" r="-10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50804-90BC-73CE-84A1-D1E5CE68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70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E74CF-A3D1-CAE0-F148-4A5D65766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CEFF6-40EF-BCB8-D5DA-6CEEC101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0384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32E7B-8721-0D05-6933-A821BEA6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Acknowledgements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C05F9-7682-97FB-0AF4-AC0A6F328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This talk is based in part on the following two papers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Hiroshi Unno, </a:t>
            </a:r>
            <a:r>
              <a:rPr lang="en-US" altLang="ja-JP" dirty="0" err="1"/>
              <a:t>Tachio</a:t>
            </a:r>
            <a:r>
              <a:rPr lang="en-US" altLang="ja-JP" dirty="0"/>
              <a:t> Terauchi, Eric Koskinen:</a:t>
            </a:r>
            <a:br>
              <a:rPr lang="en-US" altLang="ja-JP" dirty="0"/>
            </a:br>
            <a:r>
              <a:rPr lang="en-US" altLang="ja-JP" dirty="0"/>
              <a:t>Constraint-Based Relational Verification. CAV (1) 2021: 742-766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Hiroshi Unno, Sho Torii, Hiroki Sakamoto:</a:t>
            </a:r>
            <a:br>
              <a:rPr lang="en-US" altLang="ja-JP" dirty="0"/>
            </a:br>
            <a:r>
              <a:rPr lang="en-US" altLang="ja-JP" dirty="0"/>
              <a:t>Automating Induction for Solving Horn Clauses. CAV (2) 2017: 571-591</a:t>
            </a:r>
          </a:p>
          <a:p>
            <a:r>
              <a:rPr kumimoji="1" lang="en-US" altLang="ja-JP" dirty="0"/>
              <a:t>I would like to thank my research collaborators </a:t>
            </a:r>
            <a:r>
              <a:rPr kumimoji="1" lang="en-US" altLang="ja-JP" dirty="0" err="1"/>
              <a:t>Tachio</a:t>
            </a:r>
            <a:r>
              <a:rPr kumimoji="1" lang="en-US" altLang="ja-JP" dirty="0"/>
              <a:t> and Eric as well as my former students Sho and Hiroki.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E2EC1-84F9-6BEB-D5AE-6BD9257A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71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26332-E76A-B1E2-0D4F-22CC540C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4109F-B03E-6C9D-6CB8-2E94D3EC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0954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051E-DDAE-2761-A3D8-E9769BC6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Questions?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C7CA3-7F29-F3F6-DB23-4111E6A74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ECA53-05C5-321C-017A-D27586FF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72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33FBD-6394-AAF0-9403-C9452324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EDA74-761C-7779-F36C-7B688B4B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39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9769-7309-D1FC-6A9F-092631F1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74625"/>
            <a:ext cx="11926957" cy="1034303"/>
          </a:xfrm>
        </p:spPr>
        <p:txBody>
          <a:bodyPr>
            <a:normAutofit/>
          </a:bodyPr>
          <a:lstStyle/>
          <a:p>
            <a:r>
              <a:rPr kumimoji="1" lang="en-US" altLang="ja-JP" sz="4000" b="1" dirty="0"/>
              <a:t>Information Flow</a:t>
            </a:r>
            <a:r>
              <a:rPr kumimoji="1" lang="en-US" altLang="ja-JP" sz="4000" dirty="0"/>
              <a:t> Confidentiality &amp; Integrity </a:t>
            </a:r>
            <a:r>
              <a:rPr kumimoji="1" lang="en-US" altLang="ja-JP" sz="2000" dirty="0">
                <a:solidFill>
                  <a:schemeClr val="tx2"/>
                </a:solidFill>
              </a:rPr>
              <a:t>[JSAC 2003]</a:t>
            </a:r>
            <a:endParaRPr kumimoji="1" lang="en-US" altLang="ja-JP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C4E3B3-67B4-E457-2A6E-37A05EF004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5171" y="1196392"/>
                <a:ext cx="12119422" cy="5367129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kumimoji="1" lang="en-US" altLang="ja-JP" dirty="0"/>
                  <a:t>Deterministic programs</a:t>
                </a:r>
              </a:p>
              <a:p>
                <a:pPr lvl="2"/>
                <a:r>
                  <a:rPr kumimoji="1" lang="en-US" altLang="ja-JP" dirty="0"/>
                  <a:t>Termination-insensitive non-interference</a:t>
                </a:r>
                <a:r>
                  <a:rPr lang="en-US" altLang="ja-JP" b="1" dirty="0"/>
                  <a:t>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b="1" i="1" dirty="0"/>
                  <a:t>-safety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/>
                  <a:t>Hypersafety </a:t>
                </a:r>
                <a:r>
                  <a:rPr kumimoji="1" lang="en-US" altLang="ja-JP" dirty="0"/>
                  <a:t>:</a:t>
                </a: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𝑇𝐼𝑁𝐼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⇓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⇓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pPr marL="1371600" lvl="3" indent="0">
                  <a:buNone/>
                </a:pPr>
                <a:r>
                  <a:rPr lang="en-US" altLang="ja-JP" dirty="0"/>
                  <a:t>A well-studied security policy formalizing the absence of information leakage</a:t>
                </a:r>
                <a:endParaRPr kumimoji="1" lang="en-US" altLang="ja-JP" dirty="0"/>
              </a:p>
              <a:p>
                <a:pPr lvl="2"/>
                <a:r>
                  <a:rPr kumimoji="1" lang="en-US" altLang="ja-JP" dirty="0"/>
                  <a:t>Termination-sensitive non-interference: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𝑇𝑆𝑁𝐼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𝑇𝐼𝑁𝐼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⇑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⟹¬∃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pPr lvl="2"/>
                <a:r>
                  <a:rPr kumimoji="1" lang="en-US" altLang="ja-JP" dirty="0"/>
                  <a:t>Timing attack resilience</a:t>
                </a:r>
              </a:p>
              <a:p>
                <a:pPr lvl="1"/>
                <a:r>
                  <a:rPr kumimoji="1" lang="en-US" altLang="ja-JP" dirty="0"/>
                  <a:t>Non-deterministic / concurrent programs</a:t>
                </a:r>
              </a:p>
              <a:p>
                <a:pPr lvl="2"/>
                <a:r>
                  <a:rPr kumimoji="1" lang="en-US" altLang="ja-JP" dirty="0"/>
                  <a:t>Observational determinism: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𝑂𝐷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:pPr lvl="2"/>
                <a:r>
                  <a:rPr kumimoji="1" lang="en-US" altLang="ja-JP" dirty="0"/>
                  <a:t>Possibilistic non-interference</a:t>
                </a:r>
              </a:p>
              <a:p>
                <a:pPr lvl="3"/>
                <a:r>
                  <a:rPr lang="en-US" altLang="ja-JP" dirty="0"/>
                  <a:t>TI </a:t>
                </a:r>
                <a:r>
                  <a:rPr lang="en-US" altLang="ja-JP" i="1" dirty="0"/>
                  <a:t>Generalized</a:t>
                </a:r>
                <a:r>
                  <a:rPr lang="en-US" altLang="ja-JP" dirty="0"/>
                  <a:t> NI</a:t>
                </a:r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𝑇𝐼𝐺𝑁𝐼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⟹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⇑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∨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pPr lvl="3"/>
                <a:r>
                  <a:rPr lang="en-US" altLang="ja-JP" dirty="0"/>
                  <a:t>TS </a:t>
                </a:r>
                <a:r>
                  <a:rPr lang="en-US" altLang="ja-JP" i="1" dirty="0"/>
                  <a:t>Generalized</a:t>
                </a:r>
                <a:r>
                  <a:rPr lang="en-US" altLang="ja-JP" dirty="0"/>
                  <a:t> NI: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𝑇𝑆𝐺𝑁𝐼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⟹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⇓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pPr lvl="2"/>
                <a:r>
                  <a:rPr kumimoji="1" lang="en-US" altLang="ja-JP" dirty="0" err="1"/>
                  <a:t>Bisimulation</a:t>
                </a:r>
                <a:r>
                  <a:rPr kumimoji="1" lang="en-US" altLang="ja-JP" dirty="0"/>
                  <a:t>-based non-interface</a:t>
                </a:r>
              </a:p>
              <a:p>
                <a:endParaRPr kumimoji="1" lang="en-US" altLang="ja-JP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C4E3B3-67B4-E457-2A6E-37A05EF004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171" y="1196392"/>
                <a:ext cx="12119422" cy="5367129"/>
              </a:xfrm>
              <a:blipFill>
                <a:blip r:embed="rId3"/>
                <a:stretch>
                  <a:fillRect t="-6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034B9-CFFB-F90B-2C78-90D85DA3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35F83-C959-8913-6D1C-D20309AB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BE207-7D30-A9EF-C3CC-EEA32D9B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04DAD-CCC1-3D09-01BE-91C076B87E00}"/>
              </a:ext>
            </a:extLst>
          </p:cNvPr>
          <p:cNvSpPr txBox="1"/>
          <p:nvPr/>
        </p:nvSpPr>
        <p:spPr>
          <a:xfrm>
            <a:off x="5340927" y="6012469"/>
            <a:ext cx="67159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solidFill>
                  <a:schemeClr val="tx2"/>
                </a:solidFill>
              </a:rPr>
              <a:t>[JSAC 2003] </a:t>
            </a:r>
            <a:r>
              <a:rPr kumimoji="1" lang="en-US" altLang="ja-JP" sz="1600" dirty="0" err="1">
                <a:solidFill>
                  <a:schemeClr val="tx2"/>
                </a:solidFill>
              </a:rPr>
              <a:t>Sabelfeld</a:t>
            </a:r>
            <a:r>
              <a:rPr lang="en-US" altLang="ja-JP" sz="1600" dirty="0">
                <a:solidFill>
                  <a:schemeClr val="tx2"/>
                </a:solidFill>
              </a:rPr>
              <a:t>, </a:t>
            </a:r>
            <a:r>
              <a:rPr kumimoji="1" lang="en-US" altLang="ja-JP" sz="1600" dirty="0">
                <a:solidFill>
                  <a:schemeClr val="tx2"/>
                </a:solidFill>
              </a:rPr>
              <a:t>Myers. Language-based Information-flow Security.</a:t>
            </a:r>
            <a:endParaRPr lang="ja-JP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8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B1F4-776A-76E9-5A2F-C030A207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Availability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FB39F-4844-CA0F-48F7-7F33CFF81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Denial of Service (DoS) attack resilience</a:t>
            </a:r>
          </a:p>
          <a:p>
            <a:pPr lvl="1"/>
            <a:r>
              <a:rPr lang="en-US" altLang="ja-JP" dirty="0"/>
              <a:t>Property that “the </a:t>
            </a:r>
            <a:r>
              <a:rPr kumimoji="1" lang="en-US" altLang="ja-JP" i="1" dirty="0"/>
              <a:t>average</a:t>
            </a:r>
            <a:r>
              <a:rPr kumimoji="1" lang="en-US" altLang="ja-JP" dirty="0"/>
              <a:t> response time over all executions is bounded” is </a:t>
            </a:r>
            <a:r>
              <a:rPr kumimoji="1" lang="en-US" altLang="ja-JP" i="1" dirty="0"/>
              <a:t>relational</a:t>
            </a:r>
            <a:r>
              <a:rPr kumimoji="1" lang="en-US" altLang="ja-JP" dirty="0"/>
              <a:t> while “the </a:t>
            </a:r>
            <a:r>
              <a:rPr kumimoji="1" lang="en-US" altLang="ja-JP" i="1" dirty="0"/>
              <a:t>maximum</a:t>
            </a:r>
            <a:r>
              <a:rPr kumimoji="1" lang="en-US" altLang="ja-JP" dirty="0"/>
              <a:t> response time is bounded” is </a:t>
            </a:r>
            <a:r>
              <a:rPr kumimoji="1" lang="en-US" altLang="ja-JP" i="1" dirty="0"/>
              <a:t>non-relational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5B0FD-408E-A3EE-4A10-B30B3712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40AC7-23E0-DB9B-7C76-1CA170FB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January 16, 2024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27173-3AD5-92F8-BEBA-D1A1E7BE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VMCAI'24, London, UK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878035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ユーザー定義 1">
      <a:dk1>
        <a:srgbClr val="4D4D4D"/>
      </a:dk1>
      <a:lt1>
        <a:srgbClr val="FFFFFF"/>
      </a:lt1>
      <a:dk2>
        <a:srgbClr val="0071BC"/>
      </a:dk2>
      <a:lt2>
        <a:srgbClr val="EAEAEA"/>
      </a:lt2>
      <a:accent1>
        <a:srgbClr val="E2F1FA"/>
      </a:accent1>
      <a:accent2>
        <a:srgbClr val="FF5050"/>
      </a:accent2>
      <a:accent3>
        <a:srgbClr val="FFE5E5"/>
      </a:accent3>
      <a:accent4>
        <a:srgbClr val="FFFFFF"/>
      </a:accent4>
      <a:accent5>
        <a:srgbClr val="FFFFFF"/>
      </a:accent5>
      <a:accent6>
        <a:srgbClr val="000000"/>
      </a:accent6>
      <a:hlink>
        <a:srgbClr val="FFFFFF"/>
      </a:hlink>
      <a:folHlink>
        <a:srgbClr val="FFFFFF"/>
      </a:folHlink>
    </a:clrScheme>
    <a:fontScheme name="ユーザー定義 1">
      <a:majorFont>
        <a:latin typeface="Segoe UI"/>
        <a:ea typeface="游ゴシック Light"/>
        <a:cs typeface=""/>
      </a:majorFont>
      <a:minorFont>
        <a:latin typeface="Segoe UI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E8B8749A-2A19-497B-8B74-ED0888102607}" vid="{393DEE16-01A1-4616-B1B8-4193EB20E09B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9192</TotalTime>
  <Words>7138</Words>
  <Application>Microsoft Office PowerPoint</Application>
  <PresentationFormat>Widescreen</PresentationFormat>
  <Paragraphs>809</Paragraphs>
  <Slides>72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8" baseType="lpstr">
      <vt:lpstr>LinLibertineT</vt:lpstr>
      <vt:lpstr>Segoe UI (Body)</vt:lpstr>
      <vt:lpstr>SFRM1000</vt:lpstr>
      <vt:lpstr>SFTI1000</vt:lpstr>
      <vt:lpstr>Söhne</vt:lpstr>
      <vt:lpstr>游ゴシック</vt:lpstr>
      <vt:lpstr>Arial</vt:lpstr>
      <vt:lpstr>Calibri</vt:lpstr>
      <vt:lpstr>Cambria Math</vt:lpstr>
      <vt:lpstr>Comic Sans MS</vt:lpstr>
      <vt:lpstr>Consolas</vt:lpstr>
      <vt:lpstr>Segoe UI</vt:lpstr>
      <vt:lpstr>Wingdings</vt:lpstr>
      <vt:lpstr>テーマ1</vt:lpstr>
      <vt:lpstr>Office ​​テーマ</vt:lpstr>
      <vt:lpstr>Acrobat Document</vt:lpstr>
      <vt:lpstr>Automating Relational Program Verification</vt:lpstr>
      <vt:lpstr>Relational Program Verification</vt:lpstr>
      <vt:lpstr>Example Hyperproperties on Multiple Programs</vt:lpstr>
      <vt:lpstr>Variants of Program Equivalence</vt:lpstr>
      <vt:lpstr>Variants of Program Refinement</vt:lpstr>
      <vt:lpstr>Program Refinement as Generalized Model Checking</vt:lpstr>
      <vt:lpstr>Example Hyperproperties on Single Program</vt:lpstr>
      <vt:lpstr>Information Flow Confidentiality &amp; Integrity [JSAC 2003]</vt:lpstr>
      <vt:lpstr>Availability</vt:lpstr>
      <vt:lpstr>Algorithm Analysis</vt:lpstr>
      <vt:lpstr>Specific Use Cases (1/2)</vt:lpstr>
      <vt:lpstr>Specific Use Cases (2/2)</vt:lpstr>
      <vt:lpstr>Goal of This Talk</vt:lpstr>
      <vt:lpstr>Outline</vt:lpstr>
      <vt:lpstr>Outline</vt:lpstr>
      <vt:lpstr>Challenges in Relational Verification</vt:lpstr>
      <vt:lpstr>Comparison with Concurrent Programs Verification</vt:lpstr>
      <vt:lpstr>Example: Program Equivalence</vt:lpstr>
      <vt:lpstr>Example: Termination-Insensitive Non-Interference (TINI) ∈ 2-safety (1/2)</vt:lpstr>
      <vt:lpstr>Example: Termination-Insensitive Non-Interference (TINI) ∈ 2-safety (2/2)</vt:lpstr>
      <vt:lpstr>Example: Co-Termination ∈ Hyperliveness (1/2)</vt:lpstr>
      <vt:lpstr>Example: Co-Termination ∈ Hyperliveness (2/2)</vt:lpstr>
      <vt:lpstr>Example: (TI-/TS-)GNI ∈ ∀∃hyperproperties</vt:lpstr>
      <vt:lpstr>Other Challenging Examples in the Literature</vt:lpstr>
      <vt:lpstr>Outline</vt:lpstr>
      <vt:lpstr>Self-Composition (or Product Programs)</vt:lpstr>
      <vt:lpstr>Self-Composition (or Product Programs)</vt:lpstr>
      <vt:lpstr>Our Approach to Semantic Self-Composition [CAV 2021]</vt:lpstr>
      <vt:lpstr>Semantic Self-Composition for TI-NI</vt:lpstr>
      <vt:lpstr>PowerPoint Presentation</vt:lpstr>
      <vt:lpstr>Semantic Self-Composition for Asymmetric Co-Termination</vt:lpstr>
      <vt:lpstr>PowerPoint Presentation</vt:lpstr>
      <vt:lpstr>Semantic Self-Composition for (TI-/TS-)GNI</vt:lpstr>
      <vt:lpstr>Implementation and Evaluation</vt:lpstr>
      <vt:lpstr>The CoAR Verification &amp; Synthesis Tool Chain (https://github.com/hiroshi-unno/coar)</vt:lpstr>
      <vt:lpstr>Discussion</vt:lpstr>
      <vt:lpstr>Entailment Checking in 𝝁𝐂𝐋𝐏</vt:lpstr>
      <vt:lpstr>Program Refinement as Generalized Model Checking</vt:lpstr>
      <vt:lpstr>Example: Functional Program &amp; Relational Spec.</vt:lpstr>
      <vt:lpstr>CHCs Constraint Generation based on Dependent Refinement Types [PPDP 2009]</vt:lpstr>
      <vt:lpstr>CHC Solving via Entailment Checking in μCLP</vt:lpstr>
      <vt:lpstr>μCLP: An Extension of CLP with Quantifiers and Arbitrarily-Nested (Co-)Inductive Predicates</vt:lpstr>
      <vt:lpstr>Entailment Checking via Inductive Theorem Proving</vt:lpstr>
      <vt:lpstr>Principle of Induction on Derivation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the Inductive Proof System for CHCs Solving</vt:lpstr>
      <vt:lpstr>Automating Induction</vt:lpstr>
      <vt:lpstr>A Prototype Entailment Checker MuCyc http://lfp.dip.jp/rcaml/ </vt:lpstr>
      <vt:lpstr>Experiments on IsaPlanner Benchmark Set</vt:lpstr>
      <vt:lpstr>Experiments on Benchmark Programs with Advanced Language Features &amp; Side-Effects</vt:lpstr>
      <vt:lpstr>PowerPoint Presentation</vt:lpstr>
      <vt:lpstr>Discussion</vt:lpstr>
      <vt:lpstr>Outline</vt:lpstr>
      <vt:lpstr>Current Limitations of Both Approaches</vt:lpstr>
      <vt:lpstr>Ongoing and Future Work</vt:lpstr>
      <vt:lpstr>Conclusion</vt:lpstr>
      <vt:lpstr>Acknowledgements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Automating Relational Program Verification</dc:title>
  <dc:creator>Hiroshi Unno</dc:creator>
  <cp:lastModifiedBy>Hiroshi Unno</cp:lastModifiedBy>
  <cp:revision>95</cp:revision>
  <dcterms:created xsi:type="dcterms:W3CDTF">2023-01-15T20:15:34Z</dcterms:created>
  <dcterms:modified xsi:type="dcterms:W3CDTF">2024-01-18T09:46:48Z</dcterms:modified>
</cp:coreProperties>
</file>